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9250-A332-4E07-91BF-8956E715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3AA35-32F2-4D3E-B792-DE3DDAEFE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16C6-AF68-4DCB-B62F-C216BCB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FF67-DFE8-4E63-BE18-C6717EC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99AE-BE89-484A-ACD2-78A9206B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B151-033D-4D5D-8855-A33EEE6E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1A4A-EC63-44B6-BD2F-623BA38B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E411-30D3-41E9-A279-C129268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5F6C-C662-4BEC-B496-11D38116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1390-DBDB-4464-9513-29F86777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52F47-A4BF-4B3C-923C-9E79D678F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6A783-8120-46AA-B449-FEF48FA88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AFC8-52AB-4CB2-B8D7-0D3296FE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C199-5296-4ED9-AA07-1F20FFB9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5968-DF49-4C23-BD23-83FEFF9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5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551-278D-4B08-9D37-DCB83168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19A4-EE98-432E-8EC8-684E8584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2563-2D6B-4ED4-AEA4-A2084244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7CAA-1FBE-4DD4-AC2D-6D2DD1FB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D9BA-FBAE-4E71-BAC4-0B5DC28A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95B1-9DE9-4960-BF99-6785B83B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1623-21E1-428B-8B23-949943F4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C815-DCA3-4135-B5F8-5A5BAB8B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E139-6973-47F6-A518-B14C6F44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06B5-2DD5-4A2F-978B-8146E409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5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C171-341A-46C0-AF51-D2D2858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BFFF-0C29-408B-A7C9-62BC8418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B3DD-2CE2-4B6D-A582-416E5A63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C267-5175-49FF-BB36-20B3613E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2B3E6-2CC3-4906-87F6-6DE69B12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D85E-73F4-4048-8542-E2947A33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E27-1F19-41B8-8B5E-8A6C9DF1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C625-7759-47F3-B61D-9A16AAA6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13305-08A5-427F-9400-5698C7DA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3FB90-A252-4E01-80DD-58014CA5F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DEB61-3DEB-4F7F-891B-D07E798E4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BEDF-FAD5-4053-8350-EB1BB3BB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EDE81-57F3-47AC-B2AF-D1240556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D3B36-04DE-4A41-8415-9B88C103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9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CD8E-AB3A-42FB-96D0-188699D2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2D604-6DFB-470A-BDF9-245E53A9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58ABB-6DE3-46E2-AF47-F294A6FA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F1D7-1743-4656-80EB-F6AD6A45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6F66F-EB91-4FFF-865F-396C729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04DA-3B6F-467B-B346-EE60790D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6AA5-672F-49B8-8FA5-B5C60124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2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09D7-93A8-4005-A220-F557191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6D61-3959-42E4-918A-48818B5A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41926-577A-4D3B-99FE-08BDCF29F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5CEA-B67C-4B06-82BF-B03BBC85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4FE91-7667-4578-8438-8980D305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7A49-87EA-4D8A-9E10-7D2E557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DD2B-D58A-4A43-85BC-FBC34737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1250F-DAC3-40FC-A0D5-D28FA479E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72C90-5137-4864-AB12-4F531B9A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85504-81F7-4376-B288-9E6EFBB9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C307-A2DD-4093-985A-D5959E58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4E3D2-FD7E-4BF7-AD9E-FFE2E654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4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A0AA2-E058-4B4B-B105-778A683E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8408-9589-460C-801B-5EB6AF40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D2FD-E057-4383-8514-E37FD69A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685A-1E78-4865-807F-06E07376510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DB09-468D-4538-A73C-95C9E4A9D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90CE-F5D9-4148-805E-EE8721153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2973-254C-42A5-8C2C-F6B6F954E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EFFB7D-173D-459B-B32C-6EE4B65FC038}"/>
              </a:ext>
            </a:extLst>
          </p:cNvPr>
          <p:cNvSpPr txBox="1">
            <a:spLocks/>
          </p:cNvSpPr>
          <p:nvPr/>
        </p:nvSpPr>
        <p:spPr bwMode="gray">
          <a:xfrm>
            <a:off x="2331618" y="1058022"/>
            <a:ext cx="78724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rgbClr val="2C2D8B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C2D8B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In-house Secure Translation – Overview 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C2D8B"/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885FE-FC00-499D-B5A4-CD47879999E8}"/>
              </a:ext>
            </a:extLst>
          </p:cNvPr>
          <p:cNvSpPr/>
          <p:nvPr/>
        </p:nvSpPr>
        <p:spPr bwMode="auto">
          <a:xfrm>
            <a:off x="1783437" y="2247211"/>
            <a:ext cx="3676972" cy="2699933"/>
          </a:xfrm>
          <a:prstGeom prst="rect">
            <a:avLst/>
          </a:prstGeom>
          <a:solidFill>
            <a:srgbClr val="FEFDFD"/>
          </a:solidFill>
          <a:ln w="6350" cap="flat" cmpd="sng" algn="ctr">
            <a:solidFill>
              <a:srgbClr val="B2B2B2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Solution Highlights: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Works on a pre-trained NLP Transformer model 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Provides state-of-the-art translation quality, comparable to Google translation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Completely self-contained solution without dependency on internet – no issue of data privacy 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Coded in Python, so we have complete control over user data storage and transmission outside our system boundaries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Possibilities: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Possible to deploy this functionality on say, an Ubuntu instance in AWS and expose as a webservice 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No other cost than deployment / hosting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The Nordic multi-lingual translation can also be achieved with similar approach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Limitation: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The only disadvantage currently is the computational response time, which ranges from 11-15 seconds</a:t>
            </a:r>
          </a:p>
        </p:txBody>
      </p:sp>
      <p:sp>
        <p:nvSpPr>
          <p:cNvPr id="13" name="Round Same Side Corner Rectangle 22">
            <a:extLst>
              <a:ext uri="{FF2B5EF4-FFF2-40B4-BE49-F238E27FC236}">
                <a16:creationId xmlns:a16="http://schemas.microsoft.com/office/drawing/2014/main" id="{E1CDBFF0-95C8-41E1-8470-E22B169DC598}"/>
              </a:ext>
            </a:extLst>
          </p:cNvPr>
          <p:cNvSpPr/>
          <p:nvPr/>
        </p:nvSpPr>
        <p:spPr bwMode="auto">
          <a:xfrm>
            <a:off x="1783437" y="1946790"/>
            <a:ext cx="3676972" cy="264821"/>
          </a:xfrm>
          <a:prstGeom prst="round2Same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99" tIns="45719" rIns="91399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1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Translation approach based on Machine Learning – NLP concept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BA38E-B202-4CB4-B5FD-6FED10EE6DFB}"/>
              </a:ext>
            </a:extLst>
          </p:cNvPr>
          <p:cNvSpPr/>
          <p:nvPr/>
        </p:nvSpPr>
        <p:spPr bwMode="auto">
          <a:xfrm>
            <a:off x="6245884" y="2247211"/>
            <a:ext cx="3676972" cy="2699933"/>
          </a:xfrm>
          <a:prstGeom prst="rect">
            <a:avLst/>
          </a:prstGeom>
          <a:solidFill>
            <a:srgbClr val="FEFDFD"/>
          </a:solidFill>
          <a:ln w="6350" cap="flat" cmpd="sng" algn="ctr">
            <a:solidFill>
              <a:srgbClr val="B2B2B2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Højdepunkter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for 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løsning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: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a-DK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Arbejder på en forududdannet NLP Transformer model 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a-DK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Giver state-of-the-art oversættelse kvalitet, kan sammenlignes med Google oversættelse 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a-DK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Helt selvstændig løsning uden afhængighed af internettet - ingen spørgsmål om data privatliv 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a-DK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Kodet i Python, så vi har fuldstændig kontrol over brugerens datalagring og transmission uden for vores systemgrænser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Muligheder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: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Mulighed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for at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implementere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denne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funktionalitet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på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sige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en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Ubuntu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instans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i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AWS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og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udsætte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en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webservice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Ingen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andre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omkostninger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end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implementering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/ hosting 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a-DK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Nordens flersprogede oversættelse kan også opnås på denne måde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Begrænsning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Den eneste ulempe i øjeblikket er den beregningsmæssige responstid, som spænder fra 11-15 sekunder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15" name="Round Same Side Corner Rectangle 22">
            <a:extLst>
              <a:ext uri="{FF2B5EF4-FFF2-40B4-BE49-F238E27FC236}">
                <a16:creationId xmlns:a16="http://schemas.microsoft.com/office/drawing/2014/main" id="{2CE439EB-7C41-4510-B6C6-87F0C07B832D}"/>
              </a:ext>
            </a:extLst>
          </p:cNvPr>
          <p:cNvSpPr/>
          <p:nvPr/>
        </p:nvSpPr>
        <p:spPr bwMode="auto">
          <a:xfrm>
            <a:off x="6245884" y="1946790"/>
            <a:ext cx="3676972" cy="264821"/>
          </a:xfrm>
          <a:prstGeom prst="round2Same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99" tIns="45719" rIns="91399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17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Oversættelsesmetode</a:t>
            </a:r>
            <a:r>
              <a:rPr lang="en-US" sz="1100" b="1" kern="0" dirty="0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lang="en-US" sz="1100" b="1" kern="0" dirty="0" err="1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baseret</a:t>
            </a:r>
            <a:r>
              <a:rPr lang="en-US" sz="1100" b="1" kern="0" dirty="0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</a:t>
            </a:r>
            <a:r>
              <a:rPr lang="en-US" sz="1100" b="1" kern="0" dirty="0" err="1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på</a:t>
            </a:r>
            <a:r>
              <a:rPr lang="en-US" sz="1100" b="1" kern="0" dirty="0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Machine Learning - NLP </a:t>
            </a:r>
            <a:r>
              <a:rPr lang="en-US" sz="1100" b="1" kern="0" dirty="0" err="1">
                <a:solidFill>
                  <a:srgbClr val="FEFDFD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koncept</a:t>
            </a:r>
            <a:endParaRPr lang="en-US" sz="1100" b="1" kern="0" dirty="0">
              <a:solidFill>
                <a:srgbClr val="FEFDFD"/>
              </a:solidFill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7E7905A-78DC-47CE-AEC2-D4499FAE28DE}"/>
              </a:ext>
            </a:extLst>
          </p:cNvPr>
          <p:cNvSpPr/>
          <p:nvPr/>
        </p:nvSpPr>
        <p:spPr bwMode="auto">
          <a:xfrm>
            <a:off x="5522096" y="3062656"/>
            <a:ext cx="662101" cy="1069041"/>
          </a:xfrm>
          <a:prstGeom prst="chevron">
            <a:avLst>
              <a:gd name="adj" fmla="val 53046"/>
            </a:avLst>
          </a:prstGeom>
          <a:solidFill>
            <a:srgbClr val="FEFDFD"/>
          </a:solidFill>
          <a:ln w="25400" cap="flat" cmpd="sng" algn="ctr">
            <a:solidFill>
              <a:srgbClr val="F46E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7C7C7C"/>
              </a:solidFill>
              <a:effectLst/>
              <a:uLnTx/>
              <a:uFillTx/>
              <a:latin typeface="Arial" pitchFamily="34" charset="0"/>
              <a:ea typeface="STKaiti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AA170-6E48-4500-A177-A37B07E3733F}"/>
              </a:ext>
            </a:extLst>
          </p:cNvPr>
          <p:cNvSpPr/>
          <p:nvPr/>
        </p:nvSpPr>
        <p:spPr bwMode="auto">
          <a:xfrm>
            <a:off x="1783436" y="5096412"/>
            <a:ext cx="8139419" cy="342898"/>
          </a:xfrm>
          <a:prstGeom prst="rect">
            <a:avLst/>
          </a:prstGeom>
          <a:solidFill>
            <a:srgbClr val="FEFDFD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1" i="0" u="none" strike="noStrike" kern="0" cap="none" spc="0" normalizeH="0" baseline="0" noProof="0" dirty="0">
                <a:ln>
                  <a:noFill/>
                </a:ln>
                <a:solidFill>
                  <a:srgbClr val="FEFDFD">
                    <a:lumMod val="10000"/>
                  </a:srgbClr>
                </a:solidFill>
                <a:effectLst/>
                <a:uLnTx/>
                <a:uFillTx/>
                <a:latin typeface="Calibiri light"/>
                <a:ea typeface="STKaiti"/>
              </a:rPr>
              <a:t>Bemærk: </a:t>
            </a:r>
            <a:r>
              <a:rPr kumimoji="0" lang="da-DK" sz="900" b="0" i="0" u="none" strike="noStrike" kern="0" cap="none" spc="0" normalizeH="0" baseline="0" noProof="0" dirty="0">
                <a:ln>
                  <a:noFill/>
                </a:ln>
                <a:solidFill>
                  <a:srgbClr val="FEFDFD">
                    <a:lumMod val="10000"/>
                  </a:srgbClr>
                </a:solidFill>
                <a:effectLst/>
                <a:uLnTx/>
                <a:uFillTx/>
                <a:latin typeface="Calibiri light"/>
                <a:ea typeface="STKaiti"/>
              </a:rPr>
              <a:t>Over oversættelse af løsningstilgangen opnås ved hjælp af det interne sikre oversættelsesværktøj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EFDFD">
                  <a:lumMod val="10000"/>
                </a:srgbClr>
              </a:solidFill>
              <a:effectLst/>
              <a:uLnTx/>
              <a:uFillTx/>
              <a:latin typeface="Calibiri light"/>
              <a:ea typeface="STKaiti"/>
            </a:endParaRPr>
          </a:p>
        </p:txBody>
      </p:sp>
    </p:spTree>
    <p:extLst>
      <p:ext uri="{BB962C8B-B14F-4D97-AF65-F5344CB8AC3E}">
        <p14:creationId xmlns:p14="http://schemas.microsoft.com/office/powerpoint/2010/main" val="313360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FD641F-28D0-45FC-B44C-9DDB3E431737}"/>
              </a:ext>
            </a:extLst>
          </p:cNvPr>
          <p:cNvSpPr txBox="1">
            <a:spLocks/>
          </p:cNvSpPr>
          <p:nvPr/>
        </p:nvSpPr>
        <p:spPr bwMode="gray">
          <a:xfrm>
            <a:off x="1697136" y="852748"/>
            <a:ext cx="78724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rgbClr val="2C2D8B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C2D8B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In-house Secure Translation – Quality Comparison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C2D8B"/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B1EA9E-A5E6-465E-B93B-245019F0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1794"/>
              </p:ext>
            </p:extLst>
          </p:nvPr>
        </p:nvGraphicFramePr>
        <p:xfrm>
          <a:off x="1462985" y="1635601"/>
          <a:ext cx="7733786" cy="2751585"/>
        </p:xfrm>
        <a:graphic>
          <a:graphicData uri="http://schemas.openxmlformats.org/drawingml/2006/table">
            <a:tbl>
              <a:tblPr firstRow="1" firstCol="1" bandRow="1"/>
              <a:tblGrid>
                <a:gridCol w="250558">
                  <a:extLst>
                    <a:ext uri="{9D8B030D-6E8A-4147-A177-3AD203B41FA5}">
                      <a16:colId xmlns:a16="http://schemas.microsoft.com/office/drawing/2014/main" val="3089041037"/>
                    </a:ext>
                  </a:extLst>
                </a:gridCol>
                <a:gridCol w="2630430">
                  <a:extLst>
                    <a:ext uri="{9D8B030D-6E8A-4147-A177-3AD203B41FA5}">
                      <a16:colId xmlns:a16="http://schemas.microsoft.com/office/drawing/2014/main" val="822726934"/>
                    </a:ext>
                  </a:extLst>
                </a:gridCol>
                <a:gridCol w="2523233">
                  <a:extLst>
                    <a:ext uri="{9D8B030D-6E8A-4147-A177-3AD203B41FA5}">
                      <a16:colId xmlns:a16="http://schemas.microsoft.com/office/drawing/2014/main" val="1916364983"/>
                    </a:ext>
                  </a:extLst>
                </a:gridCol>
                <a:gridCol w="2329565">
                  <a:extLst>
                    <a:ext uri="{9D8B030D-6E8A-4147-A177-3AD203B41FA5}">
                      <a16:colId xmlns:a16="http://schemas.microsoft.com/office/drawing/2014/main" val="4051112917"/>
                    </a:ext>
                  </a:extLst>
                </a:gridCol>
              </a:tblGrid>
              <a:tr h="2218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IN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/>
                          </a:solidFill>
                          <a:effectLst/>
                        </a:rPr>
                        <a:t>Danish</a:t>
                      </a:r>
                      <a:endParaRPr lang="en-IN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/>
                          </a:solidFill>
                          <a:effectLst/>
                        </a:rPr>
                        <a:t>English – Transformer solution</a:t>
                      </a:r>
                      <a:endParaRPr lang="en-IN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/>
                          </a:solidFill>
                          <a:effectLst/>
                        </a:rPr>
                        <a:t>English – Google translation</a:t>
                      </a:r>
                      <a:endParaRPr lang="en-IN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43482"/>
                  </a:ext>
                </a:extLst>
              </a:tr>
              <a:tr h="1521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9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hvordan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har du det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dag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How are you today?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how are you today?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704807"/>
                  </a:ext>
                </a:extLst>
              </a:tr>
              <a:tr h="1521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9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Jeg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vil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have et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tilbud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fra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dig.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 want an offer from you. 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 want an offer from you.</a:t>
                      </a:r>
                      <a:endParaRPr lang="en-IN" sz="9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86713"/>
                  </a:ext>
                </a:extLst>
              </a:tr>
              <a:tr h="3113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9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Din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ordre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kan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ikke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behandles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fordi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den har 14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fejl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, der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kræver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manuel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korrektion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Your order cannot be processed because it has 14 errors that require manual correction.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Your order cannot be processed because it has 14 errors that require manual correction.</a:t>
                      </a:r>
                      <a:endParaRPr lang="en-IN" sz="9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81836"/>
                  </a:ext>
                </a:extLst>
              </a:tr>
              <a:tr h="4706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9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Der er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ændring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på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hvilken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sti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(path),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som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skal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anvendes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når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fællesdrevet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tilgås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.  Du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skal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fremover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bruge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den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sti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som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står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kolonne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”D”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vedlagte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There is a change on which path (path) to use when accessing the common drive. In the future, use the path in column "D" of the attached.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There is a change in which path is to be used when accessing the common drive. In future, you must use the path that is in column "D" in the attached.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76276"/>
                  </a:ext>
                </a:extLst>
              </a:tr>
              <a:tr h="466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9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Der er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weekenden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gennemført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ændring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på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nedenstående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fællesdrev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(file shares).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Ændringen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er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ved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en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fejl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ikke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blevet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kommunikeret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8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ordentligt</a:t>
                      </a: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There has been a change on the common drive (file shares) below this weekend. The change has not been communicated properly by mistake.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STKaiti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This weekend, a change was made to the following common drives (file shares). The change has not been communicated properly by mistake.</a:t>
                      </a:r>
                      <a:endParaRPr lang="en-IN" sz="9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0" marR="55610" marT="0" marB="0">
                    <a:lnL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2407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3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D65447-8280-4E05-9ADD-241BFC9ABA8D}"/>
              </a:ext>
            </a:extLst>
          </p:cNvPr>
          <p:cNvSpPr txBox="1">
            <a:spLocks/>
          </p:cNvSpPr>
          <p:nvPr/>
        </p:nvSpPr>
        <p:spPr bwMode="gray">
          <a:xfrm>
            <a:off x="2191659" y="703459"/>
            <a:ext cx="78724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rgbClr val="2C2D8B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C2D8B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In-house Secure Translation - Demo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C2D8B"/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21F3B-BBA2-4F83-9A23-B6A1F23F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69" y="1192544"/>
            <a:ext cx="3866029" cy="18602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9C221-0FD5-415B-B48C-42779182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84" y="1192544"/>
            <a:ext cx="3900867" cy="18602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DBF49-D505-45DB-8715-21D77B402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83" y="3123094"/>
            <a:ext cx="3900867" cy="189914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DE613E-F5B5-48D6-B81D-C00AB40AB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668" y="3123094"/>
            <a:ext cx="3866029" cy="193856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916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7D0DCC-DFFE-4579-B1C0-9B9BBB7E804A}"/>
              </a:ext>
            </a:extLst>
          </p:cNvPr>
          <p:cNvSpPr txBox="1">
            <a:spLocks/>
          </p:cNvSpPr>
          <p:nvPr/>
        </p:nvSpPr>
        <p:spPr bwMode="gray">
          <a:xfrm>
            <a:off x="1641152" y="908733"/>
            <a:ext cx="78724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rgbClr val="2C2D8B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C2D8B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In-house Secure Translation – Code Control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C2D8B"/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2C52D-90CA-4136-972C-887CE09EB613}"/>
              </a:ext>
            </a:extLst>
          </p:cNvPr>
          <p:cNvSpPr/>
          <p:nvPr/>
        </p:nvSpPr>
        <p:spPr bwMode="auto">
          <a:xfrm>
            <a:off x="6624460" y="2116056"/>
            <a:ext cx="2421648" cy="1183339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en-US" sz="900" b="1" kern="0" dirty="0">
                <a:solidFill>
                  <a:srgbClr val="000000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40 lines of code</a:t>
            </a: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en-US" sz="900" b="1" kern="0" dirty="0">
                <a:solidFill>
                  <a:srgbClr val="000000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Simple &amp; transparent implementation</a:t>
            </a: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en-US" sz="900" b="1" kern="0" dirty="0">
                <a:solidFill>
                  <a:srgbClr val="000000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Full control of the data </a:t>
            </a:r>
          </a:p>
          <a:p>
            <a:pPr marL="171450" indent="-171450" fontAlgn="base">
              <a:buFont typeface="Wingdings" panose="05000000000000000000" pitchFamily="2" charset="2"/>
              <a:buChar char="ü"/>
            </a:pPr>
            <a:r>
              <a:rPr lang="en-US" sz="900" b="1" kern="0" dirty="0">
                <a:solidFill>
                  <a:srgbClr val="000000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Can be enhanced for multi-lingual translation</a:t>
            </a:r>
          </a:p>
          <a:p>
            <a:pPr fontAlgn="base"/>
            <a:endParaRPr lang="en-US" sz="900" kern="0" dirty="0">
              <a:solidFill>
                <a:srgbClr val="000000"/>
              </a:solidFill>
              <a:latin typeface="Calibri Light" panose="020F03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9B37A-19CF-4E28-9473-97D8B574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52" y="1297907"/>
            <a:ext cx="4342144" cy="400297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5215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567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Calibiri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Vaidya</dc:creator>
  <cp:lastModifiedBy>Sudarshan Vaidya</cp:lastModifiedBy>
  <cp:revision>2</cp:revision>
  <dcterms:created xsi:type="dcterms:W3CDTF">2020-12-31T14:25:33Z</dcterms:created>
  <dcterms:modified xsi:type="dcterms:W3CDTF">2020-12-31T14:38:33Z</dcterms:modified>
</cp:coreProperties>
</file>