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nav Rawa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38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6f0a24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6f0a24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6f0a24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6f0a24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f0a24b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f0a24b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6f0a24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6f0a24b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6f0a24b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6f0a24b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6f0a24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6f0a24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6f0a24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6f0a24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24;p35">
            <a:extLst>
              <a:ext uri="{FF2B5EF4-FFF2-40B4-BE49-F238E27FC236}">
                <a16:creationId xmlns:a16="http://schemas.microsoft.com/office/drawing/2014/main" id="{B52C4A32-B3C9-4660-88BF-D9FB323F3984}"/>
              </a:ext>
            </a:extLst>
          </p:cNvPr>
          <p:cNvSpPr txBox="1"/>
          <p:nvPr/>
        </p:nvSpPr>
        <p:spPr>
          <a:xfrm>
            <a:off x="541467" y="2389228"/>
            <a:ext cx="11109067" cy="20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785" tIns="60876" rIns="121785" bIns="6087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defTabSz="913666">
              <a:buClr>
                <a:srgbClr val="C00000"/>
              </a:buClr>
              <a:buSzPts val="6000"/>
              <a:defRPr/>
            </a:pPr>
            <a:r>
              <a:rPr lang="en-IN" sz="6600" b="1" kern="1200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SQL and Relational Databases </a:t>
            </a:r>
            <a:br>
              <a:rPr lang="en-IN" sz="6600" b="1" kern="1200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</a:br>
            <a:r>
              <a:rPr lang="en-IN" sz="6600" b="1" kern="1200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Introduction to JDBC</a:t>
            </a:r>
          </a:p>
        </p:txBody>
      </p:sp>
      <p:pic>
        <p:nvPicPr>
          <p:cNvPr id="9" name="Google Shape;425;p35">
            <a:extLst>
              <a:ext uri="{FF2B5EF4-FFF2-40B4-BE49-F238E27FC236}">
                <a16:creationId xmlns:a16="http://schemas.microsoft.com/office/drawing/2014/main" id="{75A02D9C-0D90-4358-880E-FDC5F9E865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9" y="944"/>
            <a:ext cx="1808723" cy="2102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5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EBAC3A92-FD44-4834-8251-690C57E2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47" y="204321"/>
            <a:ext cx="7347107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WHAT IS JDBC?</a:t>
            </a:r>
          </a:p>
        </p:txBody>
      </p:sp>
      <p:sp>
        <p:nvSpPr>
          <p:cNvPr id="6" name="Google Shape;483;p71">
            <a:extLst>
              <a:ext uri="{FF2B5EF4-FFF2-40B4-BE49-F238E27FC236}">
                <a16:creationId xmlns:a16="http://schemas.microsoft.com/office/drawing/2014/main" id="{E2F150AE-1702-4141-BAC3-B880FA74B534}"/>
              </a:ext>
            </a:extLst>
          </p:cNvPr>
          <p:cNvSpPr/>
          <p:nvPr/>
        </p:nvSpPr>
        <p:spPr>
          <a:xfrm>
            <a:off x="1167107" y="3135248"/>
            <a:ext cx="4928894" cy="1331822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7472" indent="-347472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ts val="2000"/>
              <a:buFont typeface="Wingdings" panose="05000000000000000000" pitchFamily="2" charset="2"/>
              <a:buChar char="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JDBC stands for Java Database Connectivity</a:t>
            </a:r>
          </a:p>
          <a:p>
            <a:pPr marL="347472" indent="-347472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ts val="2000"/>
              <a:buFont typeface="Wingdings" panose="05000000000000000000" pitchFamily="2" charset="2"/>
              <a:buChar char="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It is a Java API that can access any kind of tabular data, especially data stored in a relational database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48B93A-4A64-446F-B60E-5CF366B7B327}"/>
              </a:ext>
            </a:extLst>
          </p:cNvPr>
          <p:cNvGrpSpPr/>
          <p:nvPr/>
        </p:nvGrpSpPr>
        <p:grpSpPr>
          <a:xfrm>
            <a:off x="6450503" y="2841634"/>
            <a:ext cx="5140492" cy="1919051"/>
            <a:chOff x="6450503" y="2841634"/>
            <a:chExt cx="5140492" cy="19190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99973BF-4121-41B5-AF1D-D0AEB1A20FD8}"/>
                </a:ext>
              </a:extLst>
            </p:cNvPr>
            <p:cNvSpPr/>
            <p:nvPr/>
          </p:nvSpPr>
          <p:spPr>
            <a:xfrm>
              <a:off x="10241166" y="2841634"/>
              <a:ext cx="1349829" cy="1919051"/>
            </a:xfrm>
            <a:prstGeom prst="roundRect">
              <a:avLst>
                <a:gd name="adj" fmla="val 8065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l="563" t="46628" r="82468" b="13119"/>
            <a:stretch/>
          </p:blipFill>
          <p:spPr>
            <a:xfrm>
              <a:off x="6679648" y="2841635"/>
              <a:ext cx="89154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DAA3A4-845F-4380-9486-10E4A53FEB21}"/>
                </a:ext>
              </a:extLst>
            </p:cNvPr>
            <p:cNvSpPr/>
            <p:nvPr/>
          </p:nvSpPr>
          <p:spPr>
            <a:xfrm>
              <a:off x="6450503" y="2841634"/>
              <a:ext cx="1349829" cy="1919051"/>
            </a:xfrm>
            <a:prstGeom prst="roundRect">
              <a:avLst>
                <a:gd name="adj" fmla="val 8065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4E298B-4E2C-4FF4-85BB-7F5E17EF451C}"/>
                </a:ext>
              </a:extLst>
            </p:cNvPr>
            <p:cNvSpPr/>
            <p:nvPr/>
          </p:nvSpPr>
          <p:spPr>
            <a:xfrm>
              <a:off x="8345835" y="2841634"/>
              <a:ext cx="1349829" cy="1919051"/>
            </a:xfrm>
            <a:prstGeom prst="roundRect">
              <a:avLst>
                <a:gd name="adj" fmla="val 8065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JDBC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7D83F9-2CE2-4D57-BB62-ADA6977EE2E5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7800332" y="3801160"/>
              <a:ext cx="54550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8A4A6C8-0E13-4028-AFBE-C1B87AB2FFD0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9695664" y="3801160"/>
              <a:ext cx="545502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51DC0-53E9-40B9-91A5-8EDCF26FDE6F}"/>
                </a:ext>
              </a:extLst>
            </p:cNvPr>
            <p:cNvSpPr txBox="1"/>
            <p:nvPr/>
          </p:nvSpPr>
          <p:spPr>
            <a:xfrm>
              <a:off x="6510132" y="4067436"/>
              <a:ext cx="1230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Java Application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5C0FE9-9108-41D8-A687-F160A0B07D1A}"/>
                </a:ext>
              </a:extLst>
            </p:cNvPr>
            <p:cNvSpPr txBox="1"/>
            <p:nvPr/>
          </p:nvSpPr>
          <p:spPr>
            <a:xfrm>
              <a:off x="10300795" y="4237429"/>
              <a:ext cx="1230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Database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1D93F70-1CE6-4B9E-9F0C-9ADB391A70FD}"/>
                </a:ext>
              </a:extLst>
            </p:cNvPr>
            <p:cNvGrpSpPr/>
            <p:nvPr/>
          </p:nvGrpSpPr>
          <p:grpSpPr>
            <a:xfrm>
              <a:off x="10362903" y="3020186"/>
              <a:ext cx="1106351" cy="1181484"/>
              <a:chOff x="10362903" y="3020186"/>
              <a:chExt cx="1106351" cy="1181484"/>
            </a:xfrm>
          </p:grpSpPr>
          <p:pic>
            <p:nvPicPr>
              <p:cNvPr id="12" name="Google Shape;62;p14">
                <a:extLst>
                  <a:ext uri="{FF2B5EF4-FFF2-40B4-BE49-F238E27FC236}">
                    <a16:creationId xmlns:a16="http://schemas.microsoft.com/office/drawing/2014/main" id="{A71A7A7D-D70A-49FD-8A5B-70A4034AD1C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3031" t="25087" r="1580" b="35906"/>
              <a:stretch/>
            </p:blipFill>
            <p:spPr>
              <a:xfrm>
                <a:off x="10495982" y="3020186"/>
                <a:ext cx="808573" cy="11814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62;p14">
                <a:extLst>
                  <a:ext uri="{FF2B5EF4-FFF2-40B4-BE49-F238E27FC236}">
                    <a16:creationId xmlns:a16="http://schemas.microsoft.com/office/drawing/2014/main" id="{4E7340DB-DE3E-4834-A32C-E3134B944E3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3031" t="52574" r="1580" b="39720"/>
              <a:stretch/>
            </p:blipFill>
            <p:spPr>
              <a:xfrm>
                <a:off x="10503694" y="3536902"/>
                <a:ext cx="792956" cy="233362"/>
              </a:xfrm>
              <a:prstGeom prst="flowChartMagneticDisk">
                <a:avLst/>
              </a:prstGeom>
              <a:noFill/>
              <a:ln>
                <a:noFill/>
              </a:ln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EF0C8D-8C13-4604-9CD4-3980F0789056}"/>
                  </a:ext>
                </a:extLst>
              </p:cNvPr>
              <p:cNvSpPr txBox="1"/>
              <p:nvPr/>
            </p:nvSpPr>
            <p:spPr>
              <a:xfrm>
                <a:off x="10362903" y="3502174"/>
                <a:ext cx="1106351" cy="21750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>
                    <a:gd name="adj" fmla="val 21573611"/>
                  </a:avLst>
                </a:prstTxWarp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DATABASE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6" grpId="0" build="p"/>
      <p:bldP spid="6" grpId="2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4294967295"/>
          </p:nvPr>
        </p:nvSpPr>
        <p:spPr>
          <a:xfrm>
            <a:off x="1356669" y="1988850"/>
            <a:ext cx="9478662" cy="2880300"/>
          </a:xfrm>
          <a:prstGeom prst="roundRect">
            <a:avLst>
              <a:gd name="adj" fmla="val 7778"/>
            </a:avLst>
          </a:prstGeom>
          <a:ln w="28575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JDBC establishes a connection between your data and code</a:t>
            </a:r>
            <a:endParaRPr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major use cases of JDBC are as follows:</a:t>
            </a:r>
            <a:endParaRPr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up a connection with the database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a database querying(SQL) statement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Executing a database querying(SQL) statement to fetch the required data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Viewing or manipulating the fetched records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Heading">
            <a:extLst>
              <a:ext uri="{FF2B5EF4-FFF2-40B4-BE49-F238E27FC236}">
                <a16:creationId xmlns:a16="http://schemas.microsoft.com/office/drawing/2014/main" id="{542B1C74-4464-4BBF-8EDC-94A1B5B7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47" y="204321"/>
            <a:ext cx="7347107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WHY WE NEED JDBC?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 animBg="1"/>
      <p:bldP spid="68" grpId="1" uiExpand="1" build="p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C3C7BBD8-5243-4301-894C-4497BD3425B0}"/>
              </a:ext>
            </a:extLst>
          </p:cNvPr>
          <p:cNvSpPr txBox="1">
            <a:spLocks/>
          </p:cNvSpPr>
          <p:nvPr/>
        </p:nvSpPr>
        <p:spPr>
          <a:xfrm>
            <a:off x="1356669" y="1823414"/>
            <a:ext cx="9478662" cy="3211172"/>
          </a:xfrm>
          <a:prstGeom prst="roundRect">
            <a:avLst>
              <a:gd name="adj" fmla="val 7778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steps are involved while creating a JDBC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 the SQL package - </a:t>
            </a:r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java.sql.*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Register the JDBC drivers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a connection with the database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Execute the query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the results from the output of the query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Finally close all the database connections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C9C343C7-3AB0-4680-BE14-08C63DDA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47" y="204321"/>
            <a:ext cx="7347107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CREATING A JDBC APPLICATION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4" grpId="1" build="allAtOnce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C668AD36-1F9B-4D21-9397-E39053077D14}"/>
              </a:ext>
            </a:extLst>
          </p:cNvPr>
          <p:cNvSpPr txBox="1">
            <a:spLocks/>
          </p:cNvSpPr>
          <p:nvPr/>
        </p:nvSpPr>
        <p:spPr>
          <a:xfrm>
            <a:off x="1356669" y="1107325"/>
            <a:ext cx="9478662" cy="4643351"/>
          </a:xfrm>
          <a:prstGeom prst="roundRect">
            <a:avLst>
              <a:gd name="adj" fmla="val 7778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JDBC drivers are of four types: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JDBC-ODBC Bridge Drivers 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only for the development and testing purposes and is suitable for deployment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JDBC Native API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Useful when the type-3 and type-4 drivers are not available for your database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JDBC-Net Pure Java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Useful while accessing multiple types of databases at the same time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100% Pure Java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for databases such as - Oracle, MySQL, and IBM .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C1B9338F-B4C3-440A-BDF6-9F45B307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47" y="204321"/>
            <a:ext cx="7347107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TYPES OF JDBC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4" grpId="1" build="allAtOnce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7;p70">
            <a:extLst>
              <a:ext uri="{FF2B5EF4-FFF2-40B4-BE49-F238E27FC236}">
                <a16:creationId xmlns:a16="http://schemas.microsoft.com/office/drawing/2014/main" id="{D81DC3F2-0977-484E-AF84-6FD6BCA6339C}"/>
              </a:ext>
            </a:extLst>
          </p:cNvPr>
          <p:cNvSpPr txBox="1">
            <a:spLocks/>
          </p:cNvSpPr>
          <p:nvPr/>
        </p:nvSpPr>
        <p:spPr>
          <a:xfrm>
            <a:off x="838200" y="2881313"/>
            <a:ext cx="10515600" cy="1095375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&lt;Demo JDBC&gt;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5869924E-C5BB-4668-87F7-CAD509278EC2}"/>
              </a:ext>
            </a:extLst>
          </p:cNvPr>
          <p:cNvSpPr txBox="1">
            <a:spLocks/>
          </p:cNvSpPr>
          <p:nvPr/>
        </p:nvSpPr>
        <p:spPr>
          <a:xfrm>
            <a:off x="1356669" y="1723513"/>
            <a:ext cx="9478662" cy="3410974"/>
          </a:xfrm>
          <a:prstGeom prst="roundRect">
            <a:avLst>
              <a:gd name="adj" fmla="val 7778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three Interfaces are provided to send the SQL statements over JDBC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Statement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Useful for the static and general-purpose SQL statements.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Prepared Statement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Useful when a SQL statement has to be used multiple times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Callable Statement</a:t>
            </a:r>
          </a:p>
          <a:p>
            <a:pPr lvl="1">
              <a:spcBef>
                <a:spcPts val="2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when you want to access the database stored procedures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4E48F60-BAE8-43D6-8216-99ACF924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47" y="204321"/>
            <a:ext cx="7347107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SQL VIA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4" grpId="1" build="allAtOnce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7;p70">
            <a:extLst>
              <a:ext uri="{FF2B5EF4-FFF2-40B4-BE49-F238E27FC236}">
                <a16:creationId xmlns:a16="http://schemas.microsoft.com/office/drawing/2014/main" id="{076C8198-8D34-42E9-82E2-8B0AF27CCA64}"/>
              </a:ext>
            </a:extLst>
          </p:cNvPr>
          <p:cNvSpPr txBox="1">
            <a:spLocks/>
          </p:cNvSpPr>
          <p:nvPr/>
        </p:nvSpPr>
        <p:spPr>
          <a:xfrm>
            <a:off x="838200" y="2881313"/>
            <a:ext cx="10515600" cy="1095375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&lt;Demo JDBC+SQL&gt;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UpGrad">
      <a:dk1>
        <a:srgbClr val="000000"/>
      </a:dk1>
      <a:lt1>
        <a:sysClr val="window" lastClr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288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Lato Semibold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Nilisha Soni</cp:lastModifiedBy>
  <cp:revision>4</cp:revision>
  <dcterms:modified xsi:type="dcterms:W3CDTF">2020-12-30T12:25:49Z</dcterms:modified>
</cp:coreProperties>
</file>