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706" r:id="rId3"/>
    <p:sldId id="783" r:id="rId5"/>
    <p:sldId id="779" r:id="rId6"/>
    <p:sldId id="784" r:id="rId7"/>
    <p:sldId id="786" r:id="rId8"/>
    <p:sldId id="789" r:id="rId9"/>
    <p:sldId id="788" r:id="rId10"/>
    <p:sldId id="787" r:id="rId11"/>
    <p:sldId id="790" r:id="rId12"/>
    <p:sldId id="791" r:id="rId13"/>
    <p:sldId id="794" r:id="rId14"/>
    <p:sldId id="803" r:id="rId15"/>
    <p:sldId id="796" r:id="rId16"/>
    <p:sldId id="800" r:id="rId17"/>
    <p:sldId id="801" r:id="rId18"/>
    <p:sldId id="792" r:id="rId19"/>
    <p:sldId id="785" r:id="rId20"/>
    <p:sldId id="393" r:id="rId21"/>
  </p:sldIdLst>
  <p:sldSz cx="12240895" cy="72009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65455" indent="-8255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32180" indent="-17780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98905" indent="-27305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65630" indent="-36830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2D86F5C-01F2-44DB-864D-F88F3B991823}">
          <p14:sldIdLst>
            <p14:sldId id="706"/>
            <p14:sldId id="783"/>
            <p14:sldId id="779"/>
            <p14:sldId id="784"/>
            <p14:sldId id="786"/>
            <p14:sldId id="789"/>
            <p14:sldId id="788"/>
            <p14:sldId id="787"/>
            <p14:sldId id="790"/>
            <p14:sldId id="794"/>
            <p14:sldId id="796"/>
            <p14:sldId id="800"/>
            <p14:sldId id="801"/>
            <p14:sldId id="792"/>
            <p14:sldId id="393"/>
            <p14:sldId id="803"/>
            <p14:sldId id="785"/>
            <p14:sldId id="791"/>
          </p14:sldIdLst>
        </p14:section>
        <p14:section name="默认节" id="{F9BF88E2-D508-E34C-8F46-83BB6E9AC942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A0D7"/>
    <a:srgbClr val="5578D9"/>
    <a:srgbClr val="90D9F9"/>
    <a:srgbClr val="6C8ADE"/>
    <a:srgbClr val="4A6CA4"/>
    <a:srgbClr val="327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77297" autoAdjust="0"/>
  </p:normalViewPr>
  <p:slideViewPr>
    <p:cSldViewPr snapToGrid="0" snapToObjects="1">
      <p:cViewPr varScale="1">
        <p:scale>
          <a:sx n="62" d="100"/>
          <a:sy n="62" d="100"/>
        </p:scale>
        <p:origin x="1044" y="78"/>
      </p:cViewPr>
      <p:guideLst>
        <p:guide orient="horz" pos="2160"/>
        <p:guide pos="3775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A61420-FAA8-472D-8ABD-3743B653027B}" type="datetimeFigureOut">
              <a:rPr lang="zh-CN" altLang="en-US"/>
            </a:fld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515938" y="685800"/>
            <a:ext cx="5826125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D43A4-D082-4D8D-BACF-6FA91AE82C5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654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32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989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656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33299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971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80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253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D43A4-D082-4D8D-BACF-6FA91AE82C5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8091" y="2236947"/>
            <a:ext cx="10405031" cy="15435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182" y="4080510"/>
            <a:ext cx="8568849" cy="1840230"/>
          </a:xfrm>
        </p:spPr>
        <p:txBody>
          <a:bodyPr/>
          <a:lstStyle>
            <a:lvl1pPr marL="0" indent="0" algn="ctr">
              <a:buNone/>
              <a:defRPr/>
            </a:lvl1pPr>
            <a:lvl2pPr marL="466725" indent="0" algn="ctr">
              <a:buNone/>
              <a:defRPr/>
            </a:lvl2pPr>
            <a:lvl3pPr marL="933450" indent="0" algn="ctr">
              <a:buNone/>
              <a:defRPr/>
            </a:lvl3pPr>
            <a:lvl4pPr marL="1399540" indent="0" algn="ctr">
              <a:buNone/>
              <a:defRPr/>
            </a:lvl4pPr>
            <a:lvl5pPr marL="1866265" indent="0" algn="ctr">
              <a:buNone/>
              <a:defRPr/>
            </a:lvl5pPr>
            <a:lvl6pPr marL="2332990" indent="0" algn="ctr">
              <a:buNone/>
              <a:defRPr/>
            </a:lvl6pPr>
            <a:lvl7pPr marL="2799715" indent="0" algn="ctr">
              <a:buNone/>
              <a:defRPr/>
            </a:lvl7pPr>
            <a:lvl8pPr marL="3265805" indent="0" algn="ctr">
              <a:buNone/>
              <a:defRPr/>
            </a:lvl8pPr>
            <a:lvl9pPr marL="37325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E5B88-40E6-4A05-A207-366F6D0650DB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C5BB-B98F-474C-BE1B-93F16619831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29FB-82B8-42E0-A903-EA69BF6EDF14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5B92-5901-47BD-92BD-A97FB1AA3375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4879" y="288371"/>
            <a:ext cx="2754273" cy="6144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060" y="288371"/>
            <a:ext cx="8109804" cy="61441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78BBC-5A6C-40C4-8699-C0EC92093CF8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9F07-581A-47C5-9A7F-930E49AB4484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57A0A-C1C1-4FDF-B8EA-23800BAA8D03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43B4-8AA5-49B4-BFE2-FFF9C01EE2B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503" y="4627245"/>
            <a:ext cx="10405031" cy="143017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7503" y="3052049"/>
            <a:ext cx="10405031" cy="1575196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725" indent="0">
              <a:buNone/>
              <a:defRPr sz="1800"/>
            </a:lvl2pPr>
            <a:lvl3pPr marL="933450" indent="0">
              <a:buNone/>
              <a:defRPr sz="1600"/>
            </a:lvl3pPr>
            <a:lvl4pPr marL="1399540" indent="0">
              <a:buNone/>
              <a:defRPr sz="1400"/>
            </a:lvl4pPr>
            <a:lvl5pPr marL="1866265" indent="0">
              <a:buNone/>
              <a:defRPr sz="1400"/>
            </a:lvl5pPr>
            <a:lvl6pPr marL="2332990" indent="0">
              <a:buNone/>
              <a:defRPr sz="1400"/>
            </a:lvl6pPr>
            <a:lvl7pPr marL="2799715" indent="0">
              <a:buNone/>
              <a:defRPr sz="1400"/>
            </a:lvl7pPr>
            <a:lvl8pPr marL="3265805" indent="0">
              <a:buNone/>
              <a:defRPr sz="1400"/>
            </a:lvl8pPr>
            <a:lvl9pPr marL="37325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352CE-5BEF-48F8-85BE-EC5ED6B935A5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3F8E3-7168-4A36-A6B2-C2064434256E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061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114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81CE-012C-4C22-A51A-3AD20CF53783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32211-02BC-490C-A293-545F9DDBC0FC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611869"/>
            <a:ext cx="5408130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061" y="2283619"/>
            <a:ext cx="540813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835" y="1611869"/>
            <a:ext cx="5411317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835" y="2283619"/>
            <a:ext cx="5411317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44E60-8539-4BA7-A4BF-D03DA6ABA06A}" type="datetime1">
              <a:rPr lang="zh-CN" alt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F88DD-D106-47BC-95ED-0DB7DECCA8D0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3C986-6687-489B-B147-BF5F28DDAB67}" type="datetime1">
              <a:rPr lang="zh-CN" alt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827F3-9EDA-476B-8880-A28F84870227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6EC8-02AC-49F4-91D7-299A8D56D90F}" type="datetime1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9D614-5BB7-4CF7-830D-2C9240E08B29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1" y="286702"/>
            <a:ext cx="402780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507" y="286703"/>
            <a:ext cx="6842646" cy="61457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061" y="1506856"/>
            <a:ext cx="402780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4E7CE-2124-4529-B698-8CDF8B079030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EE35-E13B-49FF-A1F8-20467CBC3403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832" y="5040630"/>
            <a:ext cx="7344728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832" y="643414"/>
            <a:ext cx="7344728" cy="4320540"/>
          </a:xfrm>
        </p:spPr>
        <p:txBody>
          <a:bodyPr/>
          <a:lstStyle>
            <a:lvl1pPr marL="0" indent="0">
              <a:buNone/>
              <a:defRPr sz="3300"/>
            </a:lvl1pPr>
            <a:lvl2pPr marL="466725" indent="0">
              <a:buNone/>
              <a:defRPr sz="2900"/>
            </a:lvl2pPr>
            <a:lvl3pPr marL="933450" indent="0">
              <a:buNone/>
              <a:defRPr sz="2400"/>
            </a:lvl3pPr>
            <a:lvl4pPr marL="1399540" indent="0">
              <a:buNone/>
              <a:defRPr sz="2000"/>
            </a:lvl4pPr>
            <a:lvl5pPr marL="1866265" indent="0">
              <a:buNone/>
              <a:defRPr sz="2000"/>
            </a:lvl5pPr>
            <a:lvl6pPr marL="2332990" indent="0">
              <a:buNone/>
              <a:defRPr sz="2000"/>
            </a:lvl6pPr>
            <a:lvl7pPr marL="2799715" indent="0">
              <a:buNone/>
              <a:defRPr sz="2000"/>
            </a:lvl7pPr>
            <a:lvl8pPr marL="3265805" indent="0">
              <a:buNone/>
              <a:defRPr sz="2000"/>
            </a:lvl8pPr>
            <a:lvl9pPr marL="373253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832" y="5635705"/>
            <a:ext cx="7344728" cy="845105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30CE-23B7-4D6E-B557-AB3CFF342426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D64F-C278-4677-B485-865AD7943D0D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88925"/>
            <a:ext cx="1101566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79575"/>
            <a:ext cx="11015663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565831-3820-4190-A616-619E1CF30B9E}" type="datetime1">
              <a:rPr lang="zh-CN" altLang="en-US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83063" y="6557963"/>
            <a:ext cx="3875087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ctr"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r"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71EC71-9D56-4BDB-B045-3F0C5F3E2066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6672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3345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9954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6626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9250" indent="-34925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57555" indent="-290830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16522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31950" indent="-2317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98675" indent="-23177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6603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32760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9948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6557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345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54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99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80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53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slide" Target="slide16.xml"/><Relationship Id="rId20" Type="http://schemas.openxmlformats.org/officeDocument/2006/relationships/tags" Target="../tags/tag17.xml"/><Relationship Id="rId2" Type="http://schemas.openxmlformats.org/officeDocument/2006/relationships/image" Target="../media/image2.png"/><Relationship Id="rId19" Type="http://schemas.openxmlformats.org/officeDocument/2006/relationships/tags" Target="../tags/tag16.xml"/><Relationship Id="rId18" Type="http://schemas.openxmlformats.org/officeDocument/2006/relationships/slide" Target="slide1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slide" Target="slide1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309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知识分享</a:t>
            </a:r>
            <a:endParaRPr kumimoji="0" lang="en-US" altLang="zh-CN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视频云技术部</a:t>
            </a:r>
            <a:r>
              <a:rPr kumimoji="0" lang="en-US" altLang="zh-CN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-OST</a:t>
            </a: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组</a:t>
            </a:r>
            <a:endParaRPr kumimoji="0" lang="en-US" altLang="zh-CN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主讲人：波鲁克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undolog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584960"/>
            <a:ext cx="1001776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每个事务最多被分配4个undo logs，其中每个对应以下操作类型：	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用户定义的表中的插入操作。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用户定义的表中的更新|删除操作。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用户定义的临时表中的插入操作。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用户定义的临时表中的更新|删除操作。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1890" y="3437890"/>
            <a:ext cx="7373620" cy="2554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临时表只有插入或update操作,如果同时存在，按上文分析则会对半分，数量下降一半。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(page_size/16)*32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普通表只有插入或update操作，如果同时存在，下降一半。 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(innodb_page_size/16)*(innodb_rollback_segements)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80" y="798830"/>
            <a:ext cx="7162800" cy="572452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1339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MVCC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、锁和事务</a:t>
            </a:r>
            <a:endParaRPr kumimoji="0" lang="zh-CN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MVCC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4247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6byte大小DB_TRX_ID字段，表示最后一个事务的事务标示(在行插入，更新时更新，其中删除被认为是更新，专门使用1byte表示deleted)。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7byte的DB_ROLL_PTR回滚指针字段，该指针指向被写入回滚段的undo log。如果该行更新了，undo log将记录必要的可以恢复更新前记录的信息。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6byte的DB_ROW_ID单调递增行id，如果InnoDB的聚簇索引是自动生成的(应该是指创建时主键成为聚簇索引)，那么该索引将包含row id值，否则row id将不出现在任何索引中。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不加锁的一致性读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一致性读的原则：所谓一致性读，就是该查询只能看见在本事务开始时间点之前开启的提交的事务，不能看见之后的或未提交的事务更改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0115" y="3322955"/>
            <a:ext cx="9572625" cy="554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一致性读的悖论：同一个事务是否应该看见自己的修改？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115" y="4350385"/>
            <a:ext cx="766000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A事务查看r1-&gt;B事务查看r1-&gt;A事务更新r1+2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-&gt;B事务更新r1+1-&gt;A事务提交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-&gt;B事务查看r1状态?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锁分类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3785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共享(s)和独占锁(x)：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select ... for update , select .. lock in share mode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意向锁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(IX,IS)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记录锁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(record)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间隙锁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(gap)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next-key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插入意向锁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(IIgap)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自增锁：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3839"/>
          <a:stretch>
            <a:fillRect/>
          </a:stretch>
        </p:blipFill>
        <p:spPr>
          <a:xfrm>
            <a:off x="4374515" y="2327910"/>
            <a:ext cx="4533900" cy="1749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4188460"/>
            <a:ext cx="4876800" cy="158115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856480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不同隔离级别的特殊处理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2336165"/>
            <a:ext cx="9572625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普通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select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09625" y="3898900"/>
            <a:ext cx="8980805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DML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9625" y="1992630"/>
            <a:ext cx="3190875" cy="2677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未提交读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590" y="1473200"/>
            <a:ext cx="6667500" cy="5191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48290" y="5950585"/>
            <a:ext cx="69342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返回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30" y="1405255"/>
            <a:ext cx="6667500" cy="5334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8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71975" y="689038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14900"/>
            <a:ext cx="4371975" cy="1943100"/>
          </a:xfrm>
          <a:prstGeom prst="rect">
            <a:avLst/>
          </a:prstGeom>
        </p:spPr>
      </p:pic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476650" y="1933261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(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つロ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乾杯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 -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85987" y="2286000"/>
            <a:ext cx="7200000" cy="46612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0" y="1"/>
            <a:ext cx="1863380" cy="1311442"/>
            <a:chOff x="-9236" y="0"/>
            <a:chExt cx="3648363" cy="2567709"/>
          </a:xfrm>
        </p:grpSpPr>
        <p:sp>
          <p:nvSpPr>
            <p:cNvPr id="26" name="任意多边形 9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10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F35833"/>
                </a:gs>
                <a:gs pos="100000">
                  <a:srgbClr val="F6735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11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FDBC19"/>
                </a:gs>
                <a:gs pos="100000">
                  <a:srgbClr val="FEC84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12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10328620" y="1"/>
            <a:ext cx="1863380" cy="1311442"/>
            <a:chOff x="-9236" y="0"/>
            <a:chExt cx="3648363" cy="2567709"/>
          </a:xfrm>
        </p:grpSpPr>
        <p:sp>
          <p:nvSpPr>
            <p:cNvPr id="31" name="任意多边形 15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16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6770B5"/>
                </a:gs>
                <a:gs pos="100000">
                  <a:srgbClr val="757CB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17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18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3BF93"/>
                </a:gs>
                <a:gs pos="100000">
                  <a:srgbClr val="74C8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01823" y="173607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1F74A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zh-CN" altLang="en-US" sz="6600" spc="150" dirty="0">
              <a:solidFill>
                <a:srgbClr val="1F74A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V="1">
            <a:off x="3087394" y="1964951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3360551" y="1892490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3032768" y="2781512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2201823" y="2989408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3498DB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zh-CN" altLang="en-US" sz="6600" spc="150" dirty="0">
              <a:solidFill>
                <a:srgbClr val="3498DB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8"/>
            </p:custDataLst>
          </p:nvPr>
        </p:nvCxnSpPr>
        <p:spPr>
          <a:xfrm flipV="1">
            <a:off x="3087394" y="3166148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3360551" y="3093687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3032768" y="3982709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1"/>
            </p:custDataLst>
          </p:nvPr>
        </p:nvSpPr>
        <p:spPr>
          <a:xfrm>
            <a:off x="2201823" y="424274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69A35B"/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3</a:t>
            </a:r>
            <a:endParaRPr lang="en-US" altLang="zh-CN" sz="6600" spc="150" dirty="0">
              <a:solidFill>
                <a:srgbClr val="69A35B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6600" spc="150" dirty="0">
              <a:solidFill>
                <a:srgbClr val="1AA3AA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45" name="直接连接符 44"/>
          <p:cNvCxnSpPr/>
          <p:nvPr>
            <p:custDataLst>
              <p:tags r:id="rId12"/>
            </p:custDataLst>
          </p:nvPr>
        </p:nvCxnSpPr>
        <p:spPr>
          <a:xfrm flipV="1">
            <a:off x="3087394" y="4367344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46" name="椭圆 45"/>
          <p:cNvSpPr/>
          <p:nvPr>
            <p:custDataLst>
              <p:tags r:id="rId13"/>
            </p:custDataLst>
          </p:nvPr>
        </p:nvSpPr>
        <p:spPr>
          <a:xfrm>
            <a:off x="3360551" y="4294883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椭圆 46"/>
          <p:cNvSpPr/>
          <p:nvPr>
            <p:custDataLst>
              <p:tags r:id="rId14"/>
            </p:custDataLst>
          </p:nvPr>
        </p:nvSpPr>
        <p:spPr>
          <a:xfrm>
            <a:off x="3032768" y="5183905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15"/>
            </p:custDataLst>
          </p:nvPr>
        </p:nvSpPr>
        <p:spPr>
          <a:xfrm>
            <a:off x="2201823" y="5496077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endParaRPr lang="en-US" altLang="zh-CN" sz="6600" spc="150" dirty="0">
              <a:solidFill>
                <a:srgbClr val="69A35B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3718602" y="176817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1F74AD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日志</a:t>
            </a:r>
            <a:endParaRPr lang="zh-CN" altLang="en-US" sz="2000" b="1" spc="300">
              <a:solidFill>
                <a:srgbClr val="1F74AD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3718601" y="2187866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介绍常用</a:t>
            </a:r>
            <a:r>
              <a:rPr lang="en-US" altLang="zh-CN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binlog,redolog,undolog</a:t>
            </a: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相关内容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文本框 31">
            <a:hlinkClick r:id="rId18" action="ppaction://hlinksldjump"/>
          </p:cNvPr>
          <p:cNvSpPr txBox="1"/>
          <p:nvPr>
            <p:custDataLst>
              <p:tags r:id="rId19"/>
            </p:custDataLst>
          </p:nvPr>
        </p:nvSpPr>
        <p:spPr>
          <a:xfrm>
            <a:off x="3718602" y="302182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mvcc、锁和事务</a:t>
            </a:r>
            <a:endParaRPr lang="zh-CN" altLang="en-US" sz="2000" b="1" spc="300">
              <a:solidFill>
                <a:srgbClr val="3498DB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0"/>
            </p:custDataLst>
          </p:nvPr>
        </p:nvSpPr>
        <p:spPr>
          <a:xfrm>
            <a:off x="3718601" y="342948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ym typeface="Arial" panose="020B0604020202090204" pitchFamily="34" charset="0"/>
              </a:rPr>
              <a:t>mysql</a:t>
            </a:r>
            <a:r>
              <a:rPr lang="zh-CN" altLang="en-US" sz="1400" spc="150">
                <a:sym typeface="Arial" panose="020B0604020202090204" pitchFamily="34" charset="0"/>
              </a:rPr>
              <a:t>是如何通过</a:t>
            </a:r>
            <a:r>
              <a:rPr lang="en-US" altLang="zh-CN" sz="1400" spc="150">
                <a:sym typeface="Arial" panose="020B0604020202090204" pitchFamily="34" charset="0"/>
              </a:rPr>
              <a:t>mvcc</a:t>
            </a:r>
            <a:r>
              <a:rPr lang="zh-CN" altLang="en-US" sz="1400" spc="150">
                <a:sym typeface="Arial" panose="020B0604020202090204" pitchFamily="34" charset="0"/>
              </a:rPr>
              <a:t>和锁实现相应隔离级别的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文本框 38">
            <a:hlinkClick r:id="rId21" action="ppaction://hlinksldjump"/>
          </p:cNvPr>
          <p:cNvSpPr txBox="1"/>
          <p:nvPr>
            <p:custDataLst>
              <p:tags r:id="rId22"/>
            </p:custDataLst>
          </p:nvPr>
        </p:nvSpPr>
        <p:spPr>
          <a:xfrm>
            <a:off x="3718602" y="4284997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rgbClr val="69A35B"/>
                </a:solidFill>
                <a:sym typeface="Arial" panose="020B0604020202090204" pitchFamily="34" charset="0"/>
              </a:rPr>
              <a:t>InnoDB</a:t>
            </a:r>
            <a:r>
              <a:rPr lang="zh-CN" altLang="en-US" sz="2000" b="1" spc="300">
                <a:solidFill>
                  <a:srgbClr val="69A35B"/>
                </a:solidFill>
                <a:sym typeface="Arial" panose="020B0604020202090204" pitchFamily="34" charset="0"/>
              </a:rPr>
              <a:t>存储结构</a:t>
            </a:r>
            <a:endParaRPr lang="zh-CN" altLang="en-US" sz="2000" b="1" spc="300">
              <a:solidFill>
                <a:srgbClr val="1AA3AA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3"/>
            </p:custDataLst>
          </p:nvPr>
        </p:nvSpPr>
        <p:spPr>
          <a:xfrm>
            <a:off x="3718601" y="468313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ym typeface="Arial" panose="020B0604020202090204" pitchFamily="34" charset="0"/>
              </a:rPr>
              <a:t>简单介绍</a:t>
            </a:r>
            <a:r>
              <a:rPr lang="en-US" altLang="zh-CN" sz="1400" spc="150">
                <a:sym typeface="Arial" panose="020B0604020202090204" pitchFamily="34" charset="0"/>
              </a:rPr>
              <a:t>InnoDB</a:t>
            </a:r>
            <a:r>
              <a:rPr lang="zh-CN" altLang="en-US" sz="1400" spc="150">
                <a:sym typeface="Arial" panose="020B0604020202090204" pitchFamily="34" charset="0"/>
              </a:rPr>
              <a:t>存储引擎下的存储结构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4"/>
            </p:custDataLst>
          </p:nvPr>
        </p:nvSpPr>
        <p:spPr>
          <a:xfrm>
            <a:off x="2023832" y="864581"/>
            <a:ext cx="8174182" cy="63359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spc="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流程</a:t>
            </a:r>
            <a:endParaRPr lang="zh-CN" altLang="en-US" sz="3600" b="1" spc="30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日志分类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6810" y="1725295"/>
            <a:ext cx="11857355" cy="4155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log		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//记录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在启动时，运行中所遇见的问题日志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 query log		 //一般查询日志，最主要可以用来记录连接信息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Slow query log		//记录执行超过long_query_time时间的查询日志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log｜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Relay log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//记录数据变化，用来备份和创建副本的日志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用来作为崩溃恢复时使用的日志</a:t>
            </a:r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实现多版本并发控制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日志分布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 descr="QQ20210824-1204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95" y="2271395"/>
            <a:ext cx="10058400" cy="286448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的创建时机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1. 服务器启动或重启。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2. 服务器flush了log。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3. log文件的大小到达了max_binlog_size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3607435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的删除方法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索引与复制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4232275"/>
            <a:ext cx="301117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指令删除：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7020" y="4232275"/>
            <a:ext cx="612965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to 'mysql-bin.010'; 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before '2019-04-02 22:46:26';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485" y="5200650"/>
            <a:ext cx="415353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配置expire_logs_days自动删除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363345"/>
            <a:ext cx="10546080" cy="4585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bianry logs;			//查看现有的bin log文件（虽然可以直接在data目录查看）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master status;		//查看现在master数据库的状态，可以确定当前binary log文件名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| mysql -u root -p		//直接将binlog输入mysql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&gt; tmpfile			//将log文件输出到文件中，并进行编辑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-u root -p &lt;tmpfile				//再将编辑过的数据导入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binlog.01 binlog.02 | mysql -u root -p		//加载多个binlog应放在一起使用，如果分开使用将导						//致如第一个文件创建了临时表读完文件后就删除了，						//而读第二个文件却又依赖第一个表的问题。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使用事件位置的时间点恢复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--start-datetime="2020-05-27 12:00:00"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--stop-datetime="2020-05-27 12:00:00"		//使用上述参数去过滤时间范围的log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--start-position=1006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--stop-position=1868				//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不建议使用datetime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恢复，应使用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postition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1.使用全量备份的sql导入数据库。2.使用增量备份的binlog，通过mysqlbinlog工具导入数据库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939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主从格式问题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1. --binlog-format=STATEMENT ---基于sql语句的binlog格式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2. --binlog-format=ROW   ---基于单个表的行是如何受影响的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3. --binlog-format=MIXED ---默认为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基于语句，但会根据情况选择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4577080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的刷盘配置：通过sync_binlog，默认为同步刷盘保证数据不丢失。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67065" y="5102225"/>
            <a:ext cx="25730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问题</a:t>
            </a:r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redolog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58620"/>
            <a:ext cx="10017760" cy="392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9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binlog产生于存储引擎的上层，不管什么存储引擎都会产生binlog，而redolog是在innodb层产生的。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binlog记录逻辑性语句，即便是基于行格式也是逻辑上的记录，如(表，行，修改前值，修改后值)，而redo log则是记录物理页上的修改，类似(pageId,offset,len,修改前值，修改后值)。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redolog是循环写，空间固定(只用记录最近的情况就行了)，而binlog是追加写。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事务提交时，先写redolog写完后进入prepare状态，再写binlog写完后(末尾写入XID event表示写完)再进入commit状态(即在redo log里面写一个commit记录)。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崩溃恢复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48460"/>
            <a:ext cx="1001776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4700"/>
          <a:stretch>
            <a:fillRect/>
          </a:stretch>
        </p:blipFill>
        <p:spPr>
          <a:xfrm>
            <a:off x="3178810" y="1261745"/>
            <a:ext cx="8991600" cy="529209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160066_3*m_h_i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160066_3*m_h_i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7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160066_3*m_h_i*1_3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160066_3*m_h_i*1_3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160066_3*m_h_i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160066_3*m_h_a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066_3*m_h_f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160066_3*m_h_a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160066_3*m_h_f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160066_3*m_h_a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160066_3*m_h_f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160066_3*m_h_i*1_1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UNIT_ISCONTENTS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160066_3*a*1"/>
  <p:tag name="KSO_WM_TEMPLATE_CATEGORY" val="diagram"/>
  <p:tag name="KSO_WM_TEMPLATE_INDEX" val="160066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160066_3*m_h_i*1_1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160066_3*m_h_i*1_1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160066_3*m_h_i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160066_3*m_h_i*1_2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6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160066_3*m_h_i*1_2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160066_3*m_h_i*1_2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160066_3*m_h_i*1_3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空白设计模板_2">
  <a:themeElements>
    <a:clrScheme name="空白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wrap="square" lIns="93315" tIns="46657" rIns="93315" bIns="46657">
        <a:spAutoFit/>
      </a:bodyPr>
      <a:lstStyle>
        <a:defPPr>
          <a:defRPr sz="2900" dirty="0">
            <a:solidFill>
              <a:srgbClr val="00A0D7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空白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3390</Words>
  <Application>WPS 表格</Application>
  <PresentationFormat>自定义</PresentationFormat>
  <Paragraphs>211</Paragraphs>
  <Slides>18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Calibri</vt:lpstr>
      <vt:lpstr>Helvetica Neue</vt:lpstr>
      <vt:lpstr>宋体</vt:lpstr>
      <vt:lpstr>Arial Unicode MS</vt:lpstr>
      <vt:lpstr>空白设计模板_2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lbj</cp:lastModifiedBy>
  <cp:revision>81</cp:revision>
  <dcterms:created xsi:type="dcterms:W3CDTF">2021-08-27T02:16:36Z</dcterms:created>
  <dcterms:modified xsi:type="dcterms:W3CDTF">2021-08-27T02:16:36Z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