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706" r:id="rId3"/>
    <p:sldId id="783" r:id="rId5"/>
    <p:sldId id="779" r:id="rId6"/>
    <p:sldId id="784" r:id="rId7"/>
    <p:sldId id="786" r:id="rId8"/>
    <p:sldId id="789" r:id="rId9"/>
    <p:sldId id="788" r:id="rId10"/>
    <p:sldId id="787" r:id="rId11"/>
    <p:sldId id="790" r:id="rId12"/>
    <p:sldId id="791" r:id="rId13"/>
    <p:sldId id="794" r:id="rId14"/>
    <p:sldId id="803" r:id="rId15"/>
    <p:sldId id="796" r:id="rId16"/>
    <p:sldId id="800" r:id="rId17"/>
    <p:sldId id="801" r:id="rId18"/>
    <p:sldId id="792" r:id="rId19"/>
    <p:sldId id="785" r:id="rId20"/>
    <p:sldId id="393" r:id="rId21"/>
  </p:sldIdLst>
  <p:sldSz cx="12240895" cy="72009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65455" indent="-8255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32180" indent="-17780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98905" indent="-27305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65630" indent="-36830" algn="l" rtl="0" fontAlgn="base">
      <a:spcBef>
        <a:spcPct val="0"/>
      </a:spcBef>
      <a:spcAft>
        <a:spcPct val="0"/>
      </a:spcAft>
      <a:buFont typeface="Arial" panose="020B0604020202090204" pitchFamily="34" charset="0"/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2D86F5C-01F2-44DB-864D-F88F3B991823}">
          <p14:sldIdLst>
            <p14:sldId id="706"/>
            <p14:sldId id="393"/>
            <p14:sldId id="784"/>
            <p14:sldId id="779"/>
            <p14:sldId id="789"/>
            <p14:sldId id="788"/>
            <p14:sldId id="785"/>
            <p14:sldId id="790"/>
            <p14:sldId id="791"/>
            <p14:sldId id="783"/>
            <p14:sldId id="787"/>
            <p14:sldId id="786"/>
            <p14:sldId id="794"/>
            <p14:sldId id="792"/>
            <p14:sldId id="796"/>
            <p14:sldId id="801"/>
            <p14:sldId id="800"/>
            <p14:sldId id="803"/>
          </p14:sldIdLst>
        </p14:section>
        <p14:section name="默认节" id="{F9BF88E2-D508-E34C-8F46-83BB6E9AC942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A0D7"/>
    <a:srgbClr val="5578D9"/>
    <a:srgbClr val="90D9F9"/>
    <a:srgbClr val="6C8ADE"/>
    <a:srgbClr val="4A6CA4"/>
    <a:srgbClr val="327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77297" autoAdjust="0"/>
  </p:normalViewPr>
  <p:slideViewPr>
    <p:cSldViewPr snapToGrid="0" snapToObjects="1">
      <p:cViewPr varScale="1">
        <p:scale>
          <a:sx n="62" d="100"/>
          <a:sy n="62" d="100"/>
        </p:scale>
        <p:origin x="1044" y="78"/>
      </p:cViewPr>
      <p:guideLst>
        <p:guide orient="horz" pos="2160"/>
        <p:guide pos="3775"/>
      </p:guideLst>
    </p:cSldViewPr>
  </p:slideViewPr>
  <p:outlineViewPr>
    <p:cViewPr>
      <p:scale>
        <a:sx n="33" d="100"/>
        <a:sy n="33" d="100"/>
      </p:scale>
      <p:origin x="0" y="3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A61420-FAA8-472D-8ABD-3743B653027B}" type="datetimeFigureOut">
              <a:rPr lang="zh-CN" altLang="en-US"/>
            </a:fld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515938" y="685800"/>
            <a:ext cx="5826125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D43A4-D082-4D8D-BACF-6FA91AE82C5A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654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32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989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656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33299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971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805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2530" algn="l" defTabSz="93281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AD43A4-D082-4D8D-BACF-6FA91AE82C5A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F8A4FA2-0747-4ABC-884F-A0C75DF7D29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8091" y="2236947"/>
            <a:ext cx="10405031" cy="15435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36182" y="4080510"/>
            <a:ext cx="8568849" cy="1840230"/>
          </a:xfrm>
        </p:spPr>
        <p:txBody>
          <a:bodyPr/>
          <a:lstStyle>
            <a:lvl1pPr marL="0" indent="0" algn="ctr">
              <a:buNone/>
              <a:defRPr/>
            </a:lvl1pPr>
            <a:lvl2pPr marL="466725" indent="0" algn="ctr">
              <a:buNone/>
              <a:defRPr/>
            </a:lvl2pPr>
            <a:lvl3pPr marL="933450" indent="0" algn="ctr">
              <a:buNone/>
              <a:defRPr/>
            </a:lvl3pPr>
            <a:lvl4pPr marL="1399540" indent="0" algn="ctr">
              <a:buNone/>
              <a:defRPr/>
            </a:lvl4pPr>
            <a:lvl5pPr marL="1866265" indent="0" algn="ctr">
              <a:buNone/>
              <a:defRPr/>
            </a:lvl5pPr>
            <a:lvl6pPr marL="2332990" indent="0" algn="ctr">
              <a:buNone/>
              <a:defRPr/>
            </a:lvl6pPr>
            <a:lvl7pPr marL="2799715" indent="0" algn="ctr">
              <a:buNone/>
              <a:defRPr/>
            </a:lvl7pPr>
            <a:lvl8pPr marL="3265805" indent="0" algn="ctr">
              <a:buNone/>
              <a:defRPr/>
            </a:lvl8pPr>
            <a:lvl9pPr marL="373253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E5B88-40E6-4A05-A207-366F6D0650DB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0C5BB-B98F-474C-BE1B-93F16619831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29FB-82B8-42E0-A903-EA69BF6EDF14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5B92-5901-47BD-92BD-A97FB1AA3375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4879" y="288371"/>
            <a:ext cx="2754273" cy="6144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2060" y="288371"/>
            <a:ext cx="8109804" cy="61441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78BBC-5A6C-40C4-8699-C0EC92093CF8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89F07-581A-47C5-9A7F-930E49AB4484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57A0A-C1C1-4FDF-B8EA-23800BAA8D03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43B4-8AA5-49B4-BFE2-FFF9C01EE2B6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7503" y="4627245"/>
            <a:ext cx="10405031" cy="1430179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7503" y="3052049"/>
            <a:ext cx="10405031" cy="1575196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725" indent="0">
              <a:buNone/>
              <a:defRPr sz="1800"/>
            </a:lvl2pPr>
            <a:lvl3pPr marL="933450" indent="0">
              <a:buNone/>
              <a:defRPr sz="1600"/>
            </a:lvl3pPr>
            <a:lvl4pPr marL="1399540" indent="0">
              <a:buNone/>
              <a:defRPr sz="1400"/>
            </a:lvl4pPr>
            <a:lvl5pPr marL="1866265" indent="0">
              <a:buNone/>
              <a:defRPr sz="1400"/>
            </a:lvl5pPr>
            <a:lvl6pPr marL="2332990" indent="0">
              <a:buNone/>
              <a:defRPr sz="1400"/>
            </a:lvl6pPr>
            <a:lvl7pPr marL="2799715" indent="0">
              <a:buNone/>
              <a:defRPr sz="1400"/>
            </a:lvl7pPr>
            <a:lvl8pPr marL="3265805" indent="0">
              <a:buNone/>
              <a:defRPr sz="1400"/>
            </a:lvl8pPr>
            <a:lvl9pPr marL="37325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352CE-5BEF-48F8-85BE-EC5ED6B935A5}" type="datetime1">
              <a:rPr lang="zh-CN" altLang="en-US"/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3F8E3-7168-4A36-A6B2-C2064434256E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2061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114" y="1680211"/>
            <a:ext cx="5432038" cy="475226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81CE-012C-4C22-A51A-3AD20CF53783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32211-02BC-490C-A293-545F9DDBC0FC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611869"/>
            <a:ext cx="5408130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061" y="2283619"/>
            <a:ext cx="5408130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17835" y="1611869"/>
            <a:ext cx="5411317" cy="6717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725" indent="0">
              <a:buNone/>
              <a:defRPr sz="2000" b="1"/>
            </a:lvl2pPr>
            <a:lvl3pPr marL="933450" indent="0">
              <a:buNone/>
              <a:defRPr sz="1800" b="1"/>
            </a:lvl3pPr>
            <a:lvl4pPr marL="1399540" indent="0">
              <a:buNone/>
              <a:defRPr sz="1600" b="1"/>
            </a:lvl4pPr>
            <a:lvl5pPr marL="1866265" indent="0">
              <a:buNone/>
              <a:defRPr sz="1600" b="1"/>
            </a:lvl5pPr>
            <a:lvl6pPr marL="2332990" indent="0">
              <a:buNone/>
              <a:defRPr sz="1600" b="1"/>
            </a:lvl6pPr>
            <a:lvl7pPr marL="2799715" indent="0">
              <a:buNone/>
              <a:defRPr sz="1600" b="1"/>
            </a:lvl7pPr>
            <a:lvl8pPr marL="3265805" indent="0">
              <a:buNone/>
              <a:defRPr sz="1600" b="1"/>
            </a:lvl8pPr>
            <a:lvl9pPr marL="37325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17835" y="2283619"/>
            <a:ext cx="5411317" cy="41488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44E60-8539-4BA7-A4BF-D03DA6ABA06A}" type="datetime1">
              <a:rPr lang="zh-CN" altLang="en-US"/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F88DD-D106-47BC-95ED-0DB7DECCA8D0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3C986-6687-489B-B147-BF5F28DDAB67}" type="datetime1">
              <a:rPr lang="zh-CN" altLang="en-US"/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827F3-9EDA-476B-8880-A28F84870227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6EC8-02AC-49F4-91D7-299A8D56D90F}" type="datetime1">
              <a:rPr lang="zh-CN" altLang="en-US"/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9D614-5BB7-4CF7-830D-2C9240E08B29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61" y="286702"/>
            <a:ext cx="4027806" cy="12201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6507" y="286703"/>
            <a:ext cx="6842646" cy="61457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061" y="1506856"/>
            <a:ext cx="4027806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4E7CE-2124-4529-B698-8CDF8B079030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1EE35-E13B-49FF-A1F8-20467CBC3403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8832" y="5040630"/>
            <a:ext cx="7344728" cy="595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8832" y="643414"/>
            <a:ext cx="7344728" cy="4320540"/>
          </a:xfrm>
        </p:spPr>
        <p:txBody>
          <a:bodyPr/>
          <a:lstStyle>
            <a:lvl1pPr marL="0" indent="0">
              <a:buNone/>
              <a:defRPr sz="3300"/>
            </a:lvl1pPr>
            <a:lvl2pPr marL="466725" indent="0">
              <a:buNone/>
              <a:defRPr sz="2900"/>
            </a:lvl2pPr>
            <a:lvl3pPr marL="933450" indent="0">
              <a:buNone/>
              <a:defRPr sz="2400"/>
            </a:lvl3pPr>
            <a:lvl4pPr marL="1399540" indent="0">
              <a:buNone/>
              <a:defRPr sz="2000"/>
            </a:lvl4pPr>
            <a:lvl5pPr marL="1866265" indent="0">
              <a:buNone/>
              <a:defRPr sz="2000"/>
            </a:lvl5pPr>
            <a:lvl6pPr marL="2332990" indent="0">
              <a:buNone/>
              <a:defRPr sz="2000"/>
            </a:lvl6pPr>
            <a:lvl7pPr marL="2799715" indent="0">
              <a:buNone/>
              <a:defRPr sz="2000"/>
            </a:lvl7pPr>
            <a:lvl8pPr marL="3265805" indent="0">
              <a:buNone/>
              <a:defRPr sz="2000"/>
            </a:lvl8pPr>
            <a:lvl9pPr marL="373253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8832" y="5635705"/>
            <a:ext cx="7344728" cy="845105"/>
          </a:xfrm>
        </p:spPr>
        <p:txBody>
          <a:bodyPr/>
          <a:lstStyle>
            <a:lvl1pPr marL="0" indent="0">
              <a:buNone/>
              <a:defRPr sz="1400"/>
            </a:lvl1pPr>
            <a:lvl2pPr marL="466725" indent="0">
              <a:buNone/>
              <a:defRPr sz="1200"/>
            </a:lvl2pPr>
            <a:lvl3pPr marL="933450" indent="0">
              <a:buNone/>
              <a:defRPr sz="1000"/>
            </a:lvl3pPr>
            <a:lvl4pPr marL="1399540" indent="0">
              <a:buNone/>
              <a:defRPr sz="900"/>
            </a:lvl4pPr>
            <a:lvl5pPr marL="1866265" indent="0">
              <a:buNone/>
              <a:defRPr sz="900"/>
            </a:lvl5pPr>
            <a:lvl6pPr marL="2332990" indent="0">
              <a:buNone/>
              <a:defRPr sz="900"/>
            </a:lvl6pPr>
            <a:lvl7pPr marL="2799715" indent="0">
              <a:buNone/>
              <a:defRPr sz="900"/>
            </a:lvl7pPr>
            <a:lvl8pPr marL="3265805" indent="0">
              <a:buNone/>
              <a:defRPr sz="900"/>
            </a:lvl8pPr>
            <a:lvl9pPr marL="37325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30CE-23B7-4D6E-B557-AB3CFF342426}" type="datetime1">
              <a:rPr lang="zh-CN" altLang="en-US"/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9D64F-C278-4677-B485-865AD7943D0D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2775" y="288925"/>
            <a:ext cx="11015663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79575"/>
            <a:ext cx="11015663" cy="4752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3315" tIns="46657" rIns="93315" bIns="46657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277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565831-3820-4190-A616-619E1CF30B9E}" type="datetime1">
              <a:rPr lang="zh-CN" altLang="en-US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83063" y="6557963"/>
            <a:ext cx="3875087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ctr"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2525" y="6557963"/>
            <a:ext cx="2855913" cy="500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3315" tIns="46657" rIns="93315" bIns="46657" numCol="1" anchor="t" anchorCtr="0" compatLnSpc="1"/>
          <a:lstStyle>
            <a:lvl1pPr algn="r"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371EC71-9D56-4BDB-B045-3F0C5F3E2066}" type="slidenum">
              <a:rPr lang="zh-CN" alt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6672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3345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99540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66265" algn="ctr" rtl="0" fontAlgn="base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9250" indent="-349250" algn="l" rtl="0" eaLnBrk="0" fontAlgn="base" hangingPunct="0">
        <a:spcBef>
          <a:spcPct val="20000"/>
        </a:spcBef>
        <a:spcAft>
          <a:spcPct val="0"/>
        </a:spcAft>
        <a:buChar char="•"/>
        <a:defRPr sz="3300">
          <a:solidFill>
            <a:schemeClr val="tx1"/>
          </a:solidFill>
          <a:latin typeface="+mn-lt"/>
          <a:ea typeface="+mn-ea"/>
          <a:cs typeface="+mn-cs"/>
        </a:defRPr>
      </a:lvl1pPr>
      <a:lvl2pPr marL="757555" indent="-290830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+mn-ea"/>
        </a:defRPr>
      </a:lvl2pPr>
      <a:lvl3pPr marL="116522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31950" indent="-231775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98675" indent="-23177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6603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032760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9948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965575" indent="-233045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345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54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626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99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805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2530" algn="l" defTabSz="9328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1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2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30930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mysql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知识分享</a:t>
            </a:r>
            <a:endParaRPr kumimoji="0" lang="en-US" altLang="zh-CN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视频云技术部</a:t>
            </a:r>
            <a:r>
              <a:rPr kumimoji="0" lang="en-US" altLang="zh-CN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-OST</a:t>
            </a: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组</a:t>
            </a:r>
            <a:endParaRPr kumimoji="0" lang="en-US" altLang="zh-CN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主讲人：波鲁克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undolog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4135" y="4327525"/>
            <a:ext cx="1001776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每个事务最多被分配4个undo logs，其中每个对应以下操作类型：	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用户定义的表中的插入操作。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用户定义的表中的更新|删除操作。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用户定义的临时表中的插入操作。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用户定义的临时表中的更新|删除操作。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140" y="970280"/>
            <a:ext cx="7162800" cy="572452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538730" y="2053590"/>
            <a:ext cx="6250305" cy="1339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MVCC</a:t>
            </a: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、锁和事务</a:t>
            </a:r>
            <a:endParaRPr kumimoji="0" lang="zh-CN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MVCC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4247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6byte大小DB_TRX_ID字段，表示最后一个事务的事务标示(在行插入，更新时更新，其中删除被认为是更新，专门使用1byte表示deleted)。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2.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7byte的DB_ROLL_PTR回滚指针字段，该指针指向被写入回滚段的undo log。如果该行更新了，undo log将记录必要的可以恢复更新前记录的信息。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3.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6byte的DB_ROW_ID单调递增行id，如果InnoDB的聚簇索引是自动生成的(应该是指创建时主键成为聚簇索引)，那么该索引将包含row id值，否则row id将不出现在任何索引中。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不加锁的一致性读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一致性读的原则：所谓一致性读，就是该查询只能看见在本事务开始时间点之前提交的事务，不能看见之后的或未提交的事务更改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0115" y="3322955"/>
            <a:ext cx="9572625" cy="554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一致性读的悖论：同一个事务是否应该看见自己的修改？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115" y="4350385"/>
            <a:ext cx="766000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A事务查看r1-&gt;B事务查看r1-&gt;B事务更新r1+1-&gt;A事务更新r1+2-&gt;A事务提交-&gt;B事务查看r1状态?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034155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锁分类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1724025"/>
            <a:ext cx="9572625" cy="2862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共享(s)和独占锁(x)：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意向锁：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记录锁：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间隙锁：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插入意向锁：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自增锁：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3839"/>
          <a:stretch>
            <a:fillRect/>
          </a:stretch>
        </p:blipFill>
        <p:spPr>
          <a:xfrm>
            <a:off x="3693160" y="2108200"/>
            <a:ext cx="4533900" cy="174942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789305"/>
            <a:ext cx="4856480" cy="7385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不同隔离级别的特殊处理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09625" y="2336165"/>
            <a:ext cx="9572625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普通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select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09625" y="3898900"/>
            <a:ext cx="8980805" cy="646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DML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9625" y="1992630"/>
            <a:ext cx="3190875" cy="2677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未提交读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串行读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90" y="1473200"/>
            <a:ext cx="6667500" cy="519112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175" y="440055"/>
            <a:ext cx="3636010" cy="15697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InnoDB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存储结构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430" y="1405255"/>
            <a:ext cx="6667500" cy="533400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8A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371975" y="689038"/>
            <a:ext cx="3320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14900"/>
            <a:ext cx="4371975" cy="1943100"/>
          </a:xfrm>
          <a:prstGeom prst="rect">
            <a:avLst/>
          </a:prstGeom>
        </p:spPr>
      </p:pic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3476650" y="1933261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哔哩哔哩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(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ja-JP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つロ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乾杯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 - 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85987" y="2286000"/>
            <a:ext cx="7200000" cy="466120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0" y="1"/>
            <a:ext cx="1863380" cy="1311442"/>
            <a:chOff x="-9236" y="0"/>
            <a:chExt cx="3648363" cy="2567709"/>
          </a:xfrm>
        </p:grpSpPr>
        <p:sp>
          <p:nvSpPr>
            <p:cNvPr id="26" name="任意多边形 9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10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F35833"/>
                </a:gs>
                <a:gs pos="100000">
                  <a:srgbClr val="F6735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11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FDBC19"/>
                </a:gs>
                <a:gs pos="100000">
                  <a:srgbClr val="FEC84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12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10328620" y="1"/>
            <a:ext cx="1863380" cy="1311442"/>
            <a:chOff x="-9236" y="0"/>
            <a:chExt cx="3648363" cy="2567709"/>
          </a:xfrm>
        </p:grpSpPr>
        <p:sp>
          <p:nvSpPr>
            <p:cNvPr id="31" name="任意多边形 15"/>
            <p:cNvSpPr/>
            <p:nvPr/>
          </p:nvSpPr>
          <p:spPr>
            <a:xfrm>
              <a:off x="-9236" y="0"/>
              <a:ext cx="1348509" cy="895927"/>
            </a:xfrm>
            <a:custGeom>
              <a:avLst/>
              <a:gdLst>
                <a:gd name="connsiteX0" fmla="*/ 1348509 w 1348509"/>
                <a:gd name="connsiteY0" fmla="*/ 120072 h 905163"/>
                <a:gd name="connsiteX1" fmla="*/ 1071418 w 1348509"/>
                <a:gd name="connsiteY1" fmla="*/ 0 h 905163"/>
                <a:gd name="connsiteX2" fmla="*/ 0 w 1348509"/>
                <a:gd name="connsiteY2" fmla="*/ 0 h 905163"/>
                <a:gd name="connsiteX3" fmla="*/ 0 w 1348509"/>
                <a:gd name="connsiteY3" fmla="*/ 905163 h 905163"/>
                <a:gd name="connsiteX4" fmla="*/ 1348509 w 1348509"/>
                <a:gd name="connsiteY4" fmla="*/ 120072 h 905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509" h="905163">
                  <a:moveTo>
                    <a:pt x="1348509" y="120072"/>
                  </a:moveTo>
                  <a:lnTo>
                    <a:pt x="1071418" y="0"/>
                  </a:lnTo>
                  <a:lnTo>
                    <a:pt x="0" y="0"/>
                  </a:lnTo>
                  <a:lnTo>
                    <a:pt x="0" y="905163"/>
                  </a:lnTo>
                  <a:lnTo>
                    <a:pt x="1348509" y="120072"/>
                  </a:lnTo>
                  <a:close/>
                </a:path>
              </a:pathLst>
            </a:custGeom>
            <a:gradFill>
              <a:gsLst>
                <a:gs pos="0">
                  <a:srgbClr val="616264"/>
                </a:gs>
                <a:gs pos="100000">
                  <a:srgbClr val="999A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 16"/>
            <p:cNvSpPr/>
            <p:nvPr/>
          </p:nvSpPr>
          <p:spPr>
            <a:xfrm>
              <a:off x="-9236" y="101600"/>
              <a:ext cx="1348509" cy="2466109"/>
            </a:xfrm>
            <a:custGeom>
              <a:avLst/>
              <a:gdLst>
                <a:gd name="connsiteX0" fmla="*/ 1339273 w 1339273"/>
                <a:gd name="connsiteY0" fmla="*/ 0 h 2466109"/>
                <a:gd name="connsiteX1" fmla="*/ 1099127 w 1339273"/>
                <a:gd name="connsiteY1" fmla="*/ 1708727 h 2466109"/>
                <a:gd name="connsiteX2" fmla="*/ 0 w 1339273"/>
                <a:gd name="connsiteY2" fmla="*/ 2466109 h 2466109"/>
                <a:gd name="connsiteX3" fmla="*/ 0 w 1339273"/>
                <a:gd name="connsiteY3" fmla="*/ 785091 h 2466109"/>
                <a:gd name="connsiteX4" fmla="*/ 1339273 w 1339273"/>
                <a:gd name="connsiteY4" fmla="*/ 0 h 246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9273" h="2466109">
                  <a:moveTo>
                    <a:pt x="1339273" y="0"/>
                  </a:moveTo>
                  <a:lnTo>
                    <a:pt x="1099127" y="1708727"/>
                  </a:lnTo>
                  <a:lnTo>
                    <a:pt x="0" y="2466109"/>
                  </a:lnTo>
                  <a:lnTo>
                    <a:pt x="0" y="785091"/>
                  </a:lnTo>
                  <a:lnTo>
                    <a:pt x="1339273" y="0"/>
                  </a:lnTo>
                  <a:close/>
                </a:path>
              </a:pathLst>
            </a:custGeom>
            <a:gradFill>
              <a:gsLst>
                <a:gs pos="0">
                  <a:srgbClr val="6770B5"/>
                </a:gs>
                <a:gs pos="100000">
                  <a:srgbClr val="757CB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17"/>
            <p:cNvSpPr/>
            <p:nvPr/>
          </p:nvSpPr>
          <p:spPr>
            <a:xfrm>
              <a:off x="1145309" y="0"/>
              <a:ext cx="2087418" cy="1801091"/>
            </a:xfrm>
            <a:custGeom>
              <a:avLst/>
              <a:gdLst>
                <a:gd name="connsiteX0" fmla="*/ 2087418 w 2087418"/>
                <a:gd name="connsiteY0" fmla="*/ 0 h 1801091"/>
                <a:gd name="connsiteX1" fmla="*/ 323273 w 2087418"/>
                <a:gd name="connsiteY1" fmla="*/ 0 h 1801091"/>
                <a:gd name="connsiteX2" fmla="*/ 0 w 2087418"/>
                <a:gd name="connsiteY2" fmla="*/ 1801091 h 1801091"/>
                <a:gd name="connsiteX3" fmla="*/ 2087418 w 2087418"/>
                <a:gd name="connsiteY3" fmla="*/ 0 h 180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7418" h="1801091">
                  <a:moveTo>
                    <a:pt x="2087418" y="0"/>
                  </a:moveTo>
                  <a:lnTo>
                    <a:pt x="323273" y="0"/>
                  </a:lnTo>
                  <a:lnTo>
                    <a:pt x="0" y="1801091"/>
                  </a:lnTo>
                  <a:lnTo>
                    <a:pt x="2087418" y="0"/>
                  </a:lnTo>
                  <a:close/>
                </a:path>
              </a:pathLst>
            </a:custGeom>
            <a:gradFill>
              <a:gsLst>
                <a:gs pos="0">
                  <a:srgbClr val="54BCE6"/>
                </a:gs>
                <a:gs pos="100000">
                  <a:srgbClr val="4EBAE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18"/>
            <p:cNvSpPr/>
            <p:nvPr/>
          </p:nvSpPr>
          <p:spPr>
            <a:xfrm>
              <a:off x="1440873" y="249382"/>
              <a:ext cx="2198254" cy="1366982"/>
            </a:xfrm>
            <a:custGeom>
              <a:avLst/>
              <a:gdLst>
                <a:gd name="connsiteX0" fmla="*/ 2198254 w 2198254"/>
                <a:gd name="connsiteY0" fmla="*/ 646545 h 1366982"/>
                <a:gd name="connsiteX1" fmla="*/ 1699491 w 2198254"/>
                <a:gd name="connsiteY1" fmla="*/ 0 h 1366982"/>
                <a:gd name="connsiteX2" fmla="*/ 0 w 2198254"/>
                <a:gd name="connsiteY2" fmla="*/ 1366982 h 1366982"/>
                <a:gd name="connsiteX3" fmla="*/ 2198254 w 2198254"/>
                <a:gd name="connsiteY3" fmla="*/ 646545 h 136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254" h="1366982">
                  <a:moveTo>
                    <a:pt x="2198254" y="646545"/>
                  </a:moveTo>
                  <a:lnTo>
                    <a:pt x="1699491" y="0"/>
                  </a:lnTo>
                  <a:lnTo>
                    <a:pt x="0" y="1366982"/>
                  </a:lnTo>
                  <a:lnTo>
                    <a:pt x="2198254" y="646545"/>
                  </a:lnTo>
                  <a:close/>
                </a:path>
              </a:pathLst>
            </a:custGeom>
            <a:gradFill>
              <a:gsLst>
                <a:gs pos="0">
                  <a:srgbClr val="53BF93"/>
                </a:gs>
                <a:gs pos="100000">
                  <a:srgbClr val="74C8A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01823" y="173607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1F74AD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1</a:t>
            </a:r>
            <a:endParaRPr lang="zh-CN" altLang="en-US" sz="6600" spc="150" dirty="0">
              <a:solidFill>
                <a:srgbClr val="1F74A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 flipV="1">
            <a:off x="3087394" y="1964951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3360551" y="1892490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3032768" y="2781512"/>
            <a:ext cx="84894" cy="84894"/>
          </a:xfrm>
          <a:prstGeom prst="ellips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2201823" y="2989408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3498DB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2</a:t>
            </a:r>
            <a:endParaRPr lang="zh-CN" altLang="en-US" sz="6600" spc="150" dirty="0">
              <a:solidFill>
                <a:srgbClr val="3498DB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36" name="直接连接符 35"/>
          <p:cNvCxnSpPr/>
          <p:nvPr>
            <p:custDataLst>
              <p:tags r:id="rId8"/>
            </p:custDataLst>
          </p:nvPr>
        </p:nvCxnSpPr>
        <p:spPr>
          <a:xfrm flipV="1">
            <a:off x="3087394" y="3166148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3360551" y="3093687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3032768" y="3982709"/>
            <a:ext cx="84894" cy="84894"/>
          </a:xfrm>
          <a:prstGeom prst="ellips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1"/>
            </p:custDataLst>
          </p:nvPr>
        </p:nvSpPr>
        <p:spPr>
          <a:xfrm>
            <a:off x="2201823" y="4242743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1AA3AA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3</a:t>
            </a:r>
            <a:endParaRPr lang="zh-CN" altLang="en-US" sz="6600" spc="150" dirty="0">
              <a:solidFill>
                <a:srgbClr val="1AA3AA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45" name="直接连接符 44"/>
          <p:cNvCxnSpPr/>
          <p:nvPr>
            <p:custDataLst>
              <p:tags r:id="rId12"/>
            </p:custDataLst>
          </p:nvPr>
        </p:nvCxnSpPr>
        <p:spPr>
          <a:xfrm flipV="1">
            <a:off x="3087394" y="4367344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46" name="椭圆 45"/>
          <p:cNvSpPr/>
          <p:nvPr>
            <p:custDataLst>
              <p:tags r:id="rId13"/>
            </p:custDataLst>
          </p:nvPr>
        </p:nvSpPr>
        <p:spPr>
          <a:xfrm>
            <a:off x="3360551" y="4294883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椭圆 46"/>
          <p:cNvSpPr/>
          <p:nvPr>
            <p:custDataLst>
              <p:tags r:id="rId14"/>
            </p:custDataLst>
          </p:nvPr>
        </p:nvSpPr>
        <p:spPr>
          <a:xfrm>
            <a:off x="3032768" y="5183905"/>
            <a:ext cx="84894" cy="84894"/>
          </a:xfrm>
          <a:prstGeom prst="ellips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文本框 69"/>
          <p:cNvSpPr txBox="1"/>
          <p:nvPr>
            <p:custDataLst>
              <p:tags r:id="rId15"/>
            </p:custDataLst>
          </p:nvPr>
        </p:nvSpPr>
        <p:spPr>
          <a:xfrm>
            <a:off x="2201823" y="5496077"/>
            <a:ext cx="662956" cy="1116953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6600" spc="150" dirty="0">
                <a:solidFill>
                  <a:srgbClr val="69A35B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4</a:t>
            </a:r>
            <a:endParaRPr lang="zh-CN" altLang="en-US" sz="6600" spc="150" dirty="0">
              <a:solidFill>
                <a:srgbClr val="69A35B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16"/>
            </p:custDataLst>
          </p:nvPr>
        </p:nvCxnSpPr>
        <p:spPr>
          <a:xfrm flipV="1">
            <a:off x="3087394" y="5568538"/>
            <a:ext cx="300878" cy="806300"/>
          </a:xfrm>
          <a:prstGeom prst="line">
            <a:avLst/>
          </a:prstGeom>
          <a:solidFill>
            <a:srgbClr val="1F74AD"/>
          </a:solidFill>
          <a:ln w="63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sp>
        <p:nvSpPr>
          <p:cNvPr id="76" name="椭圆 75"/>
          <p:cNvSpPr/>
          <p:nvPr>
            <p:custDataLst>
              <p:tags r:id="rId17"/>
            </p:custDataLst>
          </p:nvPr>
        </p:nvSpPr>
        <p:spPr>
          <a:xfrm>
            <a:off x="3360551" y="5496077"/>
            <a:ext cx="84894" cy="84894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7" name="椭圆 76"/>
          <p:cNvSpPr/>
          <p:nvPr>
            <p:custDataLst>
              <p:tags r:id="rId18"/>
            </p:custDataLst>
          </p:nvPr>
        </p:nvSpPr>
        <p:spPr>
          <a:xfrm>
            <a:off x="3032768" y="6385099"/>
            <a:ext cx="84894" cy="84894"/>
          </a:xfrm>
          <a:prstGeom prst="ellips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9"/>
            </p:custDataLst>
          </p:nvPr>
        </p:nvSpPr>
        <p:spPr>
          <a:xfrm>
            <a:off x="3718602" y="176817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1F74AD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日志</a:t>
            </a:r>
            <a:endParaRPr lang="zh-CN" altLang="en-US" sz="2000" b="1" spc="300">
              <a:solidFill>
                <a:srgbClr val="1F74AD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0"/>
            </p:custDataLst>
          </p:nvPr>
        </p:nvSpPr>
        <p:spPr>
          <a:xfrm>
            <a:off x="3718601" y="2187866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介绍常用</a:t>
            </a:r>
            <a:r>
              <a:rPr lang="en-US" altLang="zh-CN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binlog,redolog,undolog</a:t>
            </a: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相关内容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21"/>
            </p:custDataLst>
          </p:nvPr>
        </p:nvSpPr>
        <p:spPr>
          <a:xfrm>
            <a:off x="3718602" y="3021822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3498D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mvcc、锁和事务</a:t>
            </a:r>
            <a:endParaRPr lang="zh-CN" altLang="en-US" sz="2000" b="1" spc="300">
              <a:solidFill>
                <a:srgbClr val="3498DB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22"/>
            </p:custDataLst>
          </p:nvPr>
        </p:nvSpPr>
        <p:spPr>
          <a:xfrm>
            <a:off x="3718601" y="342948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ym typeface="Arial" panose="020B0604020202090204" pitchFamily="34" charset="0"/>
              </a:rPr>
              <a:t>mysql</a:t>
            </a:r>
            <a:r>
              <a:rPr lang="zh-CN" altLang="en-US" sz="1400" spc="150">
                <a:sym typeface="Arial" panose="020B0604020202090204" pitchFamily="34" charset="0"/>
              </a:rPr>
              <a:t>是如何通过</a:t>
            </a:r>
            <a:r>
              <a:rPr lang="en-US" altLang="zh-CN" sz="1400" spc="150">
                <a:sym typeface="Arial" panose="020B0604020202090204" pitchFamily="34" charset="0"/>
              </a:rPr>
              <a:t>mvcc</a:t>
            </a:r>
            <a:r>
              <a:rPr lang="zh-CN" altLang="en-US" sz="1400" spc="150">
                <a:sym typeface="Arial" panose="020B0604020202090204" pitchFamily="34" charset="0"/>
              </a:rPr>
              <a:t>和锁实现相应隔离级别的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23"/>
            </p:custDataLst>
          </p:nvPr>
        </p:nvSpPr>
        <p:spPr>
          <a:xfrm>
            <a:off x="3718602" y="4284997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>
                <a:solidFill>
                  <a:srgbClr val="1AA3AA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索引</a:t>
            </a:r>
            <a:endParaRPr lang="zh-CN" altLang="en-US" sz="2000" b="1" spc="300">
              <a:solidFill>
                <a:srgbClr val="1AA3AA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4"/>
            </p:custDataLst>
          </p:nvPr>
        </p:nvSpPr>
        <p:spPr>
          <a:xfrm>
            <a:off x="3718601" y="4683134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400" spc="150">
                <a:sym typeface="Arial" panose="020B0604020202090204" pitchFamily="34" charset="0"/>
              </a:rPr>
              <a:t>mysql</a:t>
            </a:r>
            <a:r>
              <a:rPr lang="zh-CN" altLang="en-US" sz="1400" spc="150">
                <a:sym typeface="Arial" panose="020B0604020202090204" pitchFamily="34" charset="0"/>
              </a:rPr>
              <a:t>面对索引时采用的优化手段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5"/>
            </p:custDataLst>
          </p:nvPr>
        </p:nvSpPr>
        <p:spPr>
          <a:xfrm>
            <a:off x="3718602" y="5529123"/>
            <a:ext cx="5510211" cy="40110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rgbClr val="69A35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InnoDB</a:t>
            </a:r>
            <a:r>
              <a:rPr lang="zh-CN" altLang="en-US" sz="2000" b="1" spc="300">
                <a:solidFill>
                  <a:srgbClr val="69A35B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存储结构</a:t>
            </a:r>
            <a:endParaRPr lang="zh-CN" altLang="en-US" sz="2000" b="1" spc="300">
              <a:solidFill>
                <a:srgbClr val="69A35B"/>
              </a:solidFill>
              <a:latin typeface="Arial" panose="020B0604020202090204" pitchFamily="34" charset="0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26"/>
            </p:custDataLst>
          </p:nvPr>
        </p:nvSpPr>
        <p:spPr>
          <a:xfrm>
            <a:off x="3718601" y="5936785"/>
            <a:ext cx="5510209" cy="633594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rgbClr val="000000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简单介绍</a:t>
            </a:r>
            <a:r>
              <a:rPr lang="en-US" altLang="zh-CN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InnoDB</a:t>
            </a:r>
            <a:r>
              <a:rPr lang="zh-CN" altLang="en-US" sz="1400" spc="15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存储引擎下的存储结构</a:t>
            </a:r>
            <a:endParaRPr lang="zh-CN" altLang="en-US" sz="1400" spc="15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7"/>
            </p:custDataLst>
          </p:nvPr>
        </p:nvSpPr>
        <p:spPr>
          <a:xfrm>
            <a:off x="2023832" y="864581"/>
            <a:ext cx="8174182" cy="63359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b="1" spc="30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流程</a:t>
            </a:r>
            <a:endParaRPr lang="zh-CN" altLang="en-US" sz="3600" b="1" spc="30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7213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日志分类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6810" y="1725295"/>
            <a:ext cx="11857355" cy="41554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log		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//记录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在启动时，运行中所遇见的问题日志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 query log		 //一般查询日志，最主要可以用来记录连接信息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Slow query log		//记录执行超过long_query_time时间的查询日志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log｜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Relay log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//记录数据变化，用来备份和创建副本的日志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用来作为崩溃恢复时使用的日志</a:t>
            </a:r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Undo log			//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en-US" altLang="zh-CN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实现多版本并发控制</a:t>
            </a:r>
            <a:endParaRPr lang="zh-CN" altLang="en-US" sz="24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日志分布</a:t>
            </a:r>
            <a:endParaRPr kumimoji="0" lang="zh-CN" altLang="en-US" sz="38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 descr="QQ20210824-1204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5" y="2271395"/>
            <a:ext cx="10058400" cy="2864485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631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的创建时机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1. 服务器启动或重启。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2. 服务器flush了log。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3. log文件的大小到达了max_binlog_size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3607435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的删除方法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索引与复制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4232275"/>
            <a:ext cx="301117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指令删除：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7020" y="4232275"/>
            <a:ext cx="612965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to 'mysql-bin.010'; 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purge binary logs before '2019-04-02 22:46:26';</a:t>
            </a:r>
            <a:endParaRPr lang="zh-CN" altLang="en-US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3485" y="5200650"/>
            <a:ext cx="415353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3315" tIns="46657" rIns="93315" bIns="46657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配置expire_logs_days自动删除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363345"/>
            <a:ext cx="10546080" cy="4585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 log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bianry logs;			//查看现有的bin log文件（虽然可以直接在data目录查看）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master status;		//查看现在master数据库的状态，可以确定当前binary log文件名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| mysql -u root -p		//直接将binlog输入mysql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mysqlbinlog binlog_files &gt; tmpfile			//将log文件输出到文件中，并进行编辑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-u root -p &lt;tmpfile				//再将编辑过的数据导入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binlog.01 binlog.02 | mysql -u root -p		//加载多个binlog应放在一起使用，如果分开使用将导						//致如第一个文件创建了临时表读完文件后就删除了，						//而读第二个文件却又依赖第一个表的问题。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使用事件位置的时间点恢复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--start-datetime="2020-05-27 12:00:00"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--stop-datetime="2020-05-27 12:00:00"		//使用上述参数去过滤时间范围的log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--start-position=1006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--stop-position=1868				//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不建议使用datetime</a:t>
            </a:r>
            <a:r>
              <a:rPr lang="zh-CN" altLang="en-US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恢复，应使用</a:t>
            </a:r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postition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1.使用全量备份的sql导入数据库。2.使用增量备份的binlog，通过mysqlbinlog工具导入数据库</a:t>
            </a:r>
            <a:endParaRPr lang="en-US" altLang="zh-CN" sz="16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7697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binlog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3485" y="1734185"/>
            <a:ext cx="10546080" cy="1939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主从格式问题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  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1. --binlog-format=STATEMENT ---基于sql语句的binlog格式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  2. --binlog-format=ROW   ---基于单个表的行是如何受影响的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3. --binlog-format=MIXED ---默认为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基于语句，但会根据情况选择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3485" y="4577080"/>
            <a:ext cx="1054608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的刷盘配置：通过sync_binlog，默认为同步刷盘保证数据不丢失。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67065" y="5102225"/>
            <a:ext cx="25730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问题</a:t>
            </a:r>
            <a:r>
              <a:rPr lang="en-US" altLang="zh-CN" sz="72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  <a:endParaRPr lang="en-US" altLang="zh-CN" sz="72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redolog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58620"/>
            <a:ext cx="10017760" cy="392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r>
              <a:rPr lang="en-US" altLang="zh-CN" sz="29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9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binlog产生于存储引擎的上层，不管什么存储引擎都会产生binlog，而redolog是在innodb层产生的。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binlog记录逻辑性语句，即便是基于行格式也是逻辑上的记录，如(表，行，修改前值，修改后值)，而redo log则是记录物理页上的修改，类似(pageId,offset,len,修改前值，修改后值)。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redolog是循环写，空间固定(只用记录最近的情况就行了)，而binlog是追加写。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事务提交时，先写redolog写完后进入prepare状态，再写binlog写完后(末尾写入XID event表示写完)再进入commit状态(即在redo log里面写一个commit记录)。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492625" y="6824663"/>
            <a:ext cx="32369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3315" tIns="46657" rIns="93315" bIns="46657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哔哩哔哩 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(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 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゜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つロ  乾杯</a:t>
            </a: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~  - bilibili</a:t>
            </a: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2" name="Picture 5" descr="pic0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75" y="-187138"/>
            <a:ext cx="12238038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pic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" y="5682298"/>
            <a:ext cx="12241213" cy="152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 bwMode="auto">
          <a:xfrm>
            <a:off x="340660" y="5880852"/>
            <a:ext cx="5719482" cy="5405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 rtlCol="0">
            <a:spAutoFit/>
          </a:bodyPr>
          <a:lstStyle/>
          <a:p>
            <a:endParaRPr lang="zh-CN" altLang="en-US" sz="2900" i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0360" y="440055"/>
            <a:ext cx="3335020" cy="923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0D7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  <a:t>崩溃恢复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A0D7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3815" y="1648460"/>
            <a:ext cx="1001776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3315" tIns="46657" rIns="93315" bIns="46657">
            <a:spAutoFit/>
          </a:bodyPr>
          <a:p>
            <a:pPr algn="l"/>
            <a:r>
              <a:rPr lang="zh-CN" altLang="en-US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其他的问题</a:t>
            </a:r>
            <a:r>
              <a:rPr lang="en-US" altLang="zh-CN" sz="2000" dirty="0">
                <a:solidFill>
                  <a:srgbClr val="00A0D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dirty="0">
              <a:solidFill>
                <a:srgbClr val="00A0D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4700"/>
          <a:stretch>
            <a:fillRect/>
          </a:stretch>
        </p:blipFill>
        <p:spPr>
          <a:xfrm>
            <a:off x="3178810" y="1261745"/>
            <a:ext cx="8991600" cy="529209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160066_3*m_h_i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160066_3*m_h_i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7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160066_3*m_h_i*1_3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160066_3*m_h_i*1_3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160066_3*m_h_i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160066_3*m_h_i*1_4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8"/>
  <p:tag name="KSO_WM_UNIT_LINE_FILL_TYPE" val="2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160066_3*m_h_i*1_4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160066_3*m_h_i*1_4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160066_3*m_h_a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160066_3*m_h_f*1_1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160066_3*m_h_a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160066_3*m_h_i*1_1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160066_3*m_h_f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160066_3*m_h_a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160066_3*m_h_f*1_3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160066_3*m_h_a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160066_3*m_h_f*1_4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ISCONTENTS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160066_3*a*1"/>
  <p:tag name="KSO_WM_TEMPLATE_CATEGORY" val="diagram"/>
  <p:tag name="KSO_WM_TEMPLATE_INDEX" val="160066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160066_3*m_h_i*1_1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160066_3*m_h_i*1_1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160066_3*m_h_i*1_2_1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160066_3*m_h_i*1_2_2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6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160066_3*m_h_i*1_2_3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160066_3*m_h_i*1_2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160066_3*m_h_i*1_3_4"/>
  <p:tag name="KSO_WM_TEMPLATE_CATEGORY" val="diagram"/>
  <p:tag name="KSO_WM_TEMPLATE_INDEX" val="160066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空白设计模板_2">
  <a:themeElements>
    <a:clrScheme name="空白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wrap="square" lIns="93315" tIns="46657" rIns="93315" bIns="46657">
        <a:spAutoFit/>
      </a:bodyPr>
      <a:lstStyle>
        <a:defPPr>
          <a:defRPr sz="2900" dirty="0">
            <a:solidFill>
              <a:srgbClr val="00A0D7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空白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3160</Words>
  <Application>WPS 表格</Application>
  <PresentationFormat>自定义</PresentationFormat>
  <Paragraphs>204</Paragraphs>
  <Slides>18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方正书宋_GBK</vt:lpstr>
      <vt:lpstr>Wingdings</vt:lpstr>
      <vt:lpstr>宋体</vt:lpstr>
      <vt:lpstr>汉仪书宋二KW</vt:lpstr>
      <vt:lpstr>微软雅黑</vt:lpstr>
      <vt:lpstr>汉仪旗黑</vt:lpstr>
      <vt:lpstr>Calibri</vt:lpstr>
      <vt:lpstr>Helvetica Neue</vt:lpstr>
      <vt:lpstr>宋体</vt:lpstr>
      <vt:lpstr>Arial Unicode MS</vt:lpstr>
      <vt:lpstr>Apple Color Emoji</vt:lpstr>
      <vt:lpstr>空白设计模板_2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lbj</cp:lastModifiedBy>
  <cp:revision>65</cp:revision>
  <dcterms:created xsi:type="dcterms:W3CDTF">2021-08-25T10:05:59Z</dcterms:created>
  <dcterms:modified xsi:type="dcterms:W3CDTF">2021-08-25T10:05:59Z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