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smart7@outlook.com" userId="deabc8f1f9e6e4dd" providerId="LiveId" clId="{34419B57-7344-4134-BF43-F57E0617FD79}"/>
    <pc:docChg chg="undo custSel addSld modSld">
      <pc:chgData name="sameersmart7@outlook.com" userId="deabc8f1f9e6e4dd" providerId="LiveId" clId="{34419B57-7344-4134-BF43-F57E0617FD79}" dt="2022-05-04T08:35:45.842" v="310" actId="680"/>
      <pc:docMkLst>
        <pc:docMk/>
      </pc:docMkLst>
      <pc:sldChg chg="addSp delSp modSp mod">
        <pc:chgData name="sameersmart7@outlook.com" userId="deabc8f1f9e6e4dd" providerId="LiveId" clId="{34419B57-7344-4134-BF43-F57E0617FD79}" dt="2022-05-04T08:13:44.077" v="52" actId="1076"/>
        <pc:sldMkLst>
          <pc:docMk/>
          <pc:sldMk cId="2487363598" sldId="262"/>
        </pc:sldMkLst>
        <pc:spChg chg="mod">
          <ac:chgData name="sameersmart7@outlook.com" userId="deabc8f1f9e6e4dd" providerId="LiveId" clId="{34419B57-7344-4134-BF43-F57E0617FD79}" dt="2022-05-04T08:03:17.668" v="17" actId="20577"/>
          <ac:spMkLst>
            <pc:docMk/>
            <pc:sldMk cId="2487363598" sldId="262"/>
            <ac:spMk id="2" creationId="{0AC687C6-569E-6522-3072-33B0563DBBAE}"/>
          </ac:spMkLst>
        </pc:spChg>
        <pc:spChg chg="mod">
          <ac:chgData name="sameersmart7@outlook.com" userId="deabc8f1f9e6e4dd" providerId="LiveId" clId="{34419B57-7344-4134-BF43-F57E0617FD79}" dt="2022-05-04T08:12:56.225" v="46" actId="1076"/>
          <ac:spMkLst>
            <pc:docMk/>
            <pc:sldMk cId="2487363598" sldId="262"/>
            <ac:spMk id="3" creationId="{DE47FDD2-58DD-D3A8-1F6E-B2BC095C24FE}"/>
          </ac:spMkLst>
        </pc:spChg>
        <pc:spChg chg="add del mod">
          <ac:chgData name="sameersmart7@outlook.com" userId="deabc8f1f9e6e4dd" providerId="LiveId" clId="{34419B57-7344-4134-BF43-F57E0617FD79}" dt="2022-05-04T08:12:56.975" v="47"/>
          <ac:spMkLst>
            <pc:docMk/>
            <pc:sldMk cId="2487363598" sldId="262"/>
            <ac:spMk id="4" creationId="{BC922F42-B72D-A8D1-02E8-019BCA3A2C78}"/>
          </ac:spMkLst>
        </pc:spChg>
        <pc:picChg chg="add mod">
          <ac:chgData name="sameersmart7@outlook.com" userId="deabc8f1f9e6e4dd" providerId="LiveId" clId="{34419B57-7344-4134-BF43-F57E0617FD79}" dt="2022-05-04T08:13:44.077" v="52" actId="1076"/>
          <ac:picMkLst>
            <pc:docMk/>
            <pc:sldMk cId="2487363598" sldId="262"/>
            <ac:picMk id="6" creationId="{D4438D87-147B-B848-A5EE-125E9D8B017D}"/>
          </ac:picMkLst>
        </pc:picChg>
      </pc:sldChg>
      <pc:sldChg chg="addSp modSp new mod">
        <pc:chgData name="sameersmart7@outlook.com" userId="deabc8f1f9e6e4dd" providerId="LiveId" clId="{34419B57-7344-4134-BF43-F57E0617FD79}" dt="2022-05-04T08:16:08.708" v="101" actId="5793"/>
        <pc:sldMkLst>
          <pc:docMk/>
          <pc:sldMk cId="3405069202" sldId="263"/>
        </pc:sldMkLst>
        <pc:spChg chg="mod">
          <ac:chgData name="sameersmart7@outlook.com" userId="deabc8f1f9e6e4dd" providerId="LiveId" clId="{34419B57-7344-4134-BF43-F57E0617FD79}" dt="2022-05-04T08:14:01.416" v="83" actId="20577"/>
          <ac:spMkLst>
            <pc:docMk/>
            <pc:sldMk cId="3405069202" sldId="263"/>
            <ac:spMk id="2" creationId="{33F587BD-67F6-06EC-6370-5F8A38039E1D}"/>
          </ac:spMkLst>
        </pc:spChg>
        <pc:spChg chg="mod">
          <ac:chgData name="sameersmart7@outlook.com" userId="deabc8f1f9e6e4dd" providerId="LiveId" clId="{34419B57-7344-4134-BF43-F57E0617FD79}" dt="2022-05-04T08:16:08.708" v="101" actId="5793"/>
          <ac:spMkLst>
            <pc:docMk/>
            <pc:sldMk cId="3405069202" sldId="263"/>
            <ac:spMk id="3" creationId="{63CF43FC-BF0E-CB82-55D1-7B3350C9B2C4}"/>
          </ac:spMkLst>
        </pc:spChg>
        <pc:picChg chg="add mod">
          <ac:chgData name="sameersmart7@outlook.com" userId="deabc8f1f9e6e4dd" providerId="LiveId" clId="{34419B57-7344-4134-BF43-F57E0617FD79}" dt="2022-05-04T08:15:59.113" v="100" actId="1076"/>
          <ac:picMkLst>
            <pc:docMk/>
            <pc:sldMk cId="3405069202" sldId="263"/>
            <ac:picMk id="5" creationId="{799AB6CB-9E41-A5E9-FF43-F45574D8D94F}"/>
          </ac:picMkLst>
        </pc:picChg>
      </pc:sldChg>
      <pc:sldChg chg="addSp delSp modSp new mod">
        <pc:chgData name="sameersmart7@outlook.com" userId="deabc8f1f9e6e4dd" providerId="LiveId" clId="{34419B57-7344-4134-BF43-F57E0617FD79}" dt="2022-05-04T08:17:02.572" v="111" actId="1076"/>
        <pc:sldMkLst>
          <pc:docMk/>
          <pc:sldMk cId="3893291257" sldId="264"/>
        </pc:sldMkLst>
        <pc:spChg chg="del">
          <ac:chgData name="sameersmart7@outlook.com" userId="deabc8f1f9e6e4dd" providerId="LiveId" clId="{34419B57-7344-4134-BF43-F57E0617FD79}" dt="2022-05-04T08:16:26.802" v="103" actId="478"/>
          <ac:spMkLst>
            <pc:docMk/>
            <pc:sldMk cId="3893291257" sldId="264"/>
            <ac:spMk id="2" creationId="{A235CFDD-D2C9-964E-587D-5FC3F8DC1404}"/>
          </ac:spMkLst>
        </pc:spChg>
        <pc:spChg chg="del">
          <ac:chgData name="sameersmart7@outlook.com" userId="deabc8f1f9e6e4dd" providerId="LiveId" clId="{34419B57-7344-4134-BF43-F57E0617FD79}" dt="2022-05-04T08:16:28.599" v="104" actId="22"/>
          <ac:spMkLst>
            <pc:docMk/>
            <pc:sldMk cId="3893291257" sldId="264"/>
            <ac:spMk id="3" creationId="{2BECDD28-9DCB-AED3-0DC0-50E5D5E25D5E}"/>
          </ac:spMkLst>
        </pc:spChg>
        <pc:picChg chg="add mod ord">
          <ac:chgData name="sameersmart7@outlook.com" userId="deabc8f1f9e6e4dd" providerId="LiveId" clId="{34419B57-7344-4134-BF43-F57E0617FD79}" dt="2022-05-04T08:17:02.572" v="111" actId="1076"/>
          <ac:picMkLst>
            <pc:docMk/>
            <pc:sldMk cId="3893291257" sldId="264"/>
            <ac:picMk id="5" creationId="{927156C1-C117-7FC0-5BC1-6BAD127774FF}"/>
          </ac:picMkLst>
        </pc:picChg>
      </pc:sldChg>
      <pc:sldChg chg="addSp delSp modSp new mod">
        <pc:chgData name="sameersmart7@outlook.com" userId="deabc8f1f9e6e4dd" providerId="LiveId" clId="{34419B57-7344-4134-BF43-F57E0617FD79}" dt="2022-05-04T08:21:54.883" v="167" actId="1076"/>
        <pc:sldMkLst>
          <pc:docMk/>
          <pc:sldMk cId="1590577704" sldId="265"/>
        </pc:sldMkLst>
        <pc:spChg chg="mod">
          <ac:chgData name="sameersmart7@outlook.com" userId="deabc8f1f9e6e4dd" providerId="LiveId" clId="{34419B57-7344-4134-BF43-F57E0617FD79}" dt="2022-05-04T08:17:39.526" v="152" actId="20577"/>
          <ac:spMkLst>
            <pc:docMk/>
            <pc:sldMk cId="1590577704" sldId="265"/>
            <ac:spMk id="2" creationId="{765B370E-A74F-8272-F15F-AFB9A18B6581}"/>
          </ac:spMkLst>
        </pc:spChg>
        <pc:spChg chg="mod">
          <ac:chgData name="sameersmart7@outlook.com" userId="deabc8f1f9e6e4dd" providerId="LiveId" clId="{34419B57-7344-4134-BF43-F57E0617FD79}" dt="2022-05-04T08:21:49.657" v="166" actId="6549"/>
          <ac:spMkLst>
            <pc:docMk/>
            <pc:sldMk cId="1590577704" sldId="265"/>
            <ac:spMk id="3" creationId="{4E27A6F5-B914-8C0D-13F1-F2F9F0448EEA}"/>
          </ac:spMkLst>
        </pc:spChg>
        <pc:spChg chg="add del">
          <ac:chgData name="sameersmart7@outlook.com" userId="deabc8f1f9e6e4dd" providerId="LiveId" clId="{34419B57-7344-4134-BF43-F57E0617FD79}" dt="2022-05-04T08:21:14.514" v="163"/>
          <ac:spMkLst>
            <pc:docMk/>
            <pc:sldMk cId="1590577704" sldId="265"/>
            <ac:spMk id="4" creationId="{E311EC61-252E-1114-051A-25C3F830FD30}"/>
          </ac:spMkLst>
        </pc:spChg>
        <pc:picChg chg="add mod">
          <ac:chgData name="sameersmart7@outlook.com" userId="deabc8f1f9e6e4dd" providerId="LiveId" clId="{34419B57-7344-4134-BF43-F57E0617FD79}" dt="2022-05-04T08:21:54.883" v="167" actId="1076"/>
          <ac:picMkLst>
            <pc:docMk/>
            <pc:sldMk cId="1590577704" sldId="265"/>
            <ac:picMk id="6" creationId="{6DF29C84-6903-4CB1-8033-4D06303FBEF6}"/>
          </ac:picMkLst>
        </pc:picChg>
      </pc:sldChg>
      <pc:sldChg chg="addSp delSp modSp new mod">
        <pc:chgData name="sameersmart7@outlook.com" userId="deabc8f1f9e6e4dd" providerId="LiveId" clId="{34419B57-7344-4134-BF43-F57E0617FD79}" dt="2022-05-04T08:27:15.126" v="277" actId="1076"/>
        <pc:sldMkLst>
          <pc:docMk/>
          <pc:sldMk cId="2151096724" sldId="266"/>
        </pc:sldMkLst>
        <pc:spChg chg="mod">
          <ac:chgData name="sameersmart7@outlook.com" userId="deabc8f1f9e6e4dd" providerId="LiveId" clId="{34419B57-7344-4134-BF43-F57E0617FD79}" dt="2022-05-04T08:22:58.900" v="216" actId="20577"/>
          <ac:spMkLst>
            <pc:docMk/>
            <pc:sldMk cId="2151096724" sldId="266"/>
            <ac:spMk id="2" creationId="{96D14FC2-2FDE-8BD4-A109-960F6954691F}"/>
          </ac:spMkLst>
        </pc:spChg>
        <pc:spChg chg="mod">
          <ac:chgData name="sameersmart7@outlook.com" userId="deabc8f1f9e6e4dd" providerId="LiveId" clId="{34419B57-7344-4134-BF43-F57E0617FD79}" dt="2022-05-04T08:27:00.135" v="274" actId="115"/>
          <ac:spMkLst>
            <pc:docMk/>
            <pc:sldMk cId="2151096724" sldId="266"/>
            <ac:spMk id="3" creationId="{71A7D569-F80F-738D-12FB-7DFD937B11EF}"/>
          </ac:spMkLst>
        </pc:spChg>
        <pc:picChg chg="add del mod">
          <ac:chgData name="sameersmart7@outlook.com" userId="deabc8f1f9e6e4dd" providerId="LiveId" clId="{34419B57-7344-4134-BF43-F57E0617FD79}" dt="2022-05-04T08:25:35.656" v="247" actId="22"/>
          <ac:picMkLst>
            <pc:docMk/>
            <pc:sldMk cId="2151096724" sldId="266"/>
            <ac:picMk id="5" creationId="{32FBBB33-4C77-AAD5-C29E-C5C2277A7730}"/>
          </ac:picMkLst>
        </pc:picChg>
        <pc:picChg chg="add mod">
          <ac:chgData name="sameersmart7@outlook.com" userId="deabc8f1f9e6e4dd" providerId="LiveId" clId="{34419B57-7344-4134-BF43-F57E0617FD79}" dt="2022-05-04T08:27:15.126" v="277" actId="1076"/>
          <ac:picMkLst>
            <pc:docMk/>
            <pc:sldMk cId="2151096724" sldId="266"/>
            <ac:picMk id="7" creationId="{2C977EA3-E08F-C917-31DE-6E08F31546C7}"/>
          </ac:picMkLst>
        </pc:picChg>
      </pc:sldChg>
      <pc:sldChg chg="addSp delSp modSp new mod">
        <pc:chgData name="sameersmart7@outlook.com" userId="deabc8f1f9e6e4dd" providerId="LiveId" clId="{34419B57-7344-4134-BF43-F57E0617FD79}" dt="2022-05-04T08:35:39.644" v="309" actId="1076"/>
        <pc:sldMkLst>
          <pc:docMk/>
          <pc:sldMk cId="1432103778" sldId="267"/>
        </pc:sldMkLst>
        <pc:spChg chg="mod">
          <ac:chgData name="sameersmart7@outlook.com" userId="deabc8f1f9e6e4dd" providerId="LiveId" clId="{34419B57-7344-4134-BF43-F57E0617FD79}" dt="2022-05-04T08:27:38.568" v="299" actId="20577"/>
          <ac:spMkLst>
            <pc:docMk/>
            <pc:sldMk cId="1432103778" sldId="267"/>
            <ac:spMk id="2" creationId="{FB5AA35A-660C-6633-5F04-856C7F67DE8B}"/>
          </ac:spMkLst>
        </pc:spChg>
        <pc:spChg chg="add del mod">
          <ac:chgData name="sameersmart7@outlook.com" userId="deabc8f1f9e6e4dd" providerId="LiveId" clId="{34419B57-7344-4134-BF43-F57E0617FD79}" dt="2022-05-04T08:29:41.045" v="306"/>
          <ac:spMkLst>
            <pc:docMk/>
            <pc:sldMk cId="1432103778" sldId="267"/>
            <ac:spMk id="3" creationId="{FD8F3321-239F-70A4-C1B3-38E4B0E18F35}"/>
          </ac:spMkLst>
        </pc:spChg>
        <pc:spChg chg="add del mod">
          <ac:chgData name="sameersmart7@outlook.com" userId="deabc8f1f9e6e4dd" providerId="LiveId" clId="{34419B57-7344-4134-BF43-F57E0617FD79}" dt="2022-05-04T08:28:39.646" v="301"/>
          <ac:spMkLst>
            <pc:docMk/>
            <pc:sldMk cId="1432103778" sldId="267"/>
            <ac:spMk id="4" creationId="{86A81AED-04AA-C00E-CDB6-DC3A60F10648}"/>
          </ac:spMkLst>
        </pc:spChg>
        <pc:spChg chg="add del mod">
          <ac:chgData name="sameersmart7@outlook.com" userId="deabc8f1f9e6e4dd" providerId="LiveId" clId="{34419B57-7344-4134-BF43-F57E0617FD79}" dt="2022-05-04T08:28:59.970" v="305"/>
          <ac:spMkLst>
            <pc:docMk/>
            <pc:sldMk cId="1432103778" sldId="267"/>
            <ac:spMk id="5" creationId="{6CE78097-AA25-4864-FCBB-B72937197025}"/>
          </ac:spMkLst>
        </pc:spChg>
        <pc:picChg chg="add mod">
          <ac:chgData name="sameersmart7@outlook.com" userId="deabc8f1f9e6e4dd" providerId="LiveId" clId="{34419B57-7344-4134-BF43-F57E0617FD79}" dt="2022-05-04T08:35:39.644" v="309" actId="1076"/>
          <ac:picMkLst>
            <pc:docMk/>
            <pc:sldMk cId="1432103778" sldId="267"/>
            <ac:picMk id="7" creationId="{56EF1575-7010-228B-1550-FBFE1DCC64F4}"/>
          </ac:picMkLst>
        </pc:picChg>
      </pc:sldChg>
      <pc:sldChg chg="new">
        <pc:chgData name="sameersmart7@outlook.com" userId="deabc8f1f9e6e4dd" providerId="LiveId" clId="{34419B57-7344-4134-BF43-F57E0617FD79}" dt="2022-05-04T08:35:45.842" v="310" actId="680"/>
        <pc:sldMkLst>
          <pc:docMk/>
          <pc:sldMk cId="246450426"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3993A-A622-42F2-B730-2FAED05D2962}" type="datetimeFigureOut">
              <a:rPr lang="en-IN" smtClean="0"/>
              <a:t>04-05-2022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02DF5DA-F253-4812-A025-164E655D4CD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378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3993A-A622-42F2-B730-2FAED05D296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DF5DA-F253-4812-A025-164E655D4CD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970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3993A-A622-42F2-B730-2FAED05D296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DF5DA-F253-4812-A025-164E655D4CD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244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3993A-A622-42F2-B730-2FAED05D296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DF5DA-F253-4812-A025-164E655D4CD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333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3993A-A622-42F2-B730-2FAED05D296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DF5DA-F253-4812-A025-164E655D4CD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0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3993A-A622-42F2-B730-2FAED05D296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DF5DA-F253-4812-A025-164E655D4CD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3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3993A-A622-42F2-B730-2FAED05D2962}"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2DF5DA-F253-4812-A025-164E655D4CD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80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3993A-A622-42F2-B730-2FAED05D2962}"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DF5DA-F253-4812-A025-164E655D4CD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200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3993A-A622-42F2-B730-2FAED05D2962}"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2DF5DA-F253-4812-A025-164E655D4CDC}" type="slidenum">
              <a:rPr lang="en-IN" smtClean="0"/>
              <a:t>‹#›</a:t>
            </a:fld>
            <a:endParaRPr lang="en-IN"/>
          </a:p>
        </p:txBody>
      </p:sp>
    </p:spTree>
    <p:extLst>
      <p:ext uri="{BB962C8B-B14F-4D97-AF65-F5344CB8AC3E}">
        <p14:creationId xmlns:p14="http://schemas.microsoft.com/office/powerpoint/2010/main" val="262920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3993A-A622-42F2-B730-2FAED05D296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DF5DA-F253-4812-A025-164E655D4CD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41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B3993A-A622-42F2-B730-2FAED05D2962}" type="datetimeFigureOut">
              <a:rPr lang="en-IN" smtClean="0"/>
              <a:t>04-05-2022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02DF5DA-F253-4812-A025-164E655D4CD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B3993A-A622-42F2-B730-2FAED05D2962}" type="datetimeFigureOut">
              <a:rPr lang="en-IN" smtClean="0"/>
              <a:t>04-05-2022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2DF5DA-F253-4812-A025-164E655D4CD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333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entityframeworktutorial.net/eager-loading-in-entity-framework.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5EC9-A398-D5FE-86FB-2CE3563CAA73}"/>
              </a:ext>
            </a:extLst>
          </p:cNvPr>
          <p:cNvSpPr>
            <a:spLocks noGrp="1"/>
          </p:cNvSpPr>
          <p:nvPr>
            <p:ph type="ctrTitle"/>
          </p:nvPr>
        </p:nvSpPr>
        <p:spPr>
          <a:xfrm>
            <a:off x="998807" y="802298"/>
            <a:ext cx="10056046" cy="2541431"/>
          </a:xfrm>
        </p:spPr>
        <p:txBody>
          <a:bodyPr/>
          <a:lstStyle/>
          <a:p>
            <a:r>
              <a:rPr lang="en-IN" dirty="0"/>
              <a:t>Entity Framework core</a:t>
            </a:r>
          </a:p>
        </p:txBody>
      </p:sp>
    </p:spTree>
    <p:extLst>
      <p:ext uri="{BB962C8B-B14F-4D97-AF65-F5344CB8AC3E}">
        <p14:creationId xmlns:p14="http://schemas.microsoft.com/office/powerpoint/2010/main" val="6621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370E-A74F-8272-F15F-AFB9A18B6581}"/>
              </a:ext>
            </a:extLst>
          </p:cNvPr>
          <p:cNvSpPr>
            <a:spLocks noGrp="1"/>
          </p:cNvSpPr>
          <p:nvPr>
            <p:ph type="title"/>
          </p:nvPr>
        </p:nvSpPr>
        <p:spPr/>
        <p:txBody>
          <a:bodyPr/>
          <a:lstStyle/>
          <a:p>
            <a:r>
              <a:rPr lang="en-IN" dirty="0"/>
              <a:t>Eager loading</a:t>
            </a:r>
          </a:p>
        </p:txBody>
      </p:sp>
      <p:sp>
        <p:nvSpPr>
          <p:cNvPr id="3" name="Content Placeholder 2">
            <a:extLst>
              <a:ext uri="{FF2B5EF4-FFF2-40B4-BE49-F238E27FC236}">
                <a16:creationId xmlns:a16="http://schemas.microsoft.com/office/drawing/2014/main" id="{4E27A6F5-B914-8C0D-13F1-F2F9F0448EEA}"/>
              </a:ext>
            </a:extLst>
          </p:cNvPr>
          <p:cNvSpPr>
            <a:spLocks noGrp="1"/>
          </p:cNvSpPr>
          <p:nvPr>
            <p:ph idx="1"/>
          </p:nvPr>
        </p:nvSpPr>
        <p:spPr/>
        <p:txBody>
          <a:bodyPr/>
          <a:lstStyle/>
          <a:p>
            <a:r>
              <a:rPr lang="en-IN" b="0" i="0" dirty="0">
                <a:solidFill>
                  <a:srgbClr val="212121"/>
                </a:solidFill>
                <a:effectLst/>
                <a:latin typeface="open sans" panose="020B0606030504020204" pitchFamily="34" charset="0"/>
              </a:rPr>
              <a:t>Eager Loading helps you to load all your needed entities at once; i.e., all your child entities will be loaded at single database call. </a:t>
            </a:r>
          </a:p>
          <a:p>
            <a:pPr algn="just"/>
            <a:r>
              <a:rPr lang="en-US" b="0" i="0" dirty="0">
                <a:solidFill>
                  <a:srgbClr val="181717"/>
                </a:solidFill>
                <a:effectLst/>
                <a:latin typeface="open sans" panose="020B0606030504020204" pitchFamily="34" charset="0"/>
                <a:ea typeface="open sans" panose="020B0606030504020204" pitchFamily="34" charset="0"/>
                <a:cs typeface="open sans" panose="020B0606030504020204" pitchFamily="34" charset="0"/>
              </a:rPr>
              <a:t>Eager loading is the process whereby a query for one type of entity also loads related entities as part of the query, </a:t>
            </a:r>
          </a:p>
          <a:p>
            <a:pPr algn="just"/>
            <a:r>
              <a:rPr lang="en-US" b="0" i="0" dirty="0">
                <a:solidFill>
                  <a:srgbClr val="181717"/>
                </a:solidFill>
                <a:effectLst/>
                <a:latin typeface="open sans" panose="020B0606030504020204" pitchFamily="34" charset="0"/>
                <a:ea typeface="open sans" panose="020B0606030504020204" pitchFamily="34" charset="0"/>
                <a:cs typeface="open sans" panose="020B0606030504020204" pitchFamily="34" charset="0"/>
              </a:rPr>
              <a:t>Eager loading is achieved  using the </a:t>
            </a:r>
            <a:r>
              <a:rPr lang="en-US" b="1" i="0" dirty="0">
                <a:solidFill>
                  <a:srgbClr val="181717"/>
                </a:solidFill>
                <a:effectLst/>
                <a:latin typeface="open sans" panose="020B0606030504020204" pitchFamily="34" charset="0"/>
                <a:ea typeface="open sans" panose="020B0606030504020204" pitchFamily="34" charset="0"/>
                <a:cs typeface="open sans" panose="020B0606030504020204" pitchFamily="34" charset="0"/>
              </a:rPr>
              <a:t>Include()</a:t>
            </a:r>
            <a:r>
              <a:rPr lang="en-US" b="0" i="0" dirty="0">
                <a:solidFill>
                  <a:srgbClr val="181717"/>
                </a:solidFill>
                <a:effectLst/>
                <a:latin typeface="open sans" panose="020B0606030504020204" pitchFamily="34" charset="0"/>
                <a:ea typeface="open sans" panose="020B0606030504020204" pitchFamily="34" charset="0"/>
                <a:cs typeface="open sans" panose="020B0606030504020204" pitchFamily="34" charset="0"/>
              </a:rPr>
              <a:t> method.</a:t>
            </a:r>
          </a:p>
          <a:p>
            <a:pPr algn="just"/>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6DF29C84-6903-4CB1-8033-4D06303FBEF6}"/>
              </a:ext>
            </a:extLst>
          </p:cNvPr>
          <p:cNvPicPr>
            <a:picLocks noChangeAspect="1"/>
          </p:cNvPicPr>
          <p:nvPr/>
        </p:nvPicPr>
        <p:blipFill>
          <a:blip r:embed="rId2"/>
          <a:stretch>
            <a:fillRect/>
          </a:stretch>
        </p:blipFill>
        <p:spPr>
          <a:xfrm>
            <a:off x="3111890" y="4399618"/>
            <a:ext cx="5715000" cy="1514475"/>
          </a:xfrm>
          <a:prstGeom prst="rect">
            <a:avLst/>
          </a:prstGeom>
        </p:spPr>
      </p:pic>
    </p:spTree>
    <p:extLst>
      <p:ext uri="{BB962C8B-B14F-4D97-AF65-F5344CB8AC3E}">
        <p14:creationId xmlns:p14="http://schemas.microsoft.com/office/powerpoint/2010/main" val="159057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4FC2-2FDE-8BD4-A109-960F6954691F}"/>
              </a:ext>
            </a:extLst>
          </p:cNvPr>
          <p:cNvSpPr>
            <a:spLocks noGrp="1"/>
          </p:cNvSpPr>
          <p:nvPr>
            <p:ph type="title"/>
          </p:nvPr>
        </p:nvSpPr>
        <p:spPr/>
        <p:txBody>
          <a:bodyPr/>
          <a:lstStyle/>
          <a:p>
            <a:r>
              <a:rPr lang="en-IN" dirty="0"/>
              <a:t>Lazy loading</a:t>
            </a:r>
          </a:p>
        </p:txBody>
      </p:sp>
      <p:sp>
        <p:nvSpPr>
          <p:cNvPr id="3" name="Content Placeholder 2">
            <a:extLst>
              <a:ext uri="{FF2B5EF4-FFF2-40B4-BE49-F238E27FC236}">
                <a16:creationId xmlns:a16="http://schemas.microsoft.com/office/drawing/2014/main" id="{71A7D569-F80F-738D-12FB-7DFD937B11EF}"/>
              </a:ext>
            </a:extLst>
          </p:cNvPr>
          <p:cNvSpPr>
            <a:spLocks noGrp="1"/>
          </p:cNvSpPr>
          <p:nvPr>
            <p:ph idx="1"/>
          </p:nvPr>
        </p:nvSpPr>
        <p:spPr/>
        <p:txBody>
          <a:bodyPr>
            <a:normAutofit fontScale="85000" lnSpcReduction="20000"/>
          </a:bodyPr>
          <a:lstStyle/>
          <a:p>
            <a:r>
              <a:rPr lang="en-US" b="0" i="0" dirty="0">
                <a:effectLst/>
                <a:latin typeface="open sans" panose="020B0606030504020204" pitchFamily="34" charset="0"/>
                <a:ea typeface="open sans" panose="020B0606030504020204" pitchFamily="34" charset="0"/>
                <a:cs typeface="open sans" panose="020B0606030504020204" pitchFamily="34" charset="0"/>
              </a:rPr>
              <a:t>Lazy loading is delaying the loading of related data, until you specifically request for it. It is the opposite of </a:t>
            </a:r>
            <a:r>
              <a:rPr lang="en-US" b="0" i="0" u="sng" dirty="0">
                <a:effectLst/>
                <a:latin typeface="open sans" panose="020B0606030504020204" pitchFamily="34" charset="0"/>
                <a:ea typeface="open sans" panose="020B0606030504020204" pitchFamily="34" charset="0"/>
                <a:cs typeface="open sans" panose="020B0606030504020204" pitchFamily="34" charset="0"/>
              </a:rPr>
              <a:t>E</a:t>
            </a:r>
            <a:r>
              <a:rPr lang="en-US" b="0" i="0" u="sng" strike="noStrike" dirty="0">
                <a:effectLst/>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ager loading</a:t>
            </a:r>
            <a:r>
              <a:rPr lang="en-US" b="0" i="0" u="sng" dirty="0">
                <a:effectLst/>
                <a:latin typeface="open sans" panose="020B0606030504020204" pitchFamily="34" charset="0"/>
                <a:ea typeface="open sans" panose="020B0606030504020204" pitchFamily="34" charset="0"/>
                <a:cs typeface="open sans" panose="020B0606030504020204" pitchFamily="34" charset="0"/>
              </a:rPr>
              <a:t>.</a:t>
            </a:r>
          </a:p>
          <a:p>
            <a:endParaRPr lang="en-US" b="0" i="0" u="sng" dirty="0">
              <a:effectLst/>
              <a:latin typeface="open sans" panose="020B0606030504020204" pitchFamily="34" charset="0"/>
              <a:ea typeface="open sans" panose="020B0606030504020204" pitchFamily="34" charset="0"/>
              <a:cs typeface="open sans" panose="020B0606030504020204" pitchFamily="34" charset="0"/>
            </a:endParaRPr>
          </a:p>
          <a:p>
            <a:endParaRPr lang="en-US" u="sng" dirty="0">
              <a:latin typeface="open sans" panose="020B0606030504020204" pitchFamily="34" charset="0"/>
              <a:ea typeface="open sans" panose="020B0606030504020204" pitchFamily="34" charset="0"/>
              <a:cs typeface="open sans" panose="020B0606030504020204" pitchFamily="34" charset="0"/>
            </a:endParaRPr>
          </a:p>
          <a:p>
            <a:r>
              <a:rPr lang="en-US" b="0" i="0" u="sng" dirty="0">
                <a:effectLst/>
                <a:latin typeface="open sans" panose="020B0606030504020204" pitchFamily="34" charset="0"/>
                <a:ea typeface="open sans" panose="020B0606030504020204" pitchFamily="34" charset="0"/>
                <a:cs typeface="open sans" panose="020B0606030504020204" pitchFamily="34" charset="0"/>
              </a:rPr>
              <a:t>Rules :</a:t>
            </a:r>
          </a:p>
          <a:p>
            <a:pPr algn="just">
              <a:buFont typeface="+mj-lt"/>
              <a:buAutoNum type="arabicPeriod"/>
            </a:pPr>
            <a:r>
              <a:rPr lang="en-US" sz="2400" dirty="0" err="1">
                <a:solidFill>
                  <a:srgbClr val="181717"/>
                </a:solidFill>
                <a:effectLst/>
                <a:latin typeface="open sans" panose="020B0606030504020204" pitchFamily="34" charset="0"/>
                <a:ea typeface="open sans" panose="020B0606030504020204" pitchFamily="34" charset="0"/>
                <a:cs typeface="open sans" panose="020B0606030504020204" pitchFamily="34" charset="0"/>
              </a:rPr>
              <a:t>context.Configuration.ProxyCreationEnabled</a:t>
            </a:r>
            <a:r>
              <a:rPr lang="en-US" sz="2400" dirty="0">
                <a:solidFill>
                  <a:srgbClr val="181717"/>
                </a:solidFill>
                <a:effectLst/>
                <a:latin typeface="open sans" panose="020B0606030504020204" pitchFamily="34" charset="0"/>
                <a:ea typeface="open sans" panose="020B0606030504020204" pitchFamily="34" charset="0"/>
                <a:cs typeface="open sans" panose="020B0606030504020204" pitchFamily="34" charset="0"/>
              </a:rPr>
              <a:t> should be true.</a:t>
            </a:r>
          </a:p>
          <a:p>
            <a:pPr algn="just">
              <a:buFont typeface="+mj-lt"/>
              <a:buAutoNum type="arabicPeriod"/>
            </a:pPr>
            <a:r>
              <a:rPr lang="en-US" sz="2400" dirty="0" err="1">
                <a:solidFill>
                  <a:srgbClr val="181717"/>
                </a:solidFill>
                <a:effectLst/>
                <a:latin typeface="open sans" panose="020B0606030504020204" pitchFamily="34" charset="0"/>
                <a:ea typeface="open sans" panose="020B0606030504020204" pitchFamily="34" charset="0"/>
                <a:cs typeface="open sans" panose="020B0606030504020204" pitchFamily="34" charset="0"/>
              </a:rPr>
              <a:t>context.Configuration.LazyLoadingEnabled</a:t>
            </a:r>
            <a:r>
              <a:rPr lang="en-US" sz="2400" dirty="0">
                <a:solidFill>
                  <a:srgbClr val="181717"/>
                </a:solidFill>
                <a:effectLst/>
                <a:latin typeface="open sans" panose="020B0606030504020204" pitchFamily="34" charset="0"/>
                <a:ea typeface="open sans" panose="020B0606030504020204" pitchFamily="34" charset="0"/>
                <a:cs typeface="open sans" panose="020B0606030504020204" pitchFamily="34" charset="0"/>
              </a:rPr>
              <a:t> should be true.</a:t>
            </a:r>
          </a:p>
          <a:p>
            <a:pPr algn="just">
              <a:buFont typeface="+mj-lt"/>
              <a:buAutoNum type="arabicPeriod"/>
            </a:pPr>
            <a:r>
              <a:rPr lang="en-US" sz="2400" dirty="0">
                <a:solidFill>
                  <a:srgbClr val="181717"/>
                </a:solidFill>
                <a:effectLst/>
                <a:latin typeface="open sans" panose="020B0606030504020204" pitchFamily="34" charset="0"/>
                <a:ea typeface="open sans" panose="020B0606030504020204" pitchFamily="34" charset="0"/>
                <a:cs typeface="open sans" panose="020B0606030504020204" pitchFamily="34" charset="0"/>
              </a:rPr>
              <a:t>Navigation property should be defined as public, virtual. Context will NOT do lazy loading if the property is not defined as virtual.</a:t>
            </a:r>
          </a:p>
          <a:p>
            <a:endParaRPr lang="en-US" b="0" i="0" u="sng" dirty="0">
              <a:effectLst/>
              <a:latin typeface="open sans" panose="020B0606030504020204" pitchFamily="34" charset="0"/>
              <a:ea typeface="open sans" panose="020B0606030504020204" pitchFamily="34" charset="0"/>
              <a:cs typeface="open sans" panose="020B0606030504020204" pitchFamily="34" charset="0"/>
            </a:endParaRPr>
          </a:p>
          <a:p>
            <a:endParaRPr lang="en-IN" u="sng"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2C977EA3-E08F-C917-31DE-6E08F31546C7}"/>
              </a:ext>
            </a:extLst>
          </p:cNvPr>
          <p:cNvPicPr>
            <a:picLocks noChangeAspect="1"/>
          </p:cNvPicPr>
          <p:nvPr/>
        </p:nvPicPr>
        <p:blipFill>
          <a:blip r:embed="rId3"/>
          <a:stretch>
            <a:fillRect/>
          </a:stretch>
        </p:blipFill>
        <p:spPr>
          <a:xfrm>
            <a:off x="3438817" y="2842846"/>
            <a:ext cx="5591727" cy="730348"/>
          </a:xfrm>
          <a:prstGeom prst="rect">
            <a:avLst/>
          </a:prstGeom>
        </p:spPr>
      </p:pic>
    </p:spTree>
    <p:extLst>
      <p:ext uri="{BB962C8B-B14F-4D97-AF65-F5344CB8AC3E}">
        <p14:creationId xmlns:p14="http://schemas.microsoft.com/office/powerpoint/2010/main" val="215109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A35A-660C-6633-5F04-856C7F67DE8B}"/>
              </a:ext>
            </a:extLst>
          </p:cNvPr>
          <p:cNvSpPr>
            <a:spLocks noGrp="1"/>
          </p:cNvSpPr>
          <p:nvPr>
            <p:ph type="title"/>
          </p:nvPr>
        </p:nvSpPr>
        <p:spPr/>
        <p:txBody>
          <a:bodyPr/>
          <a:lstStyle/>
          <a:p>
            <a:r>
              <a:rPr lang="en-IN" dirty="0"/>
              <a:t>Explicit loading</a:t>
            </a:r>
          </a:p>
        </p:txBody>
      </p:sp>
      <p:sp>
        <p:nvSpPr>
          <p:cNvPr id="3" name="Content Placeholder 2">
            <a:extLst>
              <a:ext uri="{FF2B5EF4-FFF2-40B4-BE49-F238E27FC236}">
                <a16:creationId xmlns:a16="http://schemas.microsoft.com/office/drawing/2014/main" id="{FD8F3321-239F-70A4-C1B3-38E4B0E18F35}"/>
              </a:ext>
            </a:extLst>
          </p:cNvPr>
          <p:cNvSpPr>
            <a:spLocks noGrp="1"/>
          </p:cNvSpPr>
          <p:nvPr>
            <p:ph idx="1"/>
          </p:nvPr>
        </p:nvSpPr>
        <p:spPr/>
        <p:txBody>
          <a:bodyPr/>
          <a:lstStyle/>
          <a:p>
            <a:r>
              <a:rPr lang="en-IN" b="0" i="0" dirty="0">
                <a:solidFill>
                  <a:srgbClr val="212121"/>
                </a:solidFill>
                <a:effectLst/>
                <a:latin typeface="open sans" panose="020B0606030504020204" pitchFamily="34" charset="0"/>
              </a:rPr>
              <a:t>There are options to disable Lazy Loading in an Entity Framework. After turning Lazy Loading off, you can still load the entities by explicitly calling the Load method for the related entities. There are two ways to use Load method Reference (to load single navigation property) and Collection (to load collections)</a:t>
            </a:r>
            <a:endParaRPr lang="en-IN" b="1" u="sng" dirty="0">
              <a:solidFill>
                <a:schemeClr val="tx2">
                  <a:lumMod val="60000"/>
                  <a:lumOff val="40000"/>
                </a:schemeClr>
              </a:solidFill>
              <a:latin typeface="+mj-lt"/>
            </a:endParaRPr>
          </a:p>
          <a:p>
            <a:endParaRPr lang="en-IN" dirty="0"/>
          </a:p>
        </p:txBody>
      </p:sp>
      <p:pic>
        <p:nvPicPr>
          <p:cNvPr id="7" name="Picture 6">
            <a:extLst>
              <a:ext uri="{FF2B5EF4-FFF2-40B4-BE49-F238E27FC236}">
                <a16:creationId xmlns:a16="http://schemas.microsoft.com/office/drawing/2014/main" id="{56EF1575-7010-228B-1550-FBFE1DCC64F4}"/>
              </a:ext>
            </a:extLst>
          </p:cNvPr>
          <p:cNvPicPr>
            <a:picLocks noChangeAspect="1"/>
          </p:cNvPicPr>
          <p:nvPr/>
        </p:nvPicPr>
        <p:blipFill>
          <a:blip r:embed="rId2"/>
          <a:stretch>
            <a:fillRect/>
          </a:stretch>
        </p:blipFill>
        <p:spPr>
          <a:xfrm>
            <a:off x="3067050" y="4196348"/>
            <a:ext cx="6057900" cy="828675"/>
          </a:xfrm>
          <a:prstGeom prst="rect">
            <a:avLst/>
          </a:prstGeom>
        </p:spPr>
      </p:pic>
    </p:spTree>
    <p:extLst>
      <p:ext uri="{BB962C8B-B14F-4D97-AF65-F5344CB8AC3E}">
        <p14:creationId xmlns:p14="http://schemas.microsoft.com/office/powerpoint/2010/main" val="143210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0261-3FB5-3834-F3E7-B53FAE04B8F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12982C8-22C4-20DA-46D9-27E3B9C1181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645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849F-6775-52DE-56D0-66F667950232}"/>
              </a:ext>
            </a:extLst>
          </p:cNvPr>
          <p:cNvSpPr>
            <a:spLocks noGrp="1"/>
          </p:cNvSpPr>
          <p:nvPr>
            <p:ph type="title"/>
          </p:nvPr>
        </p:nvSpPr>
        <p:spPr/>
        <p:txBody>
          <a:bodyPr/>
          <a:lstStyle/>
          <a:p>
            <a:r>
              <a:rPr lang="en-IN" dirty="0"/>
              <a:t>What is entity framework ?</a:t>
            </a:r>
          </a:p>
        </p:txBody>
      </p:sp>
      <p:sp>
        <p:nvSpPr>
          <p:cNvPr id="3" name="Content Placeholder 2">
            <a:extLst>
              <a:ext uri="{FF2B5EF4-FFF2-40B4-BE49-F238E27FC236}">
                <a16:creationId xmlns:a16="http://schemas.microsoft.com/office/drawing/2014/main" id="{DBB2D48C-9488-661A-782A-FA66A416FA83}"/>
              </a:ext>
            </a:extLst>
          </p:cNvPr>
          <p:cNvSpPr>
            <a:spLocks noGrp="1"/>
          </p:cNvSpPr>
          <p:nvPr>
            <p:ph idx="1"/>
          </p:nvPr>
        </p:nvSpPr>
        <p:spPr/>
        <p:txBody>
          <a:bodyPr>
            <a:normAutofit fontScale="85000" lnSpcReduction="10000"/>
          </a:bodyPr>
          <a:lstStyle/>
          <a:p>
            <a:pPr algn="just"/>
            <a:r>
              <a:rPr lang="en-US" b="0" i="0" dirty="0">
                <a:solidFill>
                  <a:srgbClr val="000000"/>
                </a:solidFill>
                <a:effectLst/>
                <a:latin typeface="Arial" panose="020B0604020202020204" pitchFamily="34" charset="0"/>
              </a:rPr>
              <a:t>Entity Framework was first released in 2008, Microsoft's primary means of interacting between .NET applications and relational databases. Entity Framework is an Object Relational Mapper (ORM) which is a type of tool that simplifies mapping between objects in your software to the tables and columns of a relational database.</a:t>
            </a:r>
          </a:p>
          <a:p>
            <a:pPr algn="just">
              <a:buFont typeface="Arial" panose="020B0604020202020204" pitchFamily="34" charset="0"/>
              <a:buChar char="•"/>
            </a:pPr>
            <a:r>
              <a:rPr lang="en-US" b="0" i="0" dirty="0">
                <a:solidFill>
                  <a:srgbClr val="000000"/>
                </a:solidFill>
                <a:effectLst/>
                <a:latin typeface="Arial" panose="020B0604020202020204" pitchFamily="34" charset="0"/>
              </a:rPr>
              <a:t>Entity Framework (EF) is an open source ORM framework for ADO.NET which is a part of .NET Framework.</a:t>
            </a:r>
          </a:p>
          <a:p>
            <a:pPr algn="just">
              <a:buFont typeface="Arial" panose="020B0604020202020204" pitchFamily="34" charset="0"/>
              <a:buChar char="•"/>
            </a:pPr>
            <a:r>
              <a:rPr lang="en-US" b="0" i="0" dirty="0">
                <a:solidFill>
                  <a:srgbClr val="000000"/>
                </a:solidFill>
                <a:effectLst/>
                <a:latin typeface="Arial" panose="020B0604020202020204" pitchFamily="34" charset="0"/>
              </a:rPr>
              <a:t>An ORM takes care of creating database connections and executing commands, as well as taking query results and automatically materializing those results as your application objects.</a:t>
            </a:r>
          </a:p>
          <a:p>
            <a:pPr algn="just">
              <a:buFont typeface="Arial" panose="020B0604020202020204" pitchFamily="34" charset="0"/>
              <a:buChar char="•"/>
            </a:pPr>
            <a:r>
              <a:rPr lang="en-US" b="0" i="0" dirty="0">
                <a:solidFill>
                  <a:srgbClr val="000000"/>
                </a:solidFill>
                <a:effectLst/>
                <a:latin typeface="Arial" panose="020B0604020202020204" pitchFamily="34" charset="0"/>
              </a:rPr>
              <a:t>An ORM also helps to keep track of changes to those objects, and when instructed, it will also persist those changes back to the database for you.</a:t>
            </a:r>
          </a:p>
          <a:p>
            <a:endParaRPr lang="en-IN" dirty="0"/>
          </a:p>
        </p:txBody>
      </p:sp>
    </p:spTree>
    <p:extLst>
      <p:ext uri="{BB962C8B-B14F-4D97-AF65-F5344CB8AC3E}">
        <p14:creationId xmlns:p14="http://schemas.microsoft.com/office/powerpoint/2010/main" val="277483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E1E6-AC97-B14D-D6C4-AA883A7502E7}"/>
              </a:ext>
            </a:extLst>
          </p:cNvPr>
          <p:cNvSpPr>
            <a:spLocks noGrp="1"/>
          </p:cNvSpPr>
          <p:nvPr>
            <p:ph type="title"/>
          </p:nvPr>
        </p:nvSpPr>
        <p:spPr/>
        <p:txBody>
          <a:bodyPr/>
          <a:lstStyle/>
          <a:p>
            <a:r>
              <a:rPr lang="en-IN" dirty="0"/>
              <a:t>Using database first approach </a:t>
            </a:r>
          </a:p>
        </p:txBody>
      </p:sp>
      <p:sp>
        <p:nvSpPr>
          <p:cNvPr id="3" name="Content Placeholder 2">
            <a:extLst>
              <a:ext uri="{FF2B5EF4-FFF2-40B4-BE49-F238E27FC236}">
                <a16:creationId xmlns:a16="http://schemas.microsoft.com/office/drawing/2014/main" id="{C900EE1B-C288-396B-C9F6-1400E3452F9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It creates model codes (classes, properties, </a:t>
            </a:r>
            <a:r>
              <a:rPr lang="en-US" b="0" i="0" dirty="0" err="1">
                <a:solidFill>
                  <a:srgbClr val="000000"/>
                </a:solidFill>
                <a:effectLst/>
                <a:latin typeface="Arial" panose="020B0604020202020204" pitchFamily="34" charset="0"/>
              </a:rPr>
              <a:t>DbContext</a:t>
            </a:r>
            <a:r>
              <a:rPr lang="en-US" b="0" i="0" dirty="0">
                <a:solidFill>
                  <a:srgbClr val="000000"/>
                </a:solidFill>
                <a:effectLst/>
                <a:latin typeface="Arial" panose="020B0604020202020204" pitchFamily="34" charset="0"/>
              </a:rPr>
              <a:t> etc.) from the database in the project and those classes become the link between the database and controller.</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Database First Approach creates the entity framework from an existing database. We use all other functionalities, such as the model/database sync and the code generation, in the same way we used them in the Model First approach.</a:t>
            </a:r>
          </a:p>
          <a:p>
            <a:endParaRPr lang="en-IN" dirty="0"/>
          </a:p>
        </p:txBody>
      </p:sp>
      <p:pic>
        <p:nvPicPr>
          <p:cNvPr id="5" name="Picture 4">
            <a:extLst>
              <a:ext uri="{FF2B5EF4-FFF2-40B4-BE49-F238E27FC236}">
                <a16:creationId xmlns:a16="http://schemas.microsoft.com/office/drawing/2014/main" id="{7C7E6E7B-23E4-653D-6616-B3BE892F096C}"/>
              </a:ext>
            </a:extLst>
          </p:cNvPr>
          <p:cNvPicPr>
            <a:picLocks noChangeAspect="1"/>
          </p:cNvPicPr>
          <p:nvPr/>
        </p:nvPicPr>
        <p:blipFill>
          <a:blip r:embed="rId2"/>
          <a:stretch>
            <a:fillRect/>
          </a:stretch>
        </p:blipFill>
        <p:spPr>
          <a:xfrm>
            <a:off x="3033712" y="4577106"/>
            <a:ext cx="6124575" cy="1476375"/>
          </a:xfrm>
          <a:prstGeom prst="rect">
            <a:avLst/>
          </a:prstGeom>
        </p:spPr>
      </p:pic>
    </p:spTree>
    <p:extLst>
      <p:ext uri="{BB962C8B-B14F-4D97-AF65-F5344CB8AC3E}">
        <p14:creationId xmlns:p14="http://schemas.microsoft.com/office/powerpoint/2010/main" val="229077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0B3B-CEB1-F199-FA25-3BE83E5403ED}"/>
              </a:ext>
            </a:extLst>
          </p:cNvPr>
          <p:cNvSpPr>
            <a:spLocks noGrp="1"/>
          </p:cNvSpPr>
          <p:nvPr>
            <p:ph type="title"/>
          </p:nvPr>
        </p:nvSpPr>
        <p:spPr/>
        <p:txBody>
          <a:bodyPr/>
          <a:lstStyle/>
          <a:p>
            <a:r>
              <a:rPr lang="en-IN" dirty="0"/>
              <a:t>Using code-first approach</a:t>
            </a:r>
          </a:p>
        </p:txBody>
      </p:sp>
      <p:sp>
        <p:nvSpPr>
          <p:cNvPr id="3" name="Content Placeholder 2">
            <a:extLst>
              <a:ext uri="{FF2B5EF4-FFF2-40B4-BE49-F238E27FC236}">
                <a16:creationId xmlns:a16="http://schemas.microsoft.com/office/drawing/2014/main" id="{9E5CF1EC-AF0B-049E-827C-79A72F3B7CF0}"/>
              </a:ext>
            </a:extLst>
          </p:cNvPr>
          <p:cNvSpPr>
            <a:spLocks noGrp="1"/>
          </p:cNvSpPr>
          <p:nvPr>
            <p:ph idx="1"/>
          </p:nvPr>
        </p:nvSpPr>
        <p:spPr/>
        <p:txBody>
          <a:bodyPr>
            <a:normAutofit lnSpcReduction="10000"/>
          </a:bodyPr>
          <a:lstStyle/>
          <a:p>
            <a:pPr algn="just"/>
            <a:r>
              <a:rPr lang="en-US" b="0" i="0" dirty="0">
                <a:solidFill>
                  <a:srgbClr val="181717"/>
                </a:solidFill>
                <a:effectLst/>
                <a:latin typeface="Verdana" panose="020B0604030504040204" pitchFamily="34" charset="0"/>
              </a:rPr>
              <a:t>Use this approach when you do not have an existing database for your application. In the code-first approach, you start writing your entities (domain classes) and context class first and then create the database from these classes using migration commands.</a:t>
            </a:r>
          </a:p>
          <a:p>
            <a:pPr algn="just"/>
            <a:r>
              <a:rPr lang="en-US" b="0" i="0" dirty="0">
                <a:solidFill>
                  <a:srgbClr val="181717"/>
                </a:solidFill>
                <a:effectLst/>
                <a:latin typeface="Verdana" panose="020B0604030504040204" pitchFamily="34" charset="0"/>
              </a:rPr>
              <a:t>Developers who follow the Domain-Driven Design (DDD) principles, prefer to begin with coding their domain classes first and then generate the database required to persist their data.</a:t>
            </a:r>
          </a:p>
          <a:p>
            <a:br>
              <a:rPr lang="en-US" dirty="0"/>
            </a:br>
            <a:endParaRPr lang="en-IN" dirty="0"/>
          </a:p>
        </p:txBody>
      </p:sp>
      <p:pic>
        <p:nvPicPr>
          <p:cNvPr id="5" name="Picture 4">
            <a:extLst>
              <a:ext uri="{FF2B5EF4-FFF2-40B4-BE49-F238E27FC236}">
                <a16:creationId xmlns:a16="http://schemas.microsoft.com/office/drawing/2014/main" id="{04D9B6A1-A9AC-74CC-6791-19546EF452E3}"/>
              </a:ext>
            </a:extLst>
          </p:cNvPr>
          <p:cNvPicPr>
            <a:picLocks noChangeAspect="1"/>
          </p:cNvPicPr>
          <p:nvPr/>
        </p:nvPicPr>
        <p:blipFill>
          <a:blip r:embed="rId2"/>
          <a:stretch>
            <a:fillRect/>
          </a:stretch>
        </p:blipFill>
        <p:spPr>
          <a:xfrm>
            <a:off x="3552878" y="4739031"/>
            <a:ext cx="5400675" cy="1314450"/>
          </a:xfrm>
          <a:prstGeom prst="rect">
            <a:avLst/>
          </a:prstGeom>
        </p:spPr>
      </p:pic>
    </p:spTree>
    <p:extLst>
      <p:ext uri="{BB962C8B-B14F-4D97-AF65-F5344CB8AC3E}">
        <p14:creationId xmlns:p14="http://schemas.microsoft.com/office/powerpoint/2010/main" val="147322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B7FD-02E5-2F87-B556-60E85AABA1FF}"/>
              </a:ext>
            </a:extLst>
          </p:cNvPr>
          <p:cNvSpPr>
            <a:spLocks noGrp="1"/>
          </p:cNvSpPr>
          <p:nvPr>
            <p:ph type="title"/>
          </p:nvPr>
        </p:nvSpPr>
        <p:spPr/>
        <p:txBody>
          <a:bodyPr/>
          <a:lstStyle/>
          <a:p>
            <a:r>
              <a:rPr lang="en-IN" dirty="0"/>
              <a:t>Implementing repository pattern</a:t>
            </a:r>
          </a:p>
        </p:txBody>
      </p:sp>
      <p:sp>
        <p:nvSpPr>
          <p:cNvPr id="3" name="Content Placeholder 2">
            <a:extLst>
              <a:ext uri="{FF2B5EF4-FFF2-40B4-BE49-F238E27FC236}">
                <a16:creationId xmlns:a16="http://schemas.microsoft.com/office/drawing/2014/main" id="{DFD814B8-40CB-16BE-9276-20C902D268FE}"/>
              </a:ext>
            </a:extLst>
          </p:cNvPr>
          <p:cNvSpPr>
            <a:spLocks noGrp="1"/>
          </p:cNvSpPr>
          <p:nvPr>
            <p:ph idx="1"/>
          </p:nvPr>
        </p:nvSpPr>
        <p:spPr/>
        <p:txBody>
          <a:bodyPr/>
          <a:lstStyle/>
          <a:p>
            <a:r>
              <a:rPr lang="en-US" b="0" i="0" dirty="0">
                <a:solidFill>
                  <a:srgbClr val="212121"/>
                </a:solidFill>
                <a:effectLst/>
                <a:latin typeface="open sans" panose="020B0606030504020204" pitchFamily="34" charset="0"/>
              </a:rPr>
              <a:t>The repository pattern is intended to create an abstraction layer between the data access layer and the business logic layer of an application. It is a data access pattern that prompts a more loosely coupled approach to data access. We create the data access logic in a separate class, or set of classes, called a repository with the responsibility of persisting the application's business model.</a:t>
            </a:r>
          </a:p>
          <a:p>
            <a:endParaRPr lang="en-IN" dirty="0"/>
          </a:p>
        </p:txBody>
      </p:sp>
      <p:pic>
        <p:nvPicPr>
          <p:cNvPr id="5" name="Picture 4">
            <a:extLst>
              <a:ext uri="{FF2B5EF4-FFF2-40B4-BE49-F238E27FC236}">
                <a16:creationId xmlns:a16="http://schemas.microsoft.com/office/drawing/2014/main" id="{3F737642-9884-DACF-9AD4-616864CC56ED}"/>
              </a:ext>
            </a:extLst>
          </p:cNvPr>
          <p:cNvPicPr>
            <a:picLocks noChangeAspect="1"/>
          </p:cNvPicPr>
          <p:nvPr/>
        </p:nvPicPr>
        <p:blipFill>
          <a:blip r:embed="rId2"/>
          <a:stretch>
            <a:fillRect/>
          </a:stretch>
        </p:blipFill>
        <p:spPr>
          <a:xfrm>
            <a:off x="3412221" y="4172610"/>
            <a:ext cx="5367557" cy="1723600"/>
          </a:xfrm>
          <a:prstGeom prst="rect">
            <a:avLst/>
          </a:prstGeom>
        </p:spPr>
      </p:pic>
    </p:spTree>
    <p:extLst>
      <p:ext uri="{BB962C8B-B14F-4D97-AF65-F5344CB8AC3E}">
        <p14:creationId xmlns:p14="http://schemas.microsoft.com/office/powerpoint/2010/main" val="425288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65BF-DDCA-D2E9-BCFE-AD2C3A00A7C6}"/>
              </a:ext>
            </a:extLst>
          </p:cNvPr>
          <p:cNvSpPr>
            <a:spLocks noGrp="1"/>
          </p:cNvSpPr>
          <p:nvPr>
            <p:ph type="title"/>
          </p:nvPr>
        </p:nvSpPr>
        <p:spPr/>
        <p:txBody>
          <a:bodyPr/>
          <a:lstStyle/>
          <a:p>
            <a:r>
              <a:rPr lang="en-IN" dirty="0"/>
              <a:t>ADVANTAGES OF Repository pattern</a:t>
            </a:r>
          </a:p>
        </p:txBody>
      </p:sp>
      <p:sp>
        <p:nvSpPr>
          <p:cNvPr id="3" name="Content Placeholder 2">
            <a:extLst>
              <a:ext uri="{FF2B5EF4-FFF2-40B4-BE49-F238E27FC236}">
                <a16:creationId xmlns:a16="http://schemas.microsoft.com/office/drawing/2014/main" id="{8349034B-4A50-4C25-89BB-1C320C0E6E4E}"/>
              </a:ext>
            </a:extLst>
          </p:cNvPr>
          <p:cNvSpPr>
            <a:spLocks noGrp="1"/>
          </p:cNvSpPr>
          <p:nvPr>
            <p:ph idx="1"/>
          </p:nvPr>
        </p:nvSpPr>
        <p:spPr/>
        <p:txBody>
          <a:bodyPr>
            <a:normAutofit fontScale="85000" lnSpcReduction="10000"/>
          </a:bodyPr>
          <a:lstStyle/>
          <a:p>
            <a:pPr algn="l"/>
            <a:r>
              <a:rPr lang="en-US" b="0" i="0" dirty="0">
                <a:solidFill>
                  <a:srgbClr val="212121"/>
                </a:solidFill>
                <a:effectLst/>
                <a:latin typeface="open sans" panose="020B0606030504020204" pitchFamily="34" charset="0"/>
              </a:rPr>
              <a:t>The repository pattern has some advantages which are as follows.</a:t>
            </a:r>
          </a:p>
          <a:p>
            <a:pPr algn="l">
              <a:buFont typeface="+mj-lt"/>
              <a:buAutoNum type="arabicPeriod"/>
            </a:pPr>
            <a:r>
              <a:rPr lang="en-US" b="0" i="0" dirty="0">
                <a:solidFill>
                  <a:srgbClr val="212121"/>
                </a:solidFill>
                <a:effectLst/>
                <a:latin typeface="open sans" panose="020B0606030504020204" pitchFamily="34" charset="0"/>
              </a:rPr>
              <a:t>As we can access data source from many locations, so we can apply centrally managed, caching, consistent access rules and logic</a:t>
            </a:r>
            <a:br>
              <a:rPr lang="en-US" b="0" i="0" dirty="0">
                <a:solidFill>
                  <a:srgbClr val="212121"/>
                </a:solidFill>
                <a:effectLst/>
                <a:latin typeface="open sans" panose="020B0606030504020204" pitchFamily="34" charset="0"/>
              </a:rPr>
            </a:br>
            <a:endParaRPr lang="en-US" b="0" i="0" dirty="0">
              <a:solidFill>
                <a:srgbClr val="212121"/>
              </a:solidFill>
              <a:effectLst/>
              <a:latin typeface="open sans" panose="020B0606030504020204" pitchFamily="34" charset="0"/>
            </a:endParaRPr>
          </a:p>
          <a:p>
            <a:pPr algn="l">
              <a:buFont typeface="+mj-lt"/>
              <a:buAutoNum type="arabicPeriod"/>
            </a:pPr>
            <a:r>
              <a:rPr lang="en-US" b="0" i="0" dirty="0">
                <a:solidFill>
                  <a:srgbClr val="212121"/>
                </a:solidFill>
                <a:effectLst/>
                <a:latin typeface="open sans" panose="020B0606030504020204" pitchFamily="34" charset="0"/>
              </a:rPr>
              <a:t>As business logic and database access logic are separate, so both can be tested separately.</a:t>
            </a:r>
            <a:br>
              <a:rPr lang="en-US" b="0" i="0" dirty="0">
                <a:solidFill>
                  <a:srgbClr val="212121"/>
                </a:solidFill>
                <a:effectLst/>
                <a:latin typeface="open sans" panose="020B0606030504020204" pitchFamily="34" charset="0"/>
              </a:rPr>
            </a:br>
            <a:endParaRPr lang="en-US" b="0" i="0" dirty="0">
              <a:solidFill>
                <a:srgbClr val="212121"/>
              </a:solidFill>
              <a:effectLst/>
              <a:latin typeface="open sans" panose="020B0606030504020204" pitchFamily="34" charset="0"/>
            </a:endParaRPr>
          </a:p>
          <a:p>
            <a:pPr algn="l">
              <a:buFont typeface="+mj-lt"/>
              <a:buAutoNum type="arabicPeriod"/>
            </a:pPr>
            <a:r>
              <a:rPr lang="en-US" b="0" i="0" dirty="0">
                <a:solidFill>
                  <a:srgbClr val="212121"/>
                </a:solidFill>
                <a:effectLst/>
                <a:latin typeface="open sans" panose="020B0606030504020204" pitchFamily="34" charset="0"/>
              </a:rPr>
              <a:t>It provides the code's maintainability and readability by separating business logic from the data or service access logic.</a:t>
            </a:r>
          </a:p>
          <a:p>
            <a:pPr algn="l">
              <a:buFont typeface="+mj-lt"/>
              <a:buAutoNum type="arabicPeriod"/>
            </a:pPr>
            <a:r>
              <a:rPr lang="en-US" dirty="0">
                <a:solidFill>
                  <a:srgbClr val="212121"/>
                </a:solidFill>
                <a:latin typeface="open sans" panose="020B0606030504020204" pitchFamily="34" charset="0"/>
              </a:rPr>
              <a:t>Provides a flexible Architecture</a:t>
            </a:r>
            <a:endParaRPr lang="en-US" b="0" i="0" dirty="0">
              <a:solidFill>
                <a:srgbClr val="212121"/>
              </a:solidFill>
              <a:effectLst/>
              <a:latin typeface="open sans" panose="020B0606030504020204" pitchFamily="34" charset="0"/>
            </a:endParaRPr>
          </a:p>
          <a:p>
            <a:pPr algn="l">
              <a:buFont typeface="+mj-lt"/>
              <a:buAutoNum type="arabicPeriod"/>
            </a:pPr>
            <a:endParaRPr lang="en-US" b="0" i="0" dirty="0">
              <a:solidFill>
                <a:srgbClr val="21212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851722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87C6-569E-6522-3072-33B0563DBBAE}"/>
              </a:ext>
            </a:extLst>
          </p:cNvPr>
          <p:cNvSpPr>
            <a:spLocks noGrp="1"/>
          </p:cNvSpPr>
          <p:nvPr>
            <p:ph type="title"/>
          </p:nvPr>
        </p:nvSpPr>
        <p:spPr/>
        <p:txBody>
          <a:bodyPr/>
          <a:lstStyle/>
          <a:p>
            <a:r>
              <a:rPr lang="en-IN" dirty="0" err="1"/>
              <a:t>Sql</a:t>
            </a:r>
            <a:r>
              <a:rPr lang="en-IN" dirty="0"/>
              <a:t> query logging</a:t>
            </a:r>
          </a:p>
        </p:txBody>
      </p:sp>
      <p:sp>
        <p:nvSpPr>
          <p:cNvPr id="3" name="Content Placeholder 2">
            <a:extLst>
              <a:ext uri="{FF2B5EF4-FFF2-40B4-BE49-F238E27FC236}">
                <a16:creationId xmlns:a16="http://schemas.microsoft.com/office/drawing/2014/main" id="{DE47FDD2-58DD-D3A8-1F6E-B2BC095C24FE}"/>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Entity Framework Core integrates with the .NET Core logging to log SQL and change tracking information to the various output targets.</a:t>
            </a:r>
          </a:p>
          <a:p>
            <a:r>
              <a:rPr lang="en-US" dirty="0">
                <a:solidFill>
                  <a:srgbClr val="181717"/>
                </a:solidFill>
                <a:latin typeface="Verdana" panose="020B0604030504040204" pitchFamily="34" charset="0"/>
              </a:rPr>
              <a:t>Installation :</a:t>
            </a:r>
          </a:p>
          <a:p>
            <a:endParaRPr lang="en-US" dirty="0">
              <a:solidFill>
                <a:srgbClr val="181717"/>
              </a:solidFill>
              <a:latin typeface="Verdana" panose="020B0604030504040204" pitchFamily="34" charset="0"/>
            </a:endParaRPr>
          </a:p>
          <a:p>
            <a:endParaRPr lang="en-IN" dirty="0"/>
          </a:p>
        </p:txBody>
      </p:sp>
      <p:pic>
        <p:nvPicPr>
          <p:cNvPr id="6" name="Picture 5">
            <a:extLst>
              <a:ext uri="{FF2B5EF4-FFF2-40B4-BE49-F238E27FC236}">
                <a16:creationId xmlns:a16="http://schemas.microsoft.com/office/drawing/2014/main" id="{D4438D87-147B-B848-A5EE-125E9D8B017D}"/>
              </a:ext>
            </a:extLst>
          </p:cNvPr>
          <p:cNvPicPr>
            <a:picLocks noChangeAspect="1"/>
          </p:cNvPicPr>
          <p:nvPr/>
        </p:nvPicPr>
        <p:blipFill>
          <a:blip r:embed="rId2"/>
          <a:stretch>
            <a:fillRect/>
          </a:stretch>
        </p:blipFill>
        <p:spPr>
          <a:xfrm>
            <a:off x="2089000" y="3741038"/>
            <a:ext cx="8328431" cy="635097"/>
          </a:xfrm>
          <a:prstGeom prst="rect">
            <a:avLst/>
          </a:prstGeom>
        </p:spPr>
      </p:pic>
    </p:spTree>
    <p:extLst>
      <p:ext uri="{BB962C8B-B14F-4D97-AF65-F5344CB8AC3E}">
        <p14:creationId xmlns:p14="http://schemas.microsoft.com/office/powerpoint/2010/main" val="248736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87BD-67F6-06EC-6370-5F8A38039E1D}"/>
              </a:ext>
            </a:extLst>
          </p:cNvPr>
          <p:cNvSpPr>
            <a:spLocks noGrp="1"/>
          </p:cNvSpPr>
          <p:nvPr>
            <p:ph type="title"/>
          </p:nvPr>
        </p:nvSpPr>
        <p:spPr/>
        <p:txBody>
          <a:bodyPr/>
          <a:lstStyle/>
          <a:p>
            <a:r>
              <a:rPr lang="en-IN" dirty="0"/>
              <a:t>Migration and database update</a:t>
            </a:r>
          </a:p>
        </p:txBody>
      </p:sp>
      <p:sp>
        <p:nvSpPr>
          <p:cNvPr id="3" name="Content Placeholder 2">
            <a:extLst>
              <a:ext uri="{FF2B5EF4-FFF2-40B4-BE49-F238E27FC236}">
                <a16:creationId xmlns:a16="http://schemas.microsoft.com/office/drawing/2014/main" id="{63CF43FC-BF0E-CB82-55D1-7B3350C9B2C4}"/>
              </a:ext>
            </a:extLst>
          </p:cNvPr>
          <p:cNvSpPr>
            <a:spLocks noGrp="1"/>
          </p:cNvSpPr>
          <p:nvPr>
            <p:ph idx="1"/>
          </p:nvPr>
        </p:nvSpPr>
        <p:spPr>
          <a:xfrm>
            <a:off x="1451579" y="2015732"/>
            <a:ext cx="10238673" cy="4328797"/>
          </a:xfrm>
        </p:spPr>
        <p:txBody>
          <a:bodyPr>
            <a:normAutofit fontScale="92500" lnSpcReduction="10000"/>
          </a:bodyPr>
          <a:lstStyle/>
          <a:p>
            <a:r>
              <a:rPr lang="en-US" b="0" i="0" dirty="0">
                <a:solidFill>
                  <a:srgbClr val="181717"/>
                </a:solidFill>
                <a:effectLst/>
                <a:latin typeface="Verdana" panose="020B0604030504040204" pitchFamily="34" charset="0"/>
              </a:rPr>
              <a:t>Migration is a way to keep the database schema in sync with the EF Core model by preserving data.</a:t>
            </a:r>
          </a:p>
          <a:p>
            <a:endParaRPr lang="en-US" dirty="0">
              <a:solidFill>
                <a:srgbClr val="181717"/>
              </a:solidFill>
              <a:latin typeface="Verdana" panose="020B0604030504040204" pitchFamily="34" charset="0"/>
            </a:endParaRPr>
          </a:p>
          <a:p>
            <a:endParaRPr lang="en-US" b="0" i="0" dirty="0">
              <a:solidFill>
                <a:srgbClr val="181717"/>
              </a:solidFill>
              <a:effectLst/>
              <a:latin typeface="Verdana" panose="020B0604030504040204" pitchFamily="34" charset="0"/>
            </a:endParaRPr>
          </a:p>
          <a:p>
            <a:endParaRPr lang="en-US" dirty="0">
              <a:solidFill>
                <a:srgbClr val="181717"/>
              </a:solidFill>
              <a:latin typeface="Verdana" panose="020B0604030504040204" pitchFamily="34" charset="0"/>
            </a:endParaRPr>
          </a:p>
          <a:p>
            <a:pPr algn="just"/>
            <a:r>
              <a:rPr lang="en-US" b="0" i="0" dirty="0">
                <a:solidFill>
                  <a:srgbClr val="181717"/>
                </a:solidFill>
                <a:effectLst/>
                <a:latin typeface="Verdana" panose="020B0604030504040204" pitchFamily="34" charset="0"/>
              </a:rPr>
              <a:t>As per the above figure, EF Core API builds the EF Core model from the domain (entity) classes and EF Core migrations will create or update the database schema based on the EF Core model. Whenever you change the domain classes, you need to run migration to keep the database schema up to date.</a:t>
            </a:r>
          </a:p>
          <a:p>
            <a:pPr marL="0" indent="0">
              <a:buNone/>
            </a:pPr>
            <a:br>
              <a:rPr lang="en-US" dirty="0"/>
            </a:br>
            <a:endParaRPr lang="en-US" b="0" i="0" dirty="0">
              <a:solidFill>
                <a:srgbClr val="181717"/>
              </a:solidFill>
              <a:effectLst/>
              <a:latin typeface="Verdana" panose="020B0604030504040204" pitchFamily="34" charset="0"/>
            </a:endParaRPr>
          </a:p>
          <a:p>
            <a:endParaRPr lang="en-US" dirty="0">
              <a:solidFill>
                <a:srgbClr val="181717"/>
              </a:solidFill>
              <a:latin typeface="Verdana" panose="020B0604030504040204" pitchFamily="34" charset="0"/>
            </a:endParaRPr>
          </a:p>
          <a:p>
            <a:endParaRPr lang="en-US" b="0" i="0" dirty="0">
              <a:solidFill>
                <a:srgbClr val="181717"/>
              </a:solidFill>
              <a:effectLst/>
              <a:latin typeface="Verdana" panose="020B0604030504040204" pitchFamily="34" charset="0"/>
            </a:endParaRPr>
          </a:p>
          <a:p>
            <a:endParaRPr lang="en-IN" dirty="0"/>
          </a:p>
        </p:txBody>
      </p:sp>
      <p:pic>
        <p:nvPicPr>
          <p:cNvPr id="5" name="Picture 4">
            <a:extLst>
              <a:ext uri="{FF2B5EF4-FFF2-40B4-BE49-F238E27FC236}">
                <a16:creationId xmlns:a16="http://schemas.microsoft.com/office/drawing/2014/main" id="{799AB6CB-9E41-A5E9-FF43-F45574D8D94F}"/>
              </a:ext>
            </a:extLst>
          </p:cNvPr>
          <p:cNvPicPr>
            <a:picLocks noChangeAspect="1"/>
          </p:cNvPicPr>
          <p:nvPr/>
        </p:nvPicPr>
        <p:blipFill>
          <a:blip r:embed="rId2"/>
          <a:stretch>
            <a:fillRect/>
          </a:stretch>
        </p:blipFill>
        <p:spPr>
          <a:xfrm>
            <a:off x="2852737" y="2909887"/>
            <a:ext cx="6486525" cy="1038225"/>
          </a:xfrm>
          <a:prstGeom prst="rect">
            <a:avLst/>
          </a:prstGeom>
        </p:spPr>
      </p:pic>
    </p:spTree>
    <p:extLst>
      <p:ext uri="{BB962C8B-B14F-4D97-AF65-F5344CB8AC3E}">
        <p14:creationId xmlns:p14="http://schemas.microsoft.com/office/powerpoint/2010/main" val="34050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7156C1-C117-7FC0-5BC1-6BAD127774FF}"/>
              </a:ext>
            </a:extLst>
          </p:cNvPr>
          <p:cNvPicPr>
            <a:picLocks noGrp="1" noChangeAspect="1"/>
          </p:cNvPicPr>
          <p:nvPr>
            <p:ph idx="1"/>
          </p:nvPr>
        </p:nvPicPr>
        <p:blipFill>
          <a:blip r:embed="rId2"/>
          <a:stretch>
            <a:fillRect/>
          </a:stretch>
        </p:blipFill>
        <p:spPr>
          <a:xfrm>
            <a:off x="1352922" y="819443"/>
            <a:ext cx="9732420" cy="4882246"/>
          </a:xfrm>
        </p:spPr>
      </p:pic>
    </p:spTree>
    <p:extLst>
      <p:ext uri="{BB962C8B-B14F-4D97-AF65-F5344CB8AC3E}">
        <p14:creationId xmlns:p14="http://schemas.microsoft.com/office/powerpoint/2010/main" val="38932912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90</TotalTime>
  <Words>766</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Open Sans</vt:lpstr>
      <vt:lpstr>Verdana</vt:lpstr>
      <vt:lpstr>Gallery</vt:lpstr>
      <vt:lpstr>Entity Framework core</vt:lpstr>
      <vt:lpstr>What is entity framework ?</vt:lpstr>
      <vt:lpstr>Using database first approach </vt:lpstr>
      <vt:lpstr>Using code-first approach</vt:lpstr>
      <vt:lpstr>Implementing repository pattern</vt:lpstr>
      <vt:lpstr>ADVANTAGES OF Repository pattern</vt:lpstr>
      <vt:lpstr>Sql query logging</vt:lpstr>
      <vt:lpstr>Migration and database update</vt:lpstr>
      <vt:lpstr>PowerPoint Presentation</vt:lpstr>
      <vt:lpstr>Eager loading</vt:lpstr>
      <vt:lpstr>Lazy loading</vt:lpstr>
      <vt:lpstr>Explicit loading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 core</dc:title>
  <dc:creator>sameersmart7@outlook.com</dc:creator>
  <cp:lastModifiedBy>sameersmart7@outlook.com</cp:lastModifiedBy>
  <cp:revision>4</cp:revision>
  <dcterms:created xsi:type="dcterms:W3CDTF">2022-05-04T07:32:40Z</dcterms:created>
  <dcterms:modified xsi:type="dcterms:W3CDTF">2022-05-04T09:03:36Z</dcterms:modified>
</cp:coreProperties>
</file>