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893A83-FEE6-46DD-9B7B-17646FC94EDB}" v="43" dt="2022-06-10T10:55:35.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want Pednekar, Sneha" userId="879126f9-100e-4caa-913f-c65e12c81618" providerId="ADAL" clId="{DF893A83-FEE6-46DD-9B7B-17646FC94EDB}"/>
    <pc:docChg chg="undo custSel modSld sldOrd">
      <pc:chgData name="Jaywant Pednekar, Sneha" userId="879126f9-100e-4caa-913f-c65e12c81618" providerId="ADAL" clId="{DF893A83-FEE6-46DD-9B7B-17646FC94EDB}" dt="2022-06-10T10:55:35.796" v="43" actId="1076"/>
      <pc:docMkLst>
        <pc:docMk/>
      </pc:docMkLst>
      <pc:sldChg chg="modSp mod ord">
        <pc:chgData name="Jaywant Pednekar, Sneha" userId="879126f9-100e-4caa-913f-c65e12c81618" providerId="ADAL" clId="{DF893A83-FEE6-46DD-9B7B-17646FC94EDB}" dt="2022-06-10T10:42:08.869" v="33" actId="27636"/>
        <pc:sldMkLst>
          <pc:docMk/>
          <pc:sldMk cId="1400096255" sldId="257"/>
        </pc:sldMkLst>
        <pc:spChg chg="mod">
          <ac:chgData name="Jaywant Pednekar, Sneha" userId="879126f9-100e-4caa-913f-c65e12c81618" providerId="ADAL" clId="{DF893A83-FEE6-46DD-9B7B-17646FC94EDB}" dt="2022-06-10T10:42:08.869" v="33" actId="27636"/>
          <ac:spMkLst>
            <pc:docMk/>
            <pc:sldMk cId="1400096255" sldId="257"/>
            <ac:spMk id="3" creationId="{00000000-0000-0000-0000-000000000000}"/>
          </ac:spMkLst>
        </pc:spChg>
      </pc:sldChg>
      <pc:sldChg chg="addSp delSp modSp mod">
        <pc:chgData name="Jaywant Pednekar, Sneha" userId="879126f9-100e-4caa-913f-c65e12c81618" providerId="ADAL" clId="{DF893A83-FEE6-46DD-9B7B-17646FC94EDB}" dt="2022-06-10T10:55:35.796" v="43" actId="1076"/>
        <pc:sldMkLst>
          <pc:docMk/>
          <pc:sldMk cId="1660330009" sldId="261"/>
        </pc:sldMkLst>
        <pc:spChg chg="mod">
          <ac:chgData name="Jaywant Pednekar, Sneha" userId="879126f9-100e-4caa-913f-c65e12c81618" providerId="ADAL" clId="{DF893A83-FEE6-46DD-9B7B-17646FC94EDB}" dt="2022-06-10T10:42:08.342" v="30" actId="20577"/>
          <ac:spMkLst>
            <pc:docMk/>
            <pc:sldMk cId="1660330009" sldId="261"/>
            <ac:spMk id="2" creationId="{00000000-0000-0000-0000-000000000000}"/>
          </ac:spMkLst>
        </pc:spChg>
        <pc:spChg chg="add del mod">
          <ac:chgData name="Jaywant Pednekar, Sneha" userId="879126f9-100e-4caa-913f-c65e12c81618" providerId="ADAL" clId="{DF893A83-FEE6-46DD-9B7B-17646FC94EDB}" dt="2022-06-10T10:42:06.824" v="23" actId="11529"/>
          <ac:spMkLst>
            <pc:docMk/>
            <pc:sldMk cId="1660330009" sldId="261"/>
            <ac:spMk id="3" creationId="{0DF4198D-FD16-4CBF-9207-FEF893BF58DA}"/>
          </ac:spMkLst>
        </pc:spChg>
        <pc:spChg chg="add mod">
          <ac:chgData name="Jaywant Pednekar, Sneha" userId="879126f9-100e-4caa-913f-c65e12c81618" providerId="ADAL" clId="{DF893A83-FEE6-46DD-9B7B-17646FC94EDB}" dt="2022-06-10T10:55:35.796" v="43" actId="1076"/>
          <ac:spMkLst>
            <pc:docMk/>
            <pc:sldMk cId="1660330009" sldId="261"/>
            <ac:spMk id="4" creationId="{70123B24-7531-4DA5-9325-813E2ED144DD}"/>
          </ac:spMkLst>
        </pc:spChg>
        <pc:spChg chg="add mod">
          <ac:chgData name="Jaywant Pednekar, Sneha" userId="879126f9-100e-4caa-913f-c65e12c81618" providerId="ADAL" clId="{DF893A83-FEE6-46DD-9B7B-17646FC94EDB}" dt="2022-06-10T10:54:12.644" v="42" actId="208"/>
          <ac:spMkLst>
            <pc:docMk/>
            <pc:sldMk cId="1660330009" sldId="261"/>
            <ac:spMk id="5" creationId="{A0C7B49E-433E-4BE6-8B3A-500676A5AF7A}"/>
          </ac:spMkLst>
        </pc:spChg>
        <pc:picChg chg="mod">
          <ac:chgData name="Jaywant Pednekar, Sneha" userId="879126f9-100e-4caa-913f-c65e12c81618" providerId="ADAL" clId="{DF893A83-FEE6-46DD-9B7B-17646FC94EDB}" dt="2022-06-10T10:42:06.976" v="24" actId="27636"/>
          <ac:picMkLst>
            <pc:docMk/>
            <pc:sldMk cId="1660330009" sldId="261"/>
            <ac:picMk id="2050"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etcov.com/why-the-cloud-is-more-secure-than-on-premises-data-cent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98740"/>
            <a:ext cx="8915399" cy="3528203"/>
          </a:xfrm>
        </p:spPr>
        <p:txBody>
          <a:bodyPr/>
          <a:lstStyle/>
          <a:p>
            <a:r>
              <a:rPr lang="en-IN" b="1"/>
              <a:t>CLOUD COMPUTING</a:t>
            </a:r>
          </a:p>
        </p:txBody>
      </p:sp>
    </p:spTree>
    <p:extLst>
      <p:ext uri="{BB962C8B-B14F-4D97-AF65-F5344CB8AC3E}">
        <p14:creationId xmlns:p14="http://schemas.microsoft.com/office/powerpoint/2010/main" val="31262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1996"/>
          </a:xfrm>
        </p:spPr>
        <p:txBody>
          <a:bodyPr/>
          <a:lstStyle/>
          <a:p>
            <a:r>
              <a:rPr lang="en-IN" b="1"/>
              <a:t>Why Cloud?</a:t>
            </a:r>
          </a:p>
        </p:txBody>
      </p:sp>
      <p:sp>
        <p:nvSpPr>
          <p:cNvPr id="3" name="Content Placeholder 2"/>
          <p:cNvSpPr>
            <a:spLocks noGrp="1"/>
          </p:cNvSpPr>
          <p:nvPr>
            <p:ph idx="1"/>
          </p:nvPr>
        </p:nvSpPr>
        <p:spPr>
          <a:xfrm>
            <a:off x="2589212" y="1500996"/>
            <a:ext cx="8915400" cy="4410226"/>
          </a:xfrm>
        </p:spPr>
        <p:txBody>
          <a:bodyPr>
            <a:normAutofit/>
          </a:bodyPr>
          <a:lstStyle/>
          <a:p>
            <a:pPr marL="0" indent="0">
              <a:buNone/>
            </a:pPr>
            <a:r>
              <a:rPr lang="en-US" sz="2400" b="1"/>
              <a:t>Let's look at some of the most common reasons to use the cloud.</a:t>
            </a:r>
          </a:p>
          <a:p>
            <a:pPr marL="0" indent="0">
              <a:buNone/>
            </a:pPr>
            <a:endParaRPr lang="en-US" sz="2400"/>
          </a:p>
          <a:p>
            <a:pPr>
              <a:buFont typeface="Wingdings" panose="05000000000000000000" pitchFamily="2" charset="2"/>
              <a:buChar char="q"/>
            </a:pPr>
            <a:r>
              <a:rPr lang="en-US" b="1"/>
              <a:t>File storage: </a:t>
            </a:r>
            <a:r>
              <a:rPr lang="en-US"/>
              <a:t>You can store all types of information in the cloud, including files and email. </a:t>
            </a:r>
          </a:p>
          <a:p>
            <a:pPr>
              <a:buFont typeface="Wingdings" panose="05000000000000000000" pitchFamily="2" charset="2"/>
              <a:buChar char="q"/>
            </a:pPr>
            <a:r>
              <a:rPr lang="en-US" b="1"/>
              <a:t>File sharing: </a:t>
            </a:r>
            <a:r>
              <a:rPr lang="en-US"/>
              <a:t>The cloud makes it easy to share files with several people at the same time. </a:t>
            </a:r>
          </a:p>
          <a:p>
            <a:pPr>
              <a:buFont typeface="Wingdings" panose="05000000000000000000" pitchFamily="2" charset="2"/>
              <a:buChar char="q"/>
            </a:pPr>
            <a:r>
              <a:rPr lang="en-US" b="1"/>
              <a:t>Backing up data: </a:t>
            </a:r>
            <a:r>
              <a:rPr lang="en-US"/>
              <a:t>You can also use the cloud to protect your files.</a:t>
            </a:r>
          </a:p>
        </p:txBody>
      </p:sp>
    </p:spTree>
    <p:extLst>
      <p:ext uri="{BB962C8B-B14F-4D97-AF65-F5344CB8AC3E}">
        <p14:creationId xmlns:p14="http://schemas.microsoft.com/office/powerpoint/2010/main" val="177333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582" y="405443"/>
            <a:ext cx="9834112" cy="6124754"/>
          </a:xfrm>
        </p:spPr>
      </p:pic>
    </p:spTree>
    <p:extLst>
      <p:ext uri="{BB962C8B-B14F-4D97-AF65-F5344CB8AC3E}">
        <p14:creationId xmlns:p14="http://schemas.microsoft.com/office/powerpoint/2010/main" val="288712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725" y="526211"/>
            <a:ext cx="9549441" cy="5848710"/>
          </a:xfrm>
        </p:spPr>
      </p:pic>
    </p:spTree>
    <p:extLst>
      <p:ext uri="{BB962C8B-B14F-4D97-AF65-F5344CB8AC3E}">
        <p14:creationId xmlns:p14="http://schemas.microsoft.com/office/powerpoint/2010/main" val="4235538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3167" y="1503872"/>
            <a:ext cx="8915400" cy="2628181"/>
          </a:xfrm>
        </p:spPr>
        <p:txBody>
          <a:bodyPr>
            <a:noAutofit/>
          </a:bodyPr>
          <a:lstStyle/>
          <a:p>
            <a:endParaRPr lang="en-IN" sz="7200" b="1"/>
          </a:p>
          <a:p>
            <a:pPr marL="0" indent="0">
              <a:buNone/>
            </a:pPr>
            <a:r>
              <a:rPr lang="en-IN" sz="7200" b="1"/>
              <a:t>      Thank You!!</a:t>
            </a:r>
          </a:p>
        </p:txBody>
      </p:sp>
    </p:spTree>
    <p:extLst>
      <p:ext uri="{BB962C8B-B14F-4D97-AF65-F5344CB8AC3E}">
        <p14:creationId xmlns:p14="http://schemas.microsoft.com/office/powerpoint/2010/main" val="126343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600841"/>
          </a:xfrm>
        </p:spPr>
        <p:txBody>
          <a:bodyPr>
            <a:normAutofit fontScale="90000"/>
          </a:bodyPr>
          <a:lstStyle/>
          <a:p>
            <a:r>
              <a:rPr lang="en-IN" b="1"/>
              <a:t>What is Cloud Computing?</a:t>
            </a:r>
            <a:br>
              <a:rPr lang="en-IN" b="1"/>
            </a:br>
            <a:endParaRPr lang="en-IN" b="1"/>
          </a:p>
        </p:txBody>
      </p:sp>
      <p:sp>
        <p:nvSpPr>
          <p:cNvPr id="3" name="Content Placeholder 2"/>
          <p:cNvSpPr>
            <a:spLocks noGrp="1"/>
          </p:cNvSpPr>
          <p:nvPr>
            <p:ph idx="1"/>
          </p:nvPr>
        </p:nvSpPr>
        <p:spPr>
          <a:xfrm>
            <a:off x="2208362" y="1380226"/>
            <a:ext cx="9296250" cy="4530996"/>
          </a:xfrm>
        </p:spPr>
        <p:txBody>
          <a:bodyPr>
            <a:normAutofit fontScale="92500" lnSpcReduction="10000"/>
          </a:bodyPr>
          <a:lstStyle/>
          <a:p>
            <a:r>
              <a:rPr lang="en-US">
                <a:solidFill>
                  <a:srgbClr val="4A4A4A"/>
                </a:solidFill>
                <a:latin typeface="Century Gothic (Body)"/>
              </a:rPr>
              <a:t>Cloud Computing is </a:t>
            </a:r>
            <a:r>
              <a:rPr lang="en-US">
                <a:latin typeface="Century Gothic (Body)"/>
              </a:rPr>
              <a:t>the practice of using a network of remote servers hosted on the internet to store, manage, and process data, rather than a local server or a personal computer</a:t>
            </a:r>
          </a:p>
          <a:p>
            <a:pPr algn="just"/>
            <a:r>
              <a:rPr lang="en-US">
                <a:latin typeface="Century Gothic (Body)"/>
              </a:rPr>
              <a:t> The “Cloud” is a term that simply means “the internet.” Computing involves the infrastructures and systems that allow a computer to run and build, deploy, or interact with information. In cloud computing, this means that instead of hosting infrastructure, systems, or applications on your hard drive or an on-site server, you’re hosting it on virtual/online servers that </a:t>
            </a:r>
            <a:r>
              <a:rPr lang="en-US">
                <a:latin typeface="Century Gothic (Body)"/>
                <a:hlinkClick r:id="rId2" tooltip="https://www.netcov.com/why-the-cloud-is-more-secure-than-on-premises-data-centers/"/>
              </a:rPr>
              <a:t>connect to your computer through secure networks</a:t>
            </a:r>
            <a:r>
              <a:rPr lang="en-US">
                <a:latin typeface="Century Gothic (Body)"/>
              </a:rPr>
              <a:t>.</a:t>
            </a:r>
            <a:endParaRPr lang="en-US">
              <a:solidFill>
                <a:srgbClr val="4A4A4A"/>
              </a:solidFill>
              <a:latin typeface="Century Gothic (Body)"/>
            </a:endParaRPr>
          </a:p>
          <a:p>
            <a:pPr marL="0" indent="0">
              <a:buNone/>
            </a:pPr>
            <a:r>
              <a:rPr lang="en-US" b="1">
                <a:latin typeface="Century Gothic (Body)"/>
              </a:rPr>
              <a:t>The main fundamental blocks of Cloud Computing are</a:t>
            </a:r>
          </a:p>
          <a:p>
            <a:pPr>
              <a:buFont typeface="Wingdings" panose="05000000000000000000" pitchFamily="2" charset="2"/>
              <a:buChar char="v"/>
            </a:pPr>
            <a:r>
              <a:rPr lang="en-US">
                <a:latin typeface="Century Gothic (Body)"/>
              </a:rPr>
              <a:t>Compute</a:t>
            </a:r>
          </a:p>
          <a:p>
            <a:pPr>
              <a:buFont typeface="Wingdings" panose="05000000000000000000" pitchFamily="2" charset="2"/>
              <a:buChar char="v"/>
            </a:pPr>
            <a:r>
              <a:rPr lang="en-US">
                <a:latin typeface="Century Gothic (Body)"/>
              </a:rPr>
              <a:t>Storage</a:t>
            </a:r>
          </a:p>
          <a:p>
            <a:pPr>
              <a:buFont typeface="Wingdings" panose="05000000000000000000" pitchFamily="2" charset="2"/>
              <a:buChar char="v"/>
            </a:pPr>
            <a:r>
              <a:rPr lang="en-US">
                <a:latin typeface="Century Gothic (Body)"/>
              </a:rPr>
              <a:t>Database</a:t>
            </a:r>
          </a:p>
          <a:p>
            <a:pPr>
              <a:buFont typeface="Wingdings" panose="05000000000000000000" pitchFamily="2" charset="2"/>
              <a:buChar char="v"/>
            </a:pPr>
            <a:r>
              <a:rPr lang="en-US">
                <a:latin typeface="Century Gothic (Body)"/>
              </a:rPr>
              <a:t>Networking</a:t>
            </a:r>
          </a:p>
          <a:p>
            <a:pPr>
              <a:buFont typeface="Wingdings" panose="05000000000000000000" pitchFamily="2" charset="2"/>
              <a:buChar char="v"/>
            </a:pPr>
            <a:r>
              <a:rPr lang="en-US">
                <a:latin typeface="Century Gothic (Body)"/>
              </a:rPr>
              <a:t>Security</a:t>
            </a:r>
            <a:endParaRPr lang="en-IN">
              <a:latin typeface="Century Gothic (Body)"/>
            </a:endParaRPr>
          </a:p>
        </p:txBody>
      </p:sp>
    </p:spTree>
    <p:extLst>
      <p:ext uri="{BB962C8B-B14F-4D97-AF65-F5344CB8AC3E}">
        <p14:creationId xmlns:p14="http://schemas.microsoft.com/office/powerpoint/2010/main" val="140009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605" y="624111"/>
            <a:ext cx="9348008" cy="626720"/>
          </a:xfrm>
        </p:spPr>
        <p:txBody>
          <a:bodyPr>
            <a:normAutofit fontScale="90000"/>
          </a:bodyPr>
          <a:lstStyle/>
          <a:p>
            <a:r>
              <a:rPr lang="en-IN" b="1"/>
              <a:t>On-premises vs. Cloud</a:t>
            </a:r>
          </a:p>
        </p:txBody>
      </p:sp>
      <p:sp>
        <p:nvSpPr>
          <p:cNvPr id="3" name="Content Placeholder 2"/>
          <p:cNvSpPr>
            <a:spLocks noGrp="1"/>
          </p:cNvSpPr>
          <p:nvPr>
            <p:ph idx="1"/>
          </p:nvPr>
        </p:nvSpPr>
        <p:spPr>
          <a:xfrm>
            <a:off x="1664898" y="1345721"/>
            <a:ext cx="9839714" cy="4565502"/>
          </a:xfrm>
        </p:spPr>
        <p:txBody>
          <a:bodyPr/>
          <a:lstStyle/>
          <a:p>
            <a:pPr marL="0" indent="0">
              <a:buNone/>
            </a:pPr>
            <a:r>
              <a:rPr lang="en-US" b="1"/>
              <a:t>On-premise</a:t>
            </a:r>
            <a:r>
              <a:rPr lang="en-US"/>
              <a:t> software is installed locally, on your business' computers and servers, where </a:t>
            </a:r>
            <a:r>
              <a:rPr lang="en-US" b="1"/>
              <a:t>cloud</a:t>
            </a:r>
            <a:r>
              <a:rPr lang="en-US"/>
              <a:t> software is hosted on the vendor's server and accessed via a web browser.</a:t>
            </a:r>
          </a:p>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022" y="2449785"/>
            <a:ext cx="9687465" cy="4572117"/>
          </a:xfrm>
          <a:prstGeom prst="rect">
            <a:avLst/>
          </a:prstGeom>
        </p:spPr>
      </p:pic>
    </p:spTree>
    <p:extLst>
      <p:ext uri="{BB962C8B-B14F-4D97-AF65-F5344CB8AC3E}">
        <p14:creationId xmlns:p14="http://schemas.microsoft.com/office/powerpoint/2010/main" val="4119448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1226"/>
          </a:xfrm>
        </p:spPr>
        <p:txBody>
          <a:bodyPr/>
          <a:lstStyle/>
          <a:p>
            <a:r>
              <a:rPr lang="en-IN" b="1"/>
              <a:t>Advantages of Cloud Computing</a:t>
            </a:r>
          </a:p>
        </p:txBody>
      </p:sp>
      <p:pic>
        <p:nvPicPr>
          <p:cNvPr id="1026" name="Picture 2" descr="Advantages of Cloud Compu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3188" y="1944028"/>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9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5615" y="414068"/>
            <a:ext cx="9765102" cy="6038489"/>
          </a:xfrm>
        </p:spPr>
        <p:txBody>
          <a:bodyPr>
            <a:normAutofit fontScale="77500" lnSpcReduction="20000"/>
          </a:bodyPr>
          <a:lstStyle/>
          <a:p>
            <a:pPr>
              <a:buFont typeface="Wingdings" panose="05000000000000000000" pitchFamily="2" charset="2"/>
              <a:buChar char="q"/>
            </a:pPr>
            <a:r>
              <a:rPr lang="en-US" b="1"/>
              <a:t>Back-up and restore data: </a:t>
            </a:r>
          </a:p>
          <a:p>
            <a:pPr marL="0" indent="0">
              <a:buNone/>
            </a:pPr>
            <a:r>
              <a:rPr lang="en-US"/>
              <a:t>	Once the data is stored in the cloud, it is easier to get back-up and restore that data using the cloud.</a:t>
            </a:r>
          </a:p>
          <a:p>
            <a:pPr>
              <a:buFont typeface="Wingdings" panose="05000000000000000000" pitchFamily="2" charset="2"/>
              <a:buChar char="q"/>
            </a:pPr>
            <a:r>
              <a:rPr lang="en-US" b="1"/>
              <a:t>Improved collaboration: </a:t>
            </a:r>
          </a:p>
          <a:p>
            <a:pPr marL="0" indent="0">
              <a:buNone/>
            </a:pPr>
            <a:r>
              <a:rPr lang="en-US"/>
              <a:t>	Cloud applications improve collaboration by allowing groups of people to quickly and easily share 	information in the cloud via shared storage.</a:t>
            </a:r>
          </a:p>
          <a:p>
            <a:pPr>
              <a:buFont typeface="Wingdings" panose="05000000000000000000" pitchFamily="2" charset="2"/>
              <a:buChar char="q"/>
            </a:pPr>
            <a:r>
              <a:rPr lang="en-US" b="1"/>
              <a:t>Excellent accessibility: </a:t>
            </a:r>
          </a:p>
          <a:p>
            <a:pPr marL="0" indent="0">
              <a:buNone/>
            </a:pPr>
            <a:r>
              <a:rPr lang="en-US"/>
              <a:t>	Cloud allows us to quickly and easily access store information anywhere, anytime in the whole 	world, 	using an internet connection. An internet cloud infrastructure increases organization 	productivity and 	efficiency by ensuring that our data is always accessible.</a:t>
            </a:r>
          </a:p>
          <a:p>
            <a:pPr>
              <a:buFont typeface="Wingdings" panose="05000000000000000000" pitchFamily="2" charset="2"/>
              <a:buChar char="q"/>
            </a:pPr>
            <a:r>
              <a:rPr lang="en-US" b="1"/>
              <a:t>Low maintenance cost: </a:t>
            </a:r>
          </a:p>
          <a:p>
            <a:pPr marL="0" indent="0">
              <a:buNone/>
            </a:pPr>
            <a:r>
              <a:rPr lang="en-US" b="1"/>
              <a:t>	</a:t>
            </a:r>
            <a:r>
              <a:rPr lang="en-US"/>
              <a:t>Cloud computing reduces both hardware and software maintenance costs for organizations.</a:t>
            </a:r>
          </a:p>
          <a:p>
            <a:pPr>
              <a:buFont typeface="Wingdings" panose="05000000000000000000" pitchFamily="2" charset="2"/>
              <a:buChar char="q"/>
            </a:pPr>
            <a:r>
              <a:rPr lang="en-US" b="1"/>
              <a:t>Mobility: </a:t>
            </a:r>
          </a:p>
          <a:p>
            <a:pPr marL="0" indent="0">
              <a:buNone/>
            </a:pPr>
            <a:r>
              <a:rPr lang="en-US" b="1"/>
              <a:t>	</a:t>
            </a:r>
            <a:r>
              <a:rPr lang="en-US"/>
              <a:t>Cloud computing allows us to easily access all cloud data via mobile.</a:t>
            </a:r>
          </a:p>
          <a:p>
            <a:pPr>
              <a:buFont typeface="Wingdings" panose="05000000000000000000" pitchFamily="2" charset="2"/>
              <a:buChar char="q"/>
            </a:pPr>
            <a:r>
              <a:rPr lang="en-US" b="1" err="1"/>
              <a:t>IServices</a:t>
            </a:r>
            <a:r>
              <a:rPr lang="en-US" b="1"/>
              <a:t> in the pay-per-use model: </a:t>
            </a:r>
          </a:p>
          <a:p>
            <a:pPr marL="0" indent="0">
              <a:buNone/>
            </a:pPr>
            <a:r>
              <a:rPr lang="en-US" b="1"/>
              <a:t>	</a:t>
            </a:r>
            <a:r>
              <a:rPr lang="en-US"/>
              <a:t>Cloud computing offers Application Programming Interfaces (APIs) to the users for access services on the 	cloud and pays the charges as per the usage of service.</a:t>
            </a:r>
          </a:p>
          <a:p>
            <a:pPr>
              <a:buFont typeface="Wingdings" panose="05000000000000000000" pitchFamily="2" charset="2"/>
              <a:buChar char="q"/>
            </a:pPr>
            <a:r>
              <a:rPr lang="en-US" b="1"/>
              <a:t>Unlimited storage capacity: </a:t>
            </a:r>
          </a:p>
          <a:p>
            <a:pPr marL="0" indent="0">
              <a:buNone/>
            </a:pPr>
            <a:r>
              <a:rPr lang="en-US" b="1"/>
              <a:t>	</a:t>
            </a:r>
            <a:r>
              <a:rPr lang="en-US"/>
              <a:t>Cloud offers us a huge amount of storing capacity for storing our important data such as documents, 	images, audio, video, etc. in one place.</a:t>
            </a:r>
          </a:p>
          <a:p>
            <a:pPr>
              <a:buFont typeface="Wingdings" panose="05000000000000000000" pitchFamily="2" charset="2"/>
              <a:buChar char="q"/>
            </a:pPr>
            <a:r>
              <a:rPr lang="en-US" b="1"/>
              <a:t>Data security: </a:t>
            </a:r>
          </a:p>
          <a:p>
            <a:pPr marL="0" indent="0">
              <a:buNone/>
            </a:pPr>
            <a:r>
              <a:rPr lang="en-US" b="1"/>
              <a:t>	</a:t>
            </a:r>
            <a:r>
              <a:rPr lang="en-US"/>
              <a:t>Data security is one of the biggest advantages of cloud computing. Cloud offers many advanced 	features 	related to security and ensures that data is securely stored and handled.</a:t>
            </a:r>
          </a:p>
          <a:p>
            <a:endParaRPr lang="en-US"/>
          </a:p>
          <a:p>
            <a:endParaRPr lang="en-IN"/>
          </a:p>
        </p:txBody>
      </p:sp>
    </p:spTree>
    <p:extLst>
      <p:ext uri="{BB962C8B-B14F-4D97-AF65-F5344CB8AC3E}">
        <p14:creationId xmlns:p14="http://schemas.microsoft.com/office/powerpoint/2010/main" val="75221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9633"/>
          </a:xfrm>
        </p:spPr>
        <p:txBody>
          <a:bodyPr/>
          <a:lstStyle/>
          <a:p>
            <a:r>
              <a:rPr lang="en-IN" b="1"/>
              <a:t>Types of Cloud</a:t>
            </a:r>
          </a:p>
        </p:txBody>
      </p:sp>
      <p:pic>
        <p:nvPicPr>
          <p:cNvPr id="2050" name="Picture 2" descr="Types of Clou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4408" y="2170023"/>
            <a:ext cx="8289984" cy="35492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0123B24-7531-4DA5-9325-813E2ED144DD}"/>
              </a:ext>
            </a:extLst>
          </p:cNvPr>
          <p:cNvSpPr/>
          <p:nvPr/>
        </p:nvSpPr>
        <p:spPr>
          <a:xfrm>
            <a:off x="8650317" y="3219450"/>
            <a:ext cx="2114550" cy="24288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A0C7B49E-433E-4BE6-8B3A-500676A5AF7A}"/>
              </a:ext>
            </a:extLst>
          </p:cNvPr>
          <p:cNvSpPr/>
          <p:nvPr/>
        </p:nvSpPr>
        <p:spPr>
          <a:xfrm>
            <a:off x="7877175" y="3219450"/>
            <a:ext cx="923925" cy="2095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60330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IN" sz="3100" b="1"/>
              <a:t>Public Cloud:</a:t>
            </a:r>
            <a:br>
              <a:rPr lang="en-IN" b="1"/>
            </a:br>
            <a:r>
              <a:rPr lang="en-US" sz="2000"/>
              <a:t>Public cloud is </a:t>
            </a:r>
            <a:r>
              <a:rPr lang="en-US" sz="2000" b="1"/>
              <a:t>open to all</a:t>
            </a:r>
            <a:r>
              <a:rPr lang="en-US" sz="2000"/>
              <a:t> to store and access information via the Internet using the pay-per-usage method.</a:t>
            </a:r>
            <a:br>
              <a:rPr lang="en-US" sz="2000"/>
            </a:br>
            <a:r>
              <a:rPr lang="en-US" sz="2000"/>
              <a:t>In public cloud, computing resources are managed and operated by the Cloud Service Provider (CSP).</a:t>
            </a:r>
            <a:br>
              <a:rPr lang="en-US" sz="2000"/>
            </a:br>
            <a:br>
              <a:rPr lang="en-US" sz="2000"/>
            </a:br>
            <a:r>
              <a:rPr lang="en-US" sz="2000" b="1"/>
              <a:t>Example:</a:t>
            </a:r>
            <a:r>
              <a:rPr lang="en-US" sz="2000"/>
              <a:t> Amazon elastic compute cloud (EC2), IBM Smart Cloud Enterprise, Microsoft, Google App Engine, Windows Azure Services Platform.</a:t>
            </a:r>
            <a:br>
              <a:rPr lang="en-US" sz="2000"/>
            </a:br>
            <a:endParaRPr lang="en-IN" sz="2000"/>
          </a:p>
        </p:txBody>
      </p:sp>
      <p:pic>
        <p:nvPicPr>
          <p:cNvPr id="4098" name="Picture 2" descr="Public Clou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3692" y="3252459"/>
            <a:ext cx="57150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5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31321"/>
            <a:ext cx="8911687" cy="1473679"/>
          </a:xfrm>
        </p:spPr>
        <p:txBody>
          <a:bodyPr>
            <a:normAutofit fontScale="90000"/>
          </a:bodyPr>
          <a:lstStyle/>
          <a:p>
            <a:r>
              <a:rPr lang="en-IN" sz="2800" b="1"/>
              <a:t>Private Cloud:</a:t>
            </a:r>
            <a:br>
              <a:rPr lang="en-IN" sz="2800" b="1"/>
            </a:br>
            <a:r>
              <a:rPr lang="en-US" sz="1800"/>
              <a:t>Private cloud is also known as an </a:t>
            </a:r>
            <a:r>
              <a:rPr lang="en-US" sz="1800" b="1"/>
              <a:t>internal cloud</a:t>
            </a:r>
            <a:r>
              <a:rPr lang="en-US" sz="1800"/>
              <a:t> or </a:t>
            </a:r>
            <a:r>
              <a:rPr lang="en-US" sz="1800" b="1"/>
              <a:t>corporate cloud</a:t>
            </a:r>
            <a:r>
              <a:rPr lang="en-US" sz="1800"/>
              <a:t>. It is used by organizations to build and manage their own data centers internally or by the third party. It can be deployed using Open source tools such as Open stack and Eucalyptus.</a:t>
            </a:r>
            <a:br>
              <a:rPr lang="en-US" sz="1800"/>
            </a:br>
            <a:r>
              <a:rPr lang="en-US" sz="1800"/>
              <a:t>Based on the location and management, National Institute of Standards and Technology (NIST) divide private cloud into the following two parts-</a:t>
            </a:r>
            <a:br>
              <a:rPr lang="en-US" sz="1800"/>
            </a:br>
            <a:br>
              <a:rPr lang="en-US" sz="1800"/>
            </a:br>
            <a:r>
              <a:rPr lang="en-US" sz="1800"/>
              <a:t>	1.On-premise private cloud</a:t>
            </a:r>
            <a:br>
              <a:rPr lang="en-US" sz="1800"/>
            </a:br>
            <a:r>
              <a:rPr lang="en-US" sz="1800"/>
              <a:t>	2.Outsourced private cloud</a:t>
            </a:r>
            <a:br>
              <a:rPr lang="en-US" sz="1800"/>
            </a:br>
            <a:br>
              <a:rPr lang="en-US" sz="1800"/>
            </a:br>
            <a:r>
              <a:rPr lang="en-US" sz="1800" b="1"/>
              <a:t>Example: </a:t>
            </a:r>
            <a:r>
              <a:rPr lang="en-US" sz="1600" b="1"/>
              <a:t>HP Data Centers, Microsoft, </a:t>
            </a:r>
            <a:r>
              <a:rPr lang="en-US" sz="1600" b="1" err="1"/>
              <a:t>Elastra</a:t>
            </a:r>
            <a:r>
              <a:rPr lang="en-US" sz="1600" b="1"/>
              <a:t>-private cloud, and Ubuntu</a:t>
            </a:r>
            <a:r>
              <a:rPr lang="en-US" sz="1600"/>
              <a:t> are the example of a private cloud</a:t>
            </a:r>
            <a:br>
              <a:rPr lang="en-US" sz="1600"/>
            </a:br>
            <a:endParaRPr lang="en-IN" sz="1800" b="1"/>
          </a:p>
        </p:txBody>
      </p:sp>
      <p:pic>
        <p:nvPicPr>
          <p:cNvPr id="5122" name="Picture 2" descr="Private Clou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3197" y="3079750"/>
            <a:ext cx="4722812"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54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a:t>Hybrid Cloud:</a:t>
            </a:r>
            <a:br>
              <a:rPr lang="en-IN"/>
            </a:br>
            <a:r>
              <a:rPr lang="en-US" sz="2000"/>
              <a:t>Hybrid Cloud is a combination of the public cloud and the private cloud. Hybrid cloud is partially secure because the services which are running on the public cloud can be accessed by anyone, while the services which are running on a private cloud can be accessed only by the organization's users.</a:t>
            </a:r>
            <a:br>
              <a:rPr lang="en-US" sz="2000"/>
            </a:br>
            <a:br>
              <a:rPr lang="en-US" sz="2000"/>
            </a:br>
            <a:r>
              <a:rPr lang="en-US" sz="2000" b="1"/>
              <a:t>Example:</a:t>
            </a:r>
            <a:r>
              <a:rPr lang="en-US" sz="2000"/>
              <a:t> Google Application Suite (Gmail, Google Apps, and Google Drive), Office 365 (MS Office on the Web and One Drive), Amazon Web Services.</a:t>
            </a:r>
            <a:br>
              <a:rPr lang="en-US" sz="2000"/>
            </a:br>
            <a:endParaRPr lang="en-IN" sz="2000"/>
          </a:p>
        </p:txBody>
      </p:sp>
      <p:pic>
        <p:nvPicPr>
          <p:cNvPr id="6146" name="Picture 2" descr="Hybrid Clou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4394" y="2977222"/>
            <a:ext cx="47625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1733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CLOUD COMPUTING</vt:lpstr>
      <vt:lpstr>What is Cloud Computing? </vt:lpstr>
      <vt:lpstr>On-premises vs. Cloud</vt:lpstr>
      <vt:lpstr>Advantages of Cloud Computing</vt:lpstr>
      <vt:lpstr>PowerPoint Presentation</vt:lpstr>
      <vt:lpstr>Types of Cloud</vt:lpstr>
      <vt:lpstr>Public Cloud: Public cloud is open to all to store and access information via the Internet using the pay-per-usage method. In public cloud, computing resources are managed and operated by the Cloud Service Provider (CSP).  Example: Amazon elastic compute cloud (EC2), IBM Smart Cloud Enterprise, Microsoft, Google App Engine, Windows Azure Services Platform. </vt:lpstr>
      <vt:lpstr>Private Cloud: Private cloud is also known as an internal cloud or corporate cloud. It is used by organizations to build and manage their own data centers internally or by the third party. It can be deployed using Open source tools such as Open stack and Eucalyptus. Based on the location and management, National Institute of Standards and Technology (NIST) divide private cloud into the following two parts-   1.On-premise private cloud  2.Outsourced private cloud  Example: HP Data Centers, Microsoft, Elastra-private cloud, and Ubuntu are the example of a private cloud </vt:lpstr>
      <vt:lpstr>Hybrid Cloud: Hybrid Cloud is a combination of the public cloud and the private cloud. Hybrid cloud is partially secure because the services which are running on the public cloud can be accessed by anyone, while the services which are running on a private cloud can be accessed only by the organization's users.  Example: Google Application Suite (Gmail, Google Apps, and Google Drive), Office 365 (MS Office on the Web and One Drive), Amazon Web Services. </vt:lpstr>
      <vt:lpstr>Why Cloud?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zakia10parween1423@gmail.com</dc:creator>
  <cp:revision>1</cp:revision>
  <dcterms:created xsi:type="dcterms:W3CDTF">2022-06-10T08:41:40Z</dcterms:created>
  <dcterms:modified xsi:type="dcterms:W3CDTF">2022-06-10T10:55:40Z</dcterms:modified>
</cp:coreProperties>
</file>