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C74B79-0C2E-422B-A408-96DC6B0DBBF2}" type="datetimeFigureOut">
              <a:rPr lang="en-US" smtClean="0"/>
              <a:t>5/6/2022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301F16-B315-4E7F-9CC9-9C384EEE638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301F16-B315-4E7F-9CC9-9C384EEE6385}"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CEC38BEC-45FE-43B2-9EE7-45E50804EDCC}" type="datetimeFigureOut">
              <a:rPr lang="en-US" smtClean="0"/>
              <a:t>5/6/2022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97FC9DD3-8475-4B82-8128-400336F479D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C38BEC-45FE-43B2-9EE7-45E50804EDCC}" type="datetimeFigureOut">
              <a:rPr lang="en-US" smtClean="0"/>
              <a:t>5/6/2022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7FC9DD3-8475-4B82-8128-400336F479D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CEC38BEC-45FE-43B2-9EE7-45E50804EDCC}" type="datetimeFigureOut">
              <a:rPr lang="en-US" smtClean="0"/>
              <a:t>5/6/2022</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97FC9DD3-8475-4B82-8128-400336F479D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C38BEC-45FE-43B2-9EE7-45E50804EDCC}" type="datetimeFigureOut">
              <a:rPr lang="en-US" smtClean="0"/>
              <a:t>5/6/2022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7FC9DD3-8475-4B82-8128-400336F479D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CEC38BEC-45FE-43B2-9EE7-45E50804EDCC}" type="datetimeFigureOut">
              <a:rPr lang="en-US" smtClean="0"/>
              <a:t>5/6/2022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97FC9DD3-8475-4B82-8128-400336F479D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EC38BEC-45FE-43B2-9EE7-45E50804EDCC}" type="datetimeFigureOut">
              <a:rPr lang="en-US" smtClean="0"/>
              <a:t>5/6/2022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7FC9DD3-8475-4B82-8128-400336F479D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EC38BEC-45FE-43B2-9EE7-45E50804EDCC}" type="datetimeFigureOut">
              <a:rPr lang="en-US" smtClean="0"/>
              <a:t>5/6/2022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7FC9DD3-8475-4B82-8128-400336F479D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EC38BEC-45FE-43B2-9EE7-45E50804EDCC}" type="datetimeFigureOut">
              <a:rPr lang="en-US" smtClean="0"/>
              <a:t>5/6/2022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7FC9DD3-8475-4B82-8128-400336F479D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CEC38BEC-45FE-43B2-9EE7-45E50804EDCC}" type="datetimeFigureOut">
              <a:rPr lang="en-US" smtClean="0"/>
              <a:t>5/6/2022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97FC9DD3-8475-4B82-8128-400336F479D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EC38BEC-45FE-43B2-9EE7-45E50804EDCC}" type="datetimeFigureOut">
              <a:rPr lang="en-US" smtClean="0"/>
              <a:t>5/6/2022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7FC9DD3-8475-4B82-8128-400336F479D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CEC38BEC-45FE-43B2-9EE7-45E50804EDCC}" type="datetimeFigureOut">
              <a:rPr lang="en-US" smtClean="0"/>
              <a:t>5/6/2022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7FC9DD3-8475-4B82-8128-400336F479D8}"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CEC38BEC-45FE-43B2-9EE7-45E50804EDCC}" type="datetimeFigureOut">
              <a:rPr lang="en-US" smtClean="0"/>
              <a:t>5/6/2022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97FC9DD3-8475-4B82-8128-400336F479D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Times New Roman" pitchFamily="18" charset="0"/>
                <a:cs typeface="Times New Roman" pitchFamily="18" charset="0"/>
              </a:rPr>
              <a:t>Dependency Injection</a:t>
            </a:r>
          </a:p>
        </p:txBody>
      </p:sp>
      <p:sp>
        <p:nvSpPr>
          <p:cNvPr id="3" name="Subtitle 2"/>
          <p:cNvSpPr>
            <a:spLocks noGrp="1"/>
          </p:cNvSpPr>
          <p:nvPr>
            <p:ph type="subTitle" idx="1"/>
          </p:nvPr>
        </p:nvSpPr>
        <p:spPr/>
        <p:txBody>
          <a:bodyPr/>
          <a:lstStyle/>
          <a:p>
            <a:r>
              <a:rPr lang="en-US" b="1" dirty="0" err="1" smtClean="0">
                <a:latin typeface="Times New Roman" pitchFamily="18" charset="0"/>
                <a:cs typeface="Times New Roman" pitchFamily="18" charset="0"/>
              </a:rPr>
              <a:t>Submited</a:t>
            </a:r>
            <a:r>
              <a:rPr lang="en-US" b="1" dirty="0" smtClean="0">
                <a:latin typeface="Times New Roman" pitchFamily="18" charset="0"/>
                <a:cs typeface="Times New Roman" pitchFamily="18" charset="0"/>
              </a:rPr>
              <a:t> by </a:t>
            </a:r>
          </a:p>
          <a:p>
            <a:r>
              <a:rPr lang="en-US" b="1" dirty="0" err="1" smtClean="0">
                <a:latin typeface="Times New Roman" pitchFamily="18" charset="0"/>
                <a:cs typeface="Times New Roman" pitchFamily="18" charset="0"/>
              </a:rPr>
              <a:t>Anuja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Sathe</a:t>
            </a:r>
            <a:endParaRPr lang="en-US"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581400"/>
            <a:ext cx="7239000" cy="1143000"/>
          </a:xfrm>
        </p:spPr>
        <p:txBody>
          <a:bodyPr>
            <a:noAutofit/>
          </a:bodyPr>
          <a:lstStyle/>
          <a:p>
            <a:pPr algn="ctr"/>
            <a:r>
              <a:rPr lang="en-US" sz="8800" dirty="0" smtClean="0">
                <a:latin typeface="Times New Roman" pitchFamily="18" charset="0"/>
                <a:cs typeface="Times New Roman" pitchFamily="18" charset="0"/>
              </a:rPr>
              <a:t>  </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THANK</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YOU</a:t>
            </a:r>
            <a:endParaRPr lang="en-US" sz="88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b="1" dirty="0">
                <a:latin typeface="Times New Roman" pitchFamily="18" charset="0"/>
                <a:cs typeface="Times New Roman" pitchFamily="18" charset="0"/>
              </a:rPr>
              <a:t>Dependency Injection</a:t>
            </a:r>
            <a:r>
              <a:rPr lang="en-US" dirty="0"/>
              <a:t/>
            </a:r>
            <a:br>
              <a:rPr lang="en-US" dirty="0"/>
            </a:br>
            <a:endParaRPr lang="en-US" dirty="0"/>
          </a:p>
        </p:txBody>
      </p:sp>
      <p:pic>
        <p:nvPicPr>
          <p:cNvPr id="4" name="Content Placeholder 3" descr="di.PNG"/>
          <p:cNvPicPr>
            <a:picLocks noGrp="1" noChangeAspect="1"/>
          </p:cNvPicPr>
          <p:nvPr>
            <p:ph idx="1"/>
          </p:nvPr>
        </p:nvPicPr>
        <p:blipFill>
          <a:blip r:embed="rId2" cstate="print"/>
          <a:stretch>
            <a:fillRect/>
          </a:stretch>
        </p:blipFill>
        <p:spPr>
          <a:xfrm>
            <a:off x="975091" y="2882324"/>
            <a:ext cx="6203218" cy="230144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Dependency Injection (DI) is a design pattern used to implement </a:t>
            </a:r>
            <a:r>
              <a:rPr lang="en-US" sz="2000" dirty="0" err="1" smtClean="0">
                <a:latin typeface="Times New Roman" pitchFamily="18" charset="0"/>
                <a:cs typeface="Times New Roman" pitchFamily="18" charset="0"/>
              </a:rPr>
              <a:t>IoC</a:t>
            </a:r>
            <a:r>
              <a:rPr lang="en-US" sz="2000" dirty="0" smtClean="0">
                <a:latin typeface="Times New Roman" pitchFamily="18" charset="0"/>
                <a:cs typeface="Times New Roman" pitchFamily="18" charset="0"/>
              </a:rPr>
              <a:t>. It allows the creation of dependent objects outside of a class and provides those objects to a class through different ways. Using DI, we move the creation and binding of the dependent objects outside of the class that depends on them</a:t>
            </a:r>
            <a:r>
              <a:rPr lang="en-US" sz="2000" dirty="0" smtClean="0">
                <a:latin typeface="Times New Roman" pitchFamily="18" charset="0"/>
                <a:cs typeface="Times New Roman" pitchFamily="18" charset="0"/>
              </a:rPr>
              <a:t>.</a:t>
            </a:r>
          </a:p>
          <a:p>
            <a:pPr>
              <a:buNone/>
            </a:pPr>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The Dependency Injection pattern involves 3 types of classes</a:t>
            </a:r>
            <a:r>
              <a:rPr lang="en-US" sz="2000" dirty="0" smtClean="0">
                <a:latin typeface="Times New Roman" pitchFamily="18" charset="0"/>
                <a:cs typeface="Times New Roman" pitchFamily="18" charset="0"/>
              </a:rPr>
              <a:t>.</a:t>
            </a:r>
          </a:p>
          <a:p>
            <a:r>
              <a:rPr lang="en-US" sz="2000" b="1" dirty="0" smtClean="0">
                <a:latin typeface="Times New Roman" pitchFamily="18" charset="0"/>
                <a:cs typeface="Times New Roman" pitchFamily="18" charset="0"/>
              </a:rPr>
              <a:t>Client Class:</a:t>
            </a:r>
            <a:r>
              <a:rPr lang="en-US" sz="2000" dirty="0" smtClean="0">
                <a:latin typeface="Times New Roman" pitchFamily="18" charset="0"/>
                <a:cs typeface="Times New Roman" pitchFamily="18" charset="0"/>
              </a:rPr>
              <a:t> The client class (dependent class) is a class which depends on the service class</a:t>
            </a:r>
          </a:p>
          <a:p>
            <a:r>
              <a:rPr lang="en-US" sz="2000" b="1" dirty="0" smtClean="0">
                <a:latin typeface="Times New Roman" pitchFamily="18" charset="0"/>
                <a:cs typeface="Times New Roman" pitchFamily="18" charset="0"/>
              </a:rPr>
              <a:t>Service Class:</a:t>
            </a:r>
            <a:r>
              <a:rPr lang="en-US" sz="2000" dirty="0" smtClean="0">
                <a:latin typeface="Times New Roman" pitchFamily="18" charset="0"/>
                <a:cs typeface="Times New Roman" pitchFamily="18" charset="0"/>
              </a:rPr>
              <a:t> The service class (dependency) is a class that provides service to the client class.</a:t>
            </a:r>
          </a:p>
          <a:p>
            <a:r>
              <a:rPr lang="en-US" sz="2000" b="1" dirty="0" smtClean="0">
                <a:latin typeface="Times New Roman" pitchFamily="18" charset="0"/>
                <a:cs typeface="Times New Roman" pitchFamily="18" charset="0"/>
              </a:rPr>
              <a:t>Injector Class:</a:t>
            </a:r>
            <a:r>
              <a:rPr lang="en-US" sz="2000" dirty="0" smtClean="0">
                <a:latin typeface="Times New Roman" pitchFamily="18" charset="0"/>
                <a:cs typeface="Times New Roman" pitchFamily="18" charset="0"/>
              </a:rPr>
              <a:t> The injector class injects the service class object into the client class.</a:t>
            </a:r>
          </a:p>
          <a:p>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The following figure illustrates the relationship between these </a:t>
            </a:r>
            <a:r>
              <a:rPr lang="en-US" sz="2000" dirty="0" smtClean="0">
                <a:latin typeface="Times New Roman" pitchFamily="18" charset="0"/>
                <a:cs typeface="Times New Roman" pitchFamily="18" charset="0"/>
              </a:rPr>
              <a:t>classes:</a:t>
            </a:r>
          </a:p>
          <a:p>
            <a:r>
              <a:rPr lang="en-US" sz="2000" dirty="0" smtClean="0">
                <a:latin typeface="Times New Roman" pitchFamily="18" charset="0"/>
                <a:cs typeface="Times New Roman" pitchFamily="18" charset="0"/>
              </a:rPr>
              <a:t>As you can see, the injector class creates an object of the service class, and injects that object to a client object. In this way, the DI pattern separates the responsibility of creating an object of the service class out of the client class.</a:t>
            </a:r>
          </a:p>
          <a:p>
            <a:pPr>
              <a:buNone/>
            </a:pPr>
            <a:r>
              <a:rPr lang="en-US" sz="2000" dirty="0" smtClean="0"/>
              <a:t/>
            </a:r>
            <a:br>
              <a:rPr lang="en-US" sz="2000" dirty="0" smtClean="0"/>
            </a:br>
            <a:endParaRPr lang="en-US" sz="2000" dirty="0">
              <a:latin typeface="Times New Roman" pitchFamily="18" charset="0"/>
              <a:cs typeface="Times New Roman" pitchFamily="18" charset="0"/>
            </a:endParaRPr>
          </a:p>
        </p:txBody>
      </p:sp>
      <p:pic>
        <p:nvPicPr>
          <p:cNvPr id="4" name="Picture 3" descr="di1.PNG"/>
          <p:cNvPicPr>
            <a:picLocks noChangeAspect="1"/>
          </p:cNvPicPr>
          <p:nvPr/>
        </p:nvPicPr>
        <p:blipFill>
          <a:blip r:embed="rId2" cstate="print"/>
          <a:stretch>
            <a:fillRect/>
          </a:stretch>
        </p:blipFill>
        <p:spPr>
          <a:xfrm>
            <a:off x="1143000" y="3733800"/>
            <a:ext cx="6248400" cy="2667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239000" cy="1143000"/>
          </a:xfrm>
        </p:spPr>
        <p:txBody>
          <a:bodyPr>
            <a:normAutofit fontScale="90000"/>
          </a:bodyPr>
          <a:lstStyle/>
          <a:p>
            <a:pPr algn="ctr"/>
            <a:r>
              <a:rPr lang="en-US" b="0" dirty="0" smtClean="0">
                <a:latin typeface="Times New Roman" pitchFamily="18" charset="0"/>
                <a:cs typeface="Times New Roman" pitchFamily="18" charset="0"/>
              </a:rPr>
              <a:t>Types of Dependency Injection</a:t>
            </a:r>
            <a:r>
              <a:rPr lang="en-US" b="0" dirty="0" smtClean="0"/>
              <a:t/>
            </a:r>
            <a:br>
              <a:rPr lang="en-US" b="0" dirty="0" smtClean="0"/>
            </a:br>
            <a:endParaRPr lang="en-US" dirty="0"/>
          </a:p>
        </p:txBody>
      </p:sp>
      <p:sp>
        <p:nvSpPr>
          <p:cNvPr id="3" name="Content Placeholder 2"/>
          <p:cNvSpPr>
            <a:spLocks noGrp="1"/>
          </p:cNvSpPr>
          <p:nvPr>
            <p:ph idx="1"/>
          </p:nvPr>
        </p:nvSpPr>
        <p:spPr/>
        <p:txBody>
          <a:bodyPr>
            <a:normAutofit/>
          </a:bodyPr>
          <a:lstStyle/>
          <a:p>
            <a:r>
              <a:rPr lang="en-US" sz="2400" b="1" dirty="0" smtClean="0">
                <a:latin typeface="Times New Roman" pitchFamily="18" charset="0"/>
                <a:cs typeface="Times New Roman" pitchFamily="18" charset="0"/>
              </a:rPr>
              <a:t>Constructor Injection:</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In </a:t>
            </a:r>
            <a:r>
              <a:rPr lang="en-US" sz="2000" dirty="0" smtClean="0">
                <a:latin typeface="Times New Roman" pitchFamily="18" charset="0"/>
                <a:cs typeface="Times New Roman" pitchFamily="18" charset="0"/>
              </a:rPr>
              <a:t>the constructor injection, the injector supplies the service (dependency) through the client class constructor</a:t>
            </a:r>
            <a:r>
              <a:rPr lang="en-US" sz="2400" dirty="0" smtClean="0">
                <a:latin typeface="Times New Roman" pitchFamily="18" charset="0"/>
                <a:cs typeface="Times New Roman" pitchFamily="18" charset="0"/>
              </a:rPr>
              <a:t>.</a:t>
            </a:r>
          </a:p>
          <a:p>
            <a:r>
              <a:rPr lang="en-US" sz="2400" b="1" dirty="0" smtClean="0">
                <a:latin typeface="Times New Roman" pitchFamily="18" charset="0"/>
                <a:cs typeface="Times New Roman" pitchFamily="18" charset="0"/>
              </a:rPr>
              <a:t>Property Injection</a:t>
            </a:r>
            <a:r>
              <a:rPr lang="en-US" sz="2400" b="1"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In the property injection (aka the Setter Injection), the injector supplies the dependency through a public property of the client class</a:t>
            </a:r>
            <a:r>
              <a:rPr lang="en-US" sz="2400" dirty="0" smtClean="0">
                <a:latin typeface="Times New Roman" pitchFamily="18" charset="0"/>
                <a:cs typeface="Times New Roman" pitchFamily="18" charset="0"/>
              </a:rPr>
              <a:t>.</a:t>
            </a:r>
          </a:p>
          <a:p>
            <a:r>
              <a:rPr lang="en-US" sz="2400" b="1" dirty="0" smtClean="0">
                <a:latin typeface="Times New Roman" pitchFamily="18" charset="0"/>
                <a:cs typeface="Times New Roman" pitchFamily="18" charset="0"/>
              </a:rPr>
              <a:t>Method Injection</a:t>
            </a:r>
            <a:r>
              <a:rPr lang="en-US" sz="2400" b="1"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In this type of injection, the client class implements an interface which declares the method(s) to supply the dependency and the injector uses this interface to supply the dependency to the client class.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latin typeface="Times New Roman" pitchFamily="18" charset="0"/>
                <a:cs typeface="Times New Roman" pitchFamily="18" charset="0"/>
              </a:rPr>
              <a:t>Configure </a:t>
            </a:r>
            <a:r>
              <a:rPr lang="en-US" sz="4800" dirty="0" err="1" smtClean="0">
                <a:latin typeface="Times New Roman" pitchFamily="18" charset="0"/>
                <a:cs typeface="Times New Roman" pitchFamily="18" charset="0"/>
              </a:rPr>
              <a:t>di</a:t>
            </a:r>
            <a:endParaRPr lang="en-US" sz="4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3200" dirty="0" smtClean="0">
                <a:latin typeface="Times New Roman" pitchFamily="18" charset="0"/>
                <a:cs typeface="Times New Roman" pitchFamily="18" charset="0"/>
              </a:rPr>
              <a:t>Asp.net core provides the built-in support to DI.</a:t>
            </a:r>
          </a:p>
          <a:p>
            <a:r>
              <a:rPr lang="en-US" sz="3200" dirty="0" smtClean="0">
                <a:latin typeface="Times New Roman" pitchFamily="18" charset="0"/>
                <a:cs typeface="Times New Roman" pitchFamily="18" charset="0"/>
              </a:rPr>
              <a:t>Dependency are registered in containers and the container in asp.net core is </a:t>
            </a:r>
            <a:r>
              <a:rPr lang="en-US" sz="3200" b="1" dirty="0" err="1" smtClean="0">
                <a:latin typeface="Times New Roman" pitchFamily="18" charset="0"/>
                <a:cs typeface="Times New Roman" pitchFamily="18" charset="0"/>
              </a:rPr>
              <a:t>IServiceProvider</a:t>
            </a:r>
            <a:r>
              <a:rPr lang="en-US" sz="3200" b="1" dirty="0" smtClean="0">
                <a:latin typeface="Times New Roman" pitchFamily="18" charset="0"/>
                <a:cs typeface="Times New Roman" pitchFamily="18" charset="0"/>
              </a:rPr>
              <a:t>.</a:t>
            </a:r>
          </a:p>
          <a:p>
            <a:r>
              <a:rPr lang="en-US" sz="3200" dirty="0" smtClean="0">
                <a:latin typeface="Times New Roman" pitchFamily="18" charset="0"/>
                <a:cs typeface="Times New Roman" pitchFamily="18" charset="0"/>
              </a:rPr>
              <a:t>Services are typically registered in the application’s </a:t>
            </a:r>
            <a:r>
              <a:rPr lang="en-US" sz="3200" b="1" dirty="0" err="1" smtClean="0">
                <a:latin typeface="Times New Roman" pitchFamily="18" charset="0"/>
                <a:cs typeface="Times New Roman" pitchFamily="18" charset="0"/>
              </a:rPr>
              <a:t>Startup.ConfigureServices</a:t>
            </a:r>
            <a:r>
              <a:rPr lang="en-US" sz="3200" b="1"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method.</a:t>
            </a:r>
            <a:endParaRPr lang="en-US" sz="32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Service lifetime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Transient(</a:t>
            </a:r>
            <a:r>
              <a:rPr lang="en-US" b="1" dirty="0" err="1" smtClean="0">
                <a:latin typeface="Times New Roman" pitchFamily="18" charset="0"/>
                <a:cs typeface="Times New Roman" pitchFamily="18" charset="0"/>
              </a:rPr>
              <a:t>AddTransient</a:t>
            </a:r>
            <a:r>
              <a:rPr lang="en-US" b="1" dirty="0" smtClean="0">
                <a:latin typeface="Times New Roman" pitchFamily="18" charset="0"/>
                <a:cs typeface="Times New Roman" pitchFamily="18" charset="0"/>
              </a:rPr>
              <a:t>&lt; &gt;):</a:t>
            </a:r>
          </a:p>
          <a:p>
            <a:pPr>
              <a:buNone/>
            </a:pP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 new instance of the services will be  created          every time it is requested.</a:t>
            </a:r>
          </a:p>
          <a:p>
            <a:pPr>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Scoped(</a:t>
            </a:r>
            <a:r>
              <a:rPr lang="en-US" b="1" dirty="0" err="1" smtClean="0">
                <a:latin typeface="Times New Roman" pitchFamily="18" charset="0"/>
                <a:cs typeface="Times New Roman" pitchFamily="18" charset="0"/>
              </a:rPr>
              <a:t>AddScoped</a:t>
            </a:r>
            <a:r>
              <a:rPr lang="en-US" b="1" dirty="0" smtClean="0">
                <a:latin typeface="Times New Roman" pitchFamily="18" charset="0"/>
                <a:cs typeface="Times New Roman" pitchFamily="18" charset="0"/>
              </a:rPr>
              <a:t>&lt;&gt;):</a:t>
            </a:r>
          </a:p>
          <a:p>
            <a:pPr>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These are created once per client requested.</a:t>
            </a:r>
          </a:p>
          <a:p>
            <a:pPr>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Singleton(</a:t>
            </a:r>
            <a:r>
              <a:rPr lang="en-US" b="1" dirty="0" err="1" smtClean="0">
                <a:latin typeface="Times New Roman" pitchFamily="18" charset="0"/>
                <a:cs typeface="Times New Roman" pitchFamily="18" charset="0"/>
              </a:rPr>
              <a:t>AddSingleton</a:t>
            </a:r>
            <a:r>
              <a:rPr lang="en-US" b="1" dirty="0" smtClean="0">
                <a:latin typeface="Times New Roman" pitchFamily="18" charset="0"/>
                <a:cs typeface="Times New Roman" pitchFamily="18" charset="0"/>
              </a:rPr>
              <a:t>&lt;&gt;):</a:t>
            </a:r>
          </a:p>
          <a:p>
            <a:pPr>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Same instance for </a:t>
            </a:r>
            <a:r>
              <a:rPr lang="en-US" dirty="0" err="1" smtClean="0">
                <a:latin typeface="Times New Roman" pitchFamily="18" charset="0"/>
                <a:cs typeface="Times New Roman" pitchFamily="18" charset="0"/>
              </a:rPr>
              <a:t>Apllication</a:t>
            </a: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With the .NET Framework, we used to use containers like </a:t>
            </a:r>
            <a:r>
              <a:rPr lang="en-US" sz="2400" dirty="0" err="1" smtClean="0">
                <a:latin typeface="Times New Roman" pitchFamily="18" charset="0"/>
                <a:cs typeface="Times New Roman" pitchFamily="18" charset="0"/>
              </a:rPr>
              <a:t>LightInject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NInject</a:t>
            </a:r>
            <a:r>
              <a:rPr lang="en-US" sz="2400" dirty="0" smtClean="0">
                <a:latin typeface="Times New Roman" pitchFamily="18" charset="0"/>
                <a:cs typeface="Times New Roman" pitchFamily="18" charset="0"/>
              </a:rPr>
              <a:t>, Unity etc. But in .NET Core, Microsoft has provided an in-built container. We need to add the namespace, i.e., </a:t>
            </a:r>
            <a:r>
              <a:rPr lang="en-US" sz="2400" b="1" dirty="0" err="1" smtClean="0">
                <a:latin typeface="Times New Roman" pitchFamily="18" charset="0"/>
                <a:cs typeface="Times New Roman" pitchFamily="18" charset="0"/>
              </a:rPr>
              <a:t>Microsoft.Extension.DependencyInjection</a:t>
            </a:r>
            <a:r>
              <a:rPr lang="en-US" sz="2400" b="1"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So, in the startup class, inside the </a:t>
            </a:r>
            <a:r>
              <a:rPr lang="en-US" sz="2400" b="1" dirty="0" err="1" smtClean="0">
                <a:latin typeface="Times New Roman" pitchFamily="18" charset="0"/>
                <a:cs typeface="Times New Roman" pitchFamily="18" charset="0"/>
              </a:rPr>
              <a:t>ConfigureServices</a:t>
            </a:r>
            <a:r>
              <a:rPr lang="en-US" sz="2400" dirty="0" smtClean="0">
                <a:latin typeface="Times New Roman" pitchFamily="18" charset="0"/>
                <a:cs typeface="Times New Roman" pitchFamily="18" charset="0"/>
              </a:rPr>
              <a:t> method, we need to add our dependency into the service collection which will dynamically inject whenever and wherever we want in the project. Also, we can mention which kind of instance we want to inject - the lifetime of our </a:t>
            </a:r>
            <a:r>
              <a:rPr lang="en-US" sz="2400" dirty="0" smtClean="0">
                <a:latin typeface="Times New Roman" pitchFamily="18" charset="0"/>
                <a:cs typeface="Times New Roman" pitchFamily="18" charset="0"/>
              </a:rPr>
              <a:t>instance.</a:t>
            </a:r>
            <a:endParaRPr lang="en-US" sz="2400" dirty="0" smtClean="0">
              <a:latin typeface="Times New Roman" pitchFamily="18" charset="0"/>
              <a:cs typeface="Times New Roman"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239000" cy="1143000"/>
          </a:xfrm>
        </p:spPr>
        <p:txBody>
          <a:bodyPr>
            <a:normAutofit fontScale="90000"/>
          </a:bodyPr>
          <a:lstStyle/>
          <a:p>
            <a:pPr algn="ctr"/>
            <a:r>
              <a:rPr lang="en-US" dirty="0" smtClean="0">
                <a:latin typeface="Times New Roman" pitchFamily="18" charset="0"/>
                <a:cs typeface="Times New Roman" pitchFamily="18" charset="0"/>
              </a:rPr>
              <a:t>Dependency Injection Benefits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sz="2800" dirty="0" smtClean="0">
                <a:latin typeface="Times New Roman" pitchFamily="18" charset="0"/>
                <a:cs typeface="Times New Roman" pitchFamily="18" charset="0"/>
              </a:rPr>
              <a:t>Reduced </a:t>
            </a:r>
            <a:r>
              <a:rPr lang="en-US" sz="2800" dirty="0" smtClean="0">
                <a:latin typeface="Times New Roman" pitchFamily="18" charset="0"/>
                <a:cs typeface="Times New Roman" pitchFamily="18" charset="0"/>
              </a:rPr>
              <a:t>Dependencies.</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Reduced Dependency </a:t>
            </a:r>
            <a:r>
              <a:rPr lang="en-US" sz="2800" dirty="0" smtClean="0">
                <a:latin typeface="Times New Roman" pitchFamily="18" charset="0"/>
                <a:cs typeface="Times New Roman" pitchFamily="18" charset="0"/>
              </a:rPr>
              <a:t>Carrying.</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More Reusable </a:t>
            </a:r>
            <a:r>
              <a:rPr lang="en-US" sz="2800" dirty="0" smtClean="0">
                <a:latin typeface="Times New Roman" pitchFamily="18" charset="0"/>
                <a:cs typeface="Times New Roman" pitchFamily="18" charset="0"/>
              </a:rPr>
              <a:t>Code.</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More Testable </a:t>
            </a:r>
            <a:r>
              <a:rPr lang="en-US" sz="2800" dirty="0" smtClean="0">
                <a:latin typeface="Times New Roman" pitchFamily="18" charset="0"/>
                <a:cs typeface="Times New Roman" pitchFamily="18" charset="0"/>
              </a:rPr>
              <a:t>Code.</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More Readable </a:t>
            </a:r>
            <a:r>
              <a:rPr lang="en-US" sz="2800" dirty="0" smtClean="0">
                <a:latin typeface="Times New Roman" pitchFamily="18" charset="0"/>
                <a:cs typeface="Times New Roman" pitchFamily="18" charset="0"/>
              </a:rPr>
              <a:t>Code.</a:t>
            </a:r>
            <a:endParaRPr lang="en-US" sz="28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98</TotalTime>
  <Words>341</Words>
  <Application>Microsoft Office PowerPoint</Application>
  <PresentationFormat>On-screen Show (4:3)</PresentationFormat>
  <Paragraphs>44</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Opulent</vt:lpstr>
      <vt:lpstr>Dependency Injection</vt:lpstr>
      <vt:lpstr>Dependency Injection </vt:lpstr>
      <vt:lpstr>Slide 3</vt:lpstr>
      <vt:lpstr>Slide 4</vt:lpstr>
      <vt:lpstr>Types of Dependency Injection </vt:lpstr>
      <vt:lpstr>Configure di</vt:lpstr>
      <vt:lpstr>Service lifetime</vt:lpstr>
      <vt:lpstr>Slide 8</vt:lpstr>
      <vt:lpstr>Dependency Injection Benefits </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Dependency Injection</dc:title>
  <dc:creator>LENOVO</dc:creator>
  <cp:lastModifiedBy>LENOVO</cp:lastModifiedBy>
  <cp:revision>10</cp:revision>
  <dcterms:created xsi:type="dcterms:W3CDTF">2022-05-06T03:38:29Z</dcterms:created>
  <dcterms:modified xsi:type="dcterms:W3CDTF">2022-05-06T05:16:43Z</dcterms:modified>
</cp:coreProperties>
</file>