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2A015-CAE4-40AC-ACD4-7B3CCE3CD9AB}"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5DDB1DE-E460-41C8-8681-642AE938B14D}">
      <dgm:prSet/>
      <dgm:spPr/>
      <dgm:t>
        <a:bodyPr/>
        <a:lstStyle/>
        <a:p>
          <a:r>
            <a:rPr lang="en-IN" b="0" i="0"/>
            <a:t>Middleware is a piece of code that is used in the HTTP Request Pipeline.</a:t>
          </a:r>
          <a:endParaRPr lang="en-US"/>
        </a:p>
      </dgm:t>
    </dgm:pt>
    <dgm:pt modelId="{46925D99-0A82-46F9-A143-00E5F0A99FEC}" type="parTrans" cxnId="{0616D527-BC83-49E7-81A1-CC466538ECA4}">
      <dgm:prSet/>
      <dgm:spPr/>
      <dgm:t>
        <a:bodyPr/>
        <a:lstStyle/>
        <a:p>
          <a:endParaRPr lang="en-US"/>
        </a:p>
      </dgm:t>
    </dgm:pt>
    <dgm:pt modelId="{C0A8FBB4-12F1-4622-8803-E03003DC02D4}" type="sibTrans" cxnId="{0616D527-BC83-49E7-81A1-CC466538ECA4}">
      <dgm:prSet/>
      <dgm:spPr/>
      <dgm:t>
        <a:bodyPr/>
        <a:lstStyle/>
        <a:p>
          <a:endParaRPr lang="en-US"/>
        </a:p>
      </dgm:t>
    </dgm:pt>
    <dgm:pt modelId="{B862E16B-8869-4349-9440-094B5CAFF57D}">
      <dgm:prSet/>
      <dgm:spPr/>
      <dgm:t>
        <a:bodyPr/>
        <a:lstStyle/>
        <a:p>
          <a:r>
            <a:rPr lang="en-IN" b="0" i="0"/>
            <a:t>An ASP.NET Core Web API Application can have n numbers of middleware.</a:t>
          </a:r>
          <a:endParaRPr lang="en-US"/>
        </a:p>
      </dgm:t>
    </dgm:pt>
    <dgm:pt modelId="{BE306B94-C161-44F7-8F0E-A1651EB77EC9}" type="parTrans" cxnId="{0310B695-CEC3-48DB-A7D9-4E4744493791}">
      <dgm:prSet/>
      <dgm:spPr/>
      <dgm:t>
        <a:bodyPr/>
        <a:lstStyle/>
        <a:p>
          <a:endParaRPr lang="en-US"/>
        </a:p>
      </dgm:t>
    </dgm:pt>
    <dgm:pt modelId="{49B59A77-A6F1-434C-B621-288C892D3719}" type="sibTrans" cxnId="{0310B695-CEC3-48DB-A7D9-4E4744493791}">
      <dgm:prSet/>
      <dgm:spPr/>
      <dgm:t>
        <a:bodyPr/>
        <a:lstStyle/>
        <a:p>
          <a:endParaRPr lang="en-US"/>
        </a:p>
      </dgm:t>
    </dgm:pt>
    <dgm:pt modelId="{69A9B862-5339-4B9D-8828-9F6DBDB2ED7F}">
      <dgm:prSet/>
      <dgm:spPr/>
      <dgm:t>
        <a:bodyPr/>
        <a:lstStyle/>
        <a:p>
          <a:r>
            <a:rPr lang="en-IN" b="0" i="0"/>
            <a:t>So, depending upon the requirement, we can configure n numbers of middleware in the application request processing pipeline.</a:t>
          </a:r>
          <a:endParaRPr lang="en-US"/>
        </a:p>
      </dgm:t>
    </dgm:pt>
    <dgm:pt modelId="{EA1D07E7-728D-4885-BA9B-E583C46BE97C}" type="parTrans" cxnId="{185C8D2D-9B99-4B30-9B71-C69C7D31D728}">
      <dgm:prSet/>
      <dgm:spPr/>
      <dgm:t>
        <a:bodyPr/>
        <a:lstStyle/>
        <a:p>
          <a:endParaRPr lang="en-US"/>
        </a:p>
      </dgm:t>
    </dgm:pt>
    <dgm:pt modelId="{50332E45-F65F-4313-9299-45475AA890D3}" type="sibTrans" cxnId="{185C8D2D-9B99-4B30-9B71-C69C7D31D728}">
      <dgm:prSet/>
      <dgm:spPr/>
      <dgm:t>
        <a:bodyPr/>
        <a:lstStyle/>
        <a:p>
          <a:endParaRPr lang="en-US"/>
        </a:p>
      </dgm:t>
    </dgm:pt>
    <dgm:pt modelId="{C6510496-29A6-4183-AEF1-B907808C50D1}" type="pres">
      <dgm:prSet presAssocID="{1852A015-CAE4-40AC-ACD4-7B3CCE3CD9AB}" presName="linear" presStyleCnt="0">
        <dgm:presLayoutVars>
          <dgm:animLvl val="lvl"/>
          <dgm:resizeHandles val="exact"/>
        </dgm:presLayoutVars>
      </dgm:prSet>
      <dgm:spPr/>
    </dgm:pt>
    <dgm:pt modelId="{DDCD4D56-38F2-49D7-A157-0B8542F5742C}" type="pres">
      <dgm:prSet presAssocID="{85DDB1DE-E460-41C8-8681-642AE938B14D}" presName="parentText" presStyleLbl="node1" presStyleIdx="0" presStyleCnt="3">
        <dgm:presLayoutVars>
          <dgm:chMax val="0"/>
          <dgm:bulletEnabled val="1"/>
        </dgm:presLayoutVars>
      </dgm:prSet>
      <dgm:spPr/>
    </dgm:pt>
    <dgm:pt modelId="{8BE11B8A-4937-47C8-9937-965127141835}" type="pres">
      <dgm:prSet presAssocID="{C0A8FBB4-12F1-4622-8803-E03003DC02D4}" presName="spacer" presStyleCnt="0"/>
      <dgm:spPr/>
    </dgm:pt>
    <dgm:pt modelId="{2AEF9EDA-51EF-42A0-BB2E-32680E7E6CA6}" type="pres">
      <dgm:prSet presAssocID="{B862E16B-8869-4349-9440-094B5CAFF57D}" presName="parentText" presStyleLbl="node1" presStyleIdx="1" presStyleCnt="3">
        <dgm:presLayoutVars>
          <dgm:chMax val="0"/>
          <dgm:bulletEnabled val="1"/>
        </dgm:presLayoutVars>
      </dgm:prSet>
      <dgm:spPr/>
    </dgm:pt>
    <dgm:pt modelId="{BF317C16-2C55-4842-ABD7-DA85E1981CB5}" type="pres">
      <dgm:prSet presAssocID="{49B59A77-A6F1-434C-B621-288C892D3719}" presName="spacer" presStyleCnt="0"/>
      <dgm:spPr/>
    </dgm:pt>
    <dgm:pt modelId="{D4584998-F5EB-4625-85C5-50DF4FF07F28}" type="pres">
      <dgm:prSet presAssocID="{69A9B862-5339-4B9D-8828-9F6DBDB2ED7F}" presName="parentText" presStyleLbl="node1" presStyleIdx="2" presStyleCnt="3">
        <dgm:presLayoutVars>
          <dgm:chMax val="0"/>
          <dgm:bulletEnabled val="1"/>
        </dgm:presLayoutVars>
      </dgm:prSet>
      <dgm:spPr/>
    </dgm:pt>
  </dgm:ptLst>
  <dgm:cxnLst>
    <dgm:cxn modelId="{7CFBE615-5816-4678-807F-4647DD2036EE}" type="presOf" srcId="{1852A015-CAE4-40AC-ACD4-7B3CCE3CD9AB}" destId="{C6510496-29A6-4183-AEF1-B907808C50D1}" srcOrd="0" destOrd="0" presId="urn:microsoft.com/office/officeart/2005/8/layout/vList2"/>
    <dgm:cxn modelId="{0616D527-BC83-49E7-81A1-CC466538ECA4}" srcId="{1852A015-CAE4-40AC-ACD4-7B3CCE3CD9AB}" destId="{85DDB1DE-E460-41C8-8681-642AE938B14D}" srcOrd="0" destOrd="0" parTransId="{46925D99-0A82-46F9-A143-00E5F0A99FEC}" sibTransId="{C0A8FBB4-12F1-4622-8803-E03003DC02D4}"/>
    <dgm:cxn modelId="{185C8D2D-9B99-4B30-9B71-C69C7D31D728}" srcId="{1852A015-CAE4-40AC-ACD4-7B3CCE3CD9AB}" destId="{69A9B862-5339-4B9D-8828-9F6DBDB2ED7F}" srcOrd="2" destOrd="0" parTransId="{EA1D07E7-728D-4885-BA9B-E583C46BE97C}" sibTransId="{50332E45-F65F-4313-9299-45475AA890D3}"/>
    <dgm:cxn modelId="{EA94875E-0D38-4827-93A1-DAB3F2861BDE}" type="presOf" srcId="{69A9B862-5339-4B9D-8828-9F6DBDB2ED7F}" destId="{D4584998-F5EB-4625-85C5-50DF4FF07F28}" srcOrd="0" destOrd="0" presId="urn:microsoft.com/office/officeart/2005/8/layout/vList2"/>
    <dgm:cxn modelId="{5E427E6D-B787-4F06-B54E-C446050F1C2B}" type="presOf" srcId="{85DDB1DE-E460-41C8-8681-642AE938B14D}" destId="{DDCD4D56-38F2-49D7-A157-0B8542F5742C}" srcOrd="0" destOrd="0" presId="urn:microsoft.com/office/officeart/2005/8/layout/vList2"/>
    <dgm:cxn modelId="{A7630053-FBDE-42C4-B455-28D9BAE8FE21}" type="presOf" srcId="{B862E16B-8869-4349-9440-094B5CAFF57D}" destId="{2AEF9EDA-51EF-42A0-BB2E-32680E7E6CA6}" srcOrd="0" destOrd="0" presId="urn:microsoft.com/office/officeart/2005/8/layout/vList2"/>
    <dgm:cxn modelId="{0310B695-CEC3-48DB-A7D9-4E4744493791}" srcId="{1852A015-CAE4-40AC-ACD4-7B3CCE3CD9AB}" destId="{B862E16B-8869-4349-9440-094B5CAFF57D}" srcOrd="1" destOrd="0" parTransId="{BE306B94-C161-44F7-8F0E-A1651EB77EC9}" sibTransId="{49B59A77-A6F1-434C-B621-288C892D3719}"/>
    <dgm:cxn modelId="{E7DE8704-59D4-4E4E-8C2E-A84883DB9DB5}" type="presParOf" srcId="{C6510496-29A6-4183-AEF1-B907808C50D1}" destId="{DDCD4D56-38F2-49D7-A157-0B8542F5742C}" srcOrd="0" destOrd="0" presId="urn:microsoft.com/office/officeart/2005/8/layout/vList2"/>
    <dgm:cxn modelId="{6FB48209-BE73-4400-B630-EB2C58FC612F}" type="presParOf" srcId="{C6510496-29A6-4183-AEF1-B907808C50D1}" destId="{8BE11B8A-4937-47C8-9937-965127141835}" srcOrd="1" destOrd="0" presId="urn:microsoft.com/office/officeart/2005/8/layout/vList2"/>
    <dgm:cxn modelId="{68B8AEEE-531C-407D-A5B5-50A22B8C9A4A}" type="presParOf" srcId="{C6510496-29A6-4183-AEF1-B907808C50D1}" destId="{2AEF9EDA-51EF-42A0-BB2E-32680E7E6CA6}" srcOrd="2" destOrd="0" presId="urn:microsoft.com/office/officeart/2005/8/layout/vList2"/>
    <dgm:cxn modelId="{01F92626-C031-41BC-A22C-70A97201AC77}" type="presParOf" srcId="{C6510496-29A6-4183-AEF1-B907808C50D1}" destId="{BF317C16-2C55-4842-ABD7-DA85E1981CB5}" srcOrd="3" destOrd="0" presId="urn:microsoft.com/office/officeart/2005/8/layout/vList2"/>
    <dgm:cxn modelId="{6A9A46C0-1751-4EB5-8FFF-497BE8F2DE51}" type="presParOf" srcId="{C6510496-29A6-4183-AEF1-B907808C50D1}" destId="{D4584998-F5EB-4625-85C5-50DF4FF07F2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D4D56-38F2-49D7-A157-0B8542F5742C}">
      <dsp:nvSpPr>
        <dsp:cNvPr id="0" name=""/>
        <dsp:cNvSpPr/>
      </dsp:nvSpPr>
      <dsp:spPr>
        <a:xfrm>
          <a:off x="0" y="296813"/>
          <a:ext cx="6666833" cy="156633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Middleware is a piece of code that is used in the HTTP Request Pipeline.</a:t>
          </a:r>
          <a:endParaRPr lang="en-US" sz="2800" kern="1200"/>
        </a:p>
      </dsp:txBody>
      <dsp:txXfrm>
        <a:off x="76462" y="373275"/>
        <a:ext cx="6513909" cy="1413413"/>
      </dsp:txXfrm>
    </dsp:sp>
    <dsp:sp modelId="{2AEF9EDA-51EF-42A0-BB2E-32680E7E6CA6}">
      <dsp:nvSpPr>
        <dsp:cNvPr id="0" name=""/>
        <dsp:cNvSpPr/>
      </dsp:nvSpPr>
      <dsp:spPr>
        <a:xfrm>
          <a:off x="0" y="1943791"/>
          <a:ext cx="6666833" cy="1566337"/>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An ASP.NET Core Web API Application can have n numbers of middleware.</a:t>
          </a:r>
          <a:endParaRPr lang="en-US" sz="2800" kern="1200"/>
        </a:p>
      </dsp:txBody>
      <dsp:txXfrm>
        <a:off x="76462" y="2020253"/>
        <a:ext cx="6513909" cy="1413413"/>
      </dsp:txXfrm>
    </dsp:sp>
    <dsp:sp modelId="{D4584998-F5EB-4625-85C5-50DF4FF07F28}">
      <dsp:nvSpPr>
        <dsp:cNvPr id="0" name=""/>
        <dsp:cNvSpPr/>
      </dsp:nvSpPr>
      <dsp:spPr>
        <a:xfrm>
          <a:off x="0" y="3590768"/>
          <a:ext cx="6666833" cy="1566337"/>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So, depending upon the requirement, we can configure n numbers of middleware in the application request processing pipeline.</a:t>
          </a:r>
          <a:endParaRPr lang="en-US" sz="2800" kern="1200"/>
        </a:p>
      </dsp:txBody>
      <dsp:txXfrm>
        <a:off x="76462" y="3667230"/>
        <a:ext cx="6513909" cy="14134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2A50-D1A4-429A-B592-06861C674D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133CA2-C5AE-4A08-9745-979E427BD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77CF02-1F59-4EB3-95D4-C76A7496FAF3}"/>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5" name="Footer Placeholder 4">
            <a:extLst>
              <a:ext uri="{FF2B5EF4-FFF2-40B4-BE49-F238E27FC236}">
                <a16:creationId xmlns:a16="http://schemas.microsoft.com/office/drawing/2014/main" id="{54BF5E5F-9D17-4CCF-8966-E35B55134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D369F-6CDF-4A87-879B-D4797664B1E9}"/>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26601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621F-A7B7-40DF-A09E-E58D9FEB70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0472A7-BC1D-454F-A7D8-634D0EFE2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315B6-03D0-4C0B-A859-6AC8D197F2A2}"/>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5" name="Footer Placeholder 4">
            <a:extLst>
              <a:ext uri="{FF2B5EF4-FFF2-40B4-BE49-F238E27FC236}">
                <a16:creationId xmlns:a16="http://schemas.microsoft.com/office/drawing/2014/main" id="{4E5183B9-FD4E-4B04-8147-E3D7A78F5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6818AB-26D6-4E31-B70D-19871F434925}"/>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392768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01D93-F0F6-479D-9E86-5FD78A4C41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90E4EF-8996-4C9E-B9B1-FF9890B41D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379D8E-EF32-45E3-ABD3-2C9307282C7C}"/>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5" name="Footer Placeholder 4">
            <a:extLst>
              <a:ext uri="{FF2B5EF4-FFF2-40B4-BE49-F238E27FC236}">
                <a16:creationId xmlns:a16="http://schemas.microsoft.com/office/drawing/2014/main" id="{108253C7-FDCF-4619-8E9F-B5BE859CB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5A7BE8-BE54-4E20-B2E5-18986A158BFC}"/>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47617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BCB5-FC3C-40DE-AC02-447993C6D7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013820-8C9B-44C9-AF1C-F8CA76929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3C9FF-C847-4318-81E9-C9FC08A0D97E}"/>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5" name="Footer Placeholder 4">
            <a:extLst>
              <a:ext uri="{FF2B5EF4-FFF2-40B4-BE49-F238E27FC236}">
                <a16:creationId xmlns:a16="http://schemas.microsoft.com/office/drawing/2014/main" id="{302838F9-D78F-4C75-843E-0EF036B80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B9F19-0787-476C-B68F-0B04DB2D777B}"/>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374554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916F-62F3-494C-AC04-494B2D28B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15CFE9-BBDD-4D1A-A55A-174E1C615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A69854-C66E-41B8-8271-2F59382E80BD}"/>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5" name="Footer Placeholder 4">
            <a:extLst>
              <a:ext uri="{FF2B5EF4-FFF2-40B4-BE49-F238E27FC236}">
                <a16:creationId xmlns:a16="http://schemas.microsoft.com/office/drawing/2014/main" id="{71C987D1-F67F-438B-9BF2-1FE739908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73767-DF10-4C0E-8DD8-05286DD612F1}"/>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334993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ABA2-6541-4DFB-BE4D-4CDEF0870E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EBAC3-D3E5-4CAE-A59E-E1A263C776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D73E22-F4B7-4D2E-B197-C70D66EA0F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DDAC86-B449-4A67-8AF5-58DE1E6E0A5D}"/>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6" name="Footer Placeholder 5">
            <a:extLst>
              <a:ext uri="{FF2B5EF4-FFF2-40B4-BE49-F238E27FC236}">
                <a16:creationId xmlns:a16="http://schemas.microsoft.com/office/drawing/2014/main" id="{E9076111-3C08-4A8C-88BE-2AA42DF6B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53032-0AF6-48B4-A7C4-4350107AD46C}"/>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339688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5760-B3A0-4FB3-A633-E96F2E0A47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373029-7143-446F-8418-EE03189AF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1C720-7CB4-4482-A9C6-17C7DBF094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59806E-2AA7-4F60-8F74-6965EF390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375A9-D813-4FEC-86FA-4E43587E4D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F7F8FD-130B-42AA-9852-70374ECF5F82}"/>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8" name="Footer Placeholder 7">
            <a:extLst>
              <a:ext uri="{FF2B5EF4-FFF2-40B4-BE49-F238E27FC236}">
                <a16:creationId xmlns:a16="http://schemas.microsoft.com/office/drawing/2014/main" id="{4FA7C7BE-D713-4718-B303-82F9D5E46B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54B34F-BE0E-43E1-98B6-EFE66FCC4534}"/>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144054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3717-FA6B-4280-A0F1-FAC437652C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4645F-8A43-4B06-9237-EC1754C6BBE4}"/>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4" name="Footer Placeholder 3">
            <a:extLst>
              <a:ext uri="{FF2B5EF4-FFF2-40B4-BE49-F238E27FC236}">
                <a16:creationId xmlns:a16="http://schemas.microsoft.com/office/drawing/2014/main" id="{83E42F3B-3EC3-4A4D-91F7-6AAD02D61F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FC18FC-5E8E-4D2E-A3DC-D9D01FC21E4E}"/>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164374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659A2-4B3C-4148-832C-F395D9F6BA82}"/>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3" name="Footer Placeholder 2">
            <a:extLst>
              <a:ext uri="{FF2B5EF4-FFF2-40B4-BE49-F238E27FC236}">
                <a16:creationId xmlns:a16="http://schemas.microsoft.com/office/drawing/2014/main" id="{F17A5E81-931F-4218-A763-7C11A2838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09C96D-540D-4284-A3CD-5EF97AD410A5}"/>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332310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38DE-B83B-45FE-80F8-1CAED3E3D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1B7C07-94B6-4B67-ADB6-457817F40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4A14D5-0A3A-4677-928C-F6AACD555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DB54D-5E4C-414E-B5E6-5B19D096ABDD}"/>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6" name="Footer Placeholder 5">
            <a:extLst>
              <a:ext uri="{FF2B5EF4-FFF2-40B4-BE49-F238E27FC236}">
                <a16:creationId xmlns:a16="http://schemas.microsoft.com/office/drawing/2014/main" id="{29DDC258-5228-4F04-83E8-E2580D691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9EBEB-0228-4BB2-92DB-C863E0A82309}"/>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168276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22EF-9DC2-4EB7-9BA0-AAA28EEBD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73148D-65D9-483B-BD89-7A397D15C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2EBC49-C868-4409-B378-88904CBD1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F8354-8B4A-4837-97CC-2F6CC658C8B7}"/>
              </a:ext>
            </a:extLst>
          </p:cNvPr>
          <p:cNvSpPr>
            <a:spLocks noGrp="1"/>
          </p:cNvSpPr>
          <p:nvPr>
            <p:ph type="dt" sz="half" idx="10"/>
          </p:nvPr>
        </p:nvSpPr>
        <p:spPr/>
        <p:txBody>
          <a:bodyPr/>
          <a:lstStyle/>
          <a:p>
            <a:fld id="{2E5BFDD8-DC30-47C8-AAB1-9668AA71971D}" type="datetimeFigureOut">
              <a:rPr lang="en-IN" smtClean="0"/>
              <a:t>06-05-2022</a:t>
            </a:fld>
            <a:endParaRPr lang="en-IN"/>
          </a:p>
        </p:txBody>
      </p:sp>
      <p:sp>
        <p:nvSpPr>
          <p:cNvPr id="6" name="Footer Placeholder 5">
            <a:extLst>
              <a:ext uri="{FF2B5EF4-FFF2-40B4-BE49-F238E27FC236}">
                <a16:creationId xmlns:a16="http://schemas.microsoft.com/office/drawing/2014/main" id="{AEF5986A-372B-403E-8F70-3E7E43A230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FA774D-0135-49EF-A1A5-98845D3A4063}"/>
              </a:ext>
            </a:extLst>
          </p:cNvPr>
          <p:cNvSpPr>
            <a:spLocks noGrp="1"/>
          </p:cNvSpPr>
          <p:nvPr>
            <p:ph type="sldNum" sz="quarter" idx="12"/>
          </p:nvPr>
        </p:nvSpPr>
        <p:spPr/>
        <p:txBody>
          <a:bodyPr/>
          <a:lstStyle/>
          <a:p>
            <a:fld id="{D65D0EC1-8622-432D-9957-5018A6ED5212}" type="slidenum">
              <a:rPr lang="en-IN" smtClean="0"/>
              <a:t>‹#›</a:t>
            </a:fld>
            <a:endParaRPr lang="en-IN"/>
          </a:p>
        </p:txBody>
      </p:sp>
    </p:spTree>
    <p:extLst>
      <p:ext uri="{BB962C8B-B14F-4D97-AF65-F5344CB8AC3E}">
        <p14:creationId xmlns:p14="http://schemas.microsoft.com/office/powerpoint/2010/main" val="135929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C2CAC-72F0-49B8-8437-98B0D9B6A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85F50C-2F26-452D-9FA4-F13055541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7960B-F92E-40A3-9C85-2AEAFA41D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BFDD8-DC30-47C8-AAB1-9668AA71971D}" type="datetimeFigureOut">
              <a:rPr lang="en-IN" smtClean="0"/>
              <a:t>06-05-2022</a:t>
            </a:fld>
            <a:endParaRPr lang="en-IN"/>
          </a:p>
        </p:txBody>
      </p:sp>
      <p:sp>
        <p:nvSpPr>
          <p:cNvPr id="5" name="Footer Placeholder 4">
            <a:extLst>
              <a:ext uri="{FF2B5EF4-FFF2-40B4-BE49-F238E27FC236}">
                <a16:creationId xmlns:a16="http://schemas.microsoft.com/office/drawing/2014/main" id="{D5EE2954-17F3-4ED9-9CE6-E424E46B65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D19A61-F657-4260-B1E2-35A7BE227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D0EC1-8622-432D-9957-5018A6ED5212}" type="slidenum">
              <a:rPr lang="en-IN" smtClean="0"/>
              <a:t>‹#›</a:t>
            </a:fld>
            <a:endParaRPr lang="en-IN"/>
          </a:p>
        </p:txBody>
      </p:sp>
    </p:spTree>
    <p:extLst>
      <p:ext uri="{BB962C8B-B14F-4D97-AF65-F5344CB8AC3E}">
        <p14:creationId xmlns:p14="http://schemas.microsoft.com/office/powerpoint/2010/main" val="267447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tnettutorials.net/lesson/run-method-in-asp-net-co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6995FDB-B5DA-49D2-8B22-201F365F8517}"/>
              </a:ext>
            </a:extLst>
          </p:cNvPr>
          <p:cNvSpPr>
            <a:spLocks noGrp="1"/>
          </p:cNvSpPr>
          <p:nvPr>
            <p:ph type="ctrTitle"/>
          </p:nvPr>
        </p:nvSpPr>
        <p:spPr>
          <a:xfrm>
            <a:off x="660041" y="2767106"/>
            <a:ext cx="2880828" cy="3071906"/>
          </a:xfrm>
        </p:spPr>
        <p:txBody>
          <a:bodyPr anchor="t">
            <a:normAutofit/>
          </a:bodyPr>
          <a:lstStyle/>
          <a:p>
            <a:pPr algn="l"/>
            <a:r>
              <a:rPr lang="en-IN" sz="3700" b="1" i="0">
                <a:solidFill>
                  <a:srgbClr val="FFFFFF"/>
                </a:solidFill>
                <a:effectLst/>
                <a:latin typeface="arial" panose="020B0604020202020204" pitchFamily="34" charset="0"/>
              </a:rPr>
              <a:t>Middleware in ASP.NET Core Web API</a:t>
            </a:r>
            <a:br>
              <a:rPr lang="en-IN" sz="3700" b="0" i="0">
                <a:solidFill>
                  <a:srgbClr val="FFFFFF"/>
                </a:solidFill>
                <a:effectLst/>
                <a:latin typeface="-apple-system"/>
              </a:rPr>
            </a:br>
            <a:endParaRPr lang="en-IN" sz="3700">
              <a:solidFill>
                <a:srgbClr val="FFFFFF"/>
              </a:solidFill>
            </a:endParaRPr>
          </a:p>
        </p:txBody>
      </p:sp>
      <p:pic>
        <p:nvPicPr>
          <p:cNvPr id="6" name="Graphic 5" descr="Database">
            <a:extLst>
              <a:ext uri="{FF2B5EF4-FFF2-40B4-BE49-F238E27FC236}">
                <a16:creationId xmlns:a16="http://schemas.microsoft.com/office/drawing/2014/main" id="{2BD5CF61-F115-AFBF-B7C9-E1BAA3D59A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30908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9F31B-906E-4B5B-BCA6-C2A6EAEF8FBC}"/>
              </a:ext>
            </a:extLst>
          </p:cNvPr>
          <p:cNvSpPr>
            <a:spLocks noGrp="1"/>
          </p:cNvSpPr>
          <p:nvPr>
            <p:ph type="title"/>
          </p:nvPr>
        </p:nvSpPr>
        <p:spPr>
          <a:xfrm>
            <a:off x="804672" y="802955"/>
            <a:ext cx="6318649" cy="1454051"/>
          </a:xfrm>
        </p:spPr>
        <p:txBody>
          <a:bodyPr anchor="b">
            <a:normAutofit/>
          </a:bodyPr>
          <a:lstStyle/>
          <a:p>
            <a:r>
              <a:rPr lang="en-IN" sz="3300" b="1" i="0">
                <a:solidFill>
                  <a:schemeClr val="tx2"/>
                </a:solidFill>
                <a:effectLst/>
                <a:latin typeface="arial" panose="020B0604020202020204" pitchFamily="34" charset="0"/>
              </a:rPr>
              <a:t>Creating Custom Middleware in ASP.NET Core</a:t>
            </a:r>
            <a:br>
              <a:rPr lang="en-IN" sz="3300" b="0" i="0">
                <a:solidFill>
                  <a:schemeClr val="tx2"/>
                </a:solidFill>
                <a:effectLst/>
                <a:latin typeface="-apple-system"/>
              </a:rPr>
            </a:br>
            <a:endParaRPr lang="en-IN" sz="3300">
              <a:solidFill>
                <a:schemeClr val="tx2"/>
              </a:solidFill>
            </a:endParaRPr>
          </a:p>
        </p:txBody>
      </p:sp>
      <p:grpSp>
        <p:nvGrpSpPr>
          <p:cNvPr id="53" name="Group 52">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54" name="Freeform: Shape 53">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Text&#10;&#10;Description automatically generated">
            <a:extLst>
              <a:ext uri="{FF2B5EF4-FFF2-40B4-BE49-F238E27FC236}">
                <a16:creationId xmlns:a16="http://schemas.microsoft.com/office/drawing/2014/main" id="{0098380E-11F7-41F8-872A-E36664C1D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1435" y="1689195"/>
            <a:ext cx="3774960" cy="1670419"/>
          </a:xfrm>
          <a:prstGeom prst="rect">
            <a:avLst/>
          </a:prstGeom>
        </p:spPr>
      </p:pic>
      <p:sp>
        <p:nvSpPr>
          <p:cNvPr id="3" name="Content Placeholder 2">
            <a:extLst>
              <a:ext uri="{FF2B5EF4-FFF2-40B4-BE49-F238E27FC236}">
                <a16:creationId xmlns:a16="http://schemas.microsoft.com/office/drawing/2014/main" id="{5973471E-B949-4BE3-9CF4-020519412B17}"/>
              </a:ext>
            </a:extLst>
          </p:cNvPr>
          <p:cNvSpPr>
            <a:spLocks noGrp="1"/>
          </p:cNvSpPr>
          <p:nvPr>
            <p:ph idx="1"/>
          </p:nvPr>
        </p:nvSpPr>
        <p:spPr>
          <a:xfrm>
            <a:off x="176981" y="1779639"/>
            <a:ext cx="6946339" cy="4281333"/>
          </a:xfrm>
        </p:spPr>
        <p:txBody>
          <a:bodyPr anchor="ctr">
            <a:normAutofit/>
          </a:bodyPr>
          <a:lstStyle/>
          <a:p>
            <a:r>
              <a:rPr lang="en-IN" sz="1400" b="1" i="0" dirty="0">
                <a:effectLst/>
                <a:latin typeface="arial" panose="020B0604020202020204" pitchFamily="34" charset="0"/>
              </a:rPr>
              <a:t> let us add a new class file to our project.</a:t>
            </a:r>
          </a:p>
          <a:p>
            <a:r>
              <a:rPr lang="en-IN" sz="1400" b="1" i="0" dirty="0">
                <a:effectLst/>
                <a:latin typeface="arial" panose="020B0604020202020204" pitchFamily="34" charset="0"/>
              </a:rPr>
              <a:t>In order to make a class a Middleware component, the class needs to be inherited from the </a:t>
            </a:r>
            <a:r>
              <a:rPr lang="en-IN" sz="1400" b="1" i="0" dirty="0" err="1">
                <a:effectLst/>
                <a:latin typeface="arial" panose="020B0604020202020204" pitchFamily="34" charset="0"/>
              </a:rPr>
              <a:t>IMiddleware</a:t>
            </a:r>
            <a:r>
              <a:rPr lang="en-IN" sz="1400" b="1" i="0" dirty="0">
                <a:effectLst/>
                <a:latin typeface="arial" panose="020B0604020202020204" pitchFamily="34" charset="0"/>
              </a:rPr>
              <a:t> interface. Further </a:t>
            </a:r>
            <a:r>
              <a:rPr lang="en-IN" sz="1400" b="1" i="0" dirty="0" err="1">
                <a:effectLst/>
                <a:latin typeface="arial" panose="020B0604020202020204" pitchFamily="34" charset="0"/>
              </a:rPr>
              <a:t>IMiddleware</a:t>
            </a:r>
            <a:r>
              <a:rPr lang="en-IN" sz="1400" b="1" i="0" dirty="0">
                <a:effectLst/>
                <a:latin typeface="arial" panose="020B0604020202020204" pitchFamily="34" charset="0"/>
              </a:rPr>
              <a:t> interface belongs to </a:t>
            </a:r>
            <a:r>
              <a:rPr lang="en-IN" sz="1400" b="1" i="0" dirty="0" err="1">
                <a:effectLst/>
                <a:latin typeface="arial" panose="020B0604020202020204" pitchFamily="34" charset="0"/>
              </a:rPr>
              <a:t>Microsoft.AspNetCore.Http</a:t>
            </a:r>
            <a:r>
              <a:rPr lang="en-IN" sz="1400" b="1" i="0" dirty="0">
                <a:effectLst/>
                <a:latin typeface="arial" panose="020B0604020202020204" pitchFamily="34" charset="0"/>
              </a:rPr>
              <a:t> namespace. And we need to implement the </a:t>
            </a:r>
            <a:r>
              <a:rPr lang="en-IN" sz="1400" b="1" i="0" dirty="0" err="1">
                <a:effectLst/>
                <a:latin typeface="arial" panose="020B0604020202020204" pitchFamily="34" charset="0"/>
              </a:rPr>
              <a:t>InvokeAsync</a:t>
            </a:r>
            <a:r>
              <a:rPr lang="en-IN" sz="1400" b="1" i="0" dirty="0">
                <a:effectLst/>
                <a:latin typeface="arial" panose="020B0604020202020204" pitchFamily="34" charset="0"/>
              </a:rPr>
              <a:t> method. And you need to write your logic within the </a:t>
            </a:r>
            <a:r>
              <a:rPr lang="en-IN" sz="1400" b="1" i="0" dirty="0" err="1">
                <a:effectLst/>
                <a:latin typeface="arial" panose="020B0604020202020204" pitchFamily="34" charset="0"/>
              </a:rPr>
              <a:t>InvokeAsync</a:t>
            </a:r>
            <a:r>
              <a:rPr lang="en-IN" sz="1400" b="1" i="0" dirty="0">
                <a:effectLst/>
                <a:latin typeface="arial" panose="020B0604020202020204" pitchFamily="34" charset="0"/>
              </a:rPr>
              <a:t> method.</a:t>
            </a:r>
          </a:p>
          <a:p>
            <a:r>
              <a:rPr lang="en-IN" sz="1400" b="1" i="0" dirty="0">
                <a:effectLst/>
                <a:latin typeface="arial" panose="020B0604020202020204" pitchFamily="34" charset="0"/>
              </a:rPr>
              <a:t>Our Custom Middleware component is ready. Now we need to use it in our HTTP Request Processing pipeline. Now it is a two-step process to use this custom middleware component.</a:t>
            </a:r>
            <a:endParaRPr lang="en-IN" sz="1400" b="1" dirty="0">
              <a:latin typeface="arial" panose="020B0604020202020204" pitchFamily="34" charset="0"/>
            </a:endParaRPr>
          </a:p>
          <a:p>
            <a:r>
              <a:rPr lang="en-IN" sz="1400" b="1" i="0" dirty="0">
                <a:effectLst/>
                <a:latin typeface="arial" panose="020B0604020202020204" pitchFamily="34" charset="0"/>
              </a:rPr>
              <a:t>Step1: Inject the service to the built-in dependency injection container</a:t>
            </a:r>
            <a:endParaRPr lang="en-IN" sz="1400" b="1" i="0" dirty="0">
              <a:effectLst/>
              <a:latin typeface="-apple-system"/>
            </a:endParaRPr>
          </a:p>
          <a:p>
            <a:pPr marL="0" indent="0">
              <a:buNone/>
            </a:pPr>
            <a:r>
              <a:rPr lang="en-IN" sz="1400" b="1" dirty="0">
                <a:latin typeface="arial" panose="020B0604020202020204" pitchFamily="34" charset="0"/>
              </a:rPr>
              <a:t>     we</a:t>
            </a:r>
            <a:r>
              <a:rPr lang="en-IN" sz="1400" b="1" i="0" dirty="0">
                <a:effectLst/>
                <a:latin typeface="arial" panose="020B0604020202020204" pitchFamily="34" charset="0"/>
              </a:rPr>
              <a:t> can inject the service using the </a:t>
            </a:r>
            <a:r>
              <a:rPr lang="en-IN" sz="1400" b="1" i="0" dirty="0" err="1">
                <a:effectLst/>
                <a:latin typeface="arial" panose="020B0604020202020204" pitchFamily="34" charset="0"/>
              </a:rPr>
              <a:t>ConfigureService</a:t>
            </a:r>
            <a:r>
              <a:rPr lang="en-IN" sz="1400" b="1" i="0" dirty="0">
                <a:effectLst/>
                <a:latin typeface="arial" panose="020B0604020202020204" pitchFamily="34" charset="0"/>
              </a:rPr>
              <a:t> method of the </a:t>
            </a:r>
            <a:r>
              <a:rPr lang="en-IN" sz="1400" b="1" i="0" dirty="0" err="1">
                <a:effectLst/>
                <a:latin typeface="arial" panose="020B0604020202020204" pitchFamily="34" charset="0"/>
              </a:rPr>
              <a:t>Startup</a:t>
            </a:r>
            <a:r>
              <a:rPr lang="en-IN" sz="1400" b="1" i="0" dirty="0">
                <a:effectLst/>
                <a:latin typeface="arial" panose="020B0604020202020204" pitchFamily="34" charset="0"/>
              </a:rPr>
              <a:t>    	</a:t>
            </a:r>
            <a:r>
              <a:rPr lang="en-IN" sz="1400" b="1" i="0" dirty="0" err="1">
                <a:effectLst/>
                <a:latin typeface="arial" panose="020B0604020202020204" pitchFamily="34" charset="0"/>
              </a:rPr>
              <a:t>classas</a:t>
            </a:r>
            <a:r>
              <a:rPr lang="en-IN" sz="1400" b="1" i="0" dirty="0">
                <a:effectLst/>
                <a:latin typeface="arial" panose="020B0604020202020204" pitchFamily="34" charset="0"/>
              </a:rPr>
              <a:t> </a:t>
            </a:r>
            <a:r>
              <a:rPr lang="en-IN" sz="1400" b="1" i="0" dirty="0" err="1">
                <a:effectLst/>
                <a:latin typeface="arial" panose="020B0604020202020204" pitchFamily="34" charset="0"/>
              </a:rPr>
              <a:t>services.AddTransient</a:t>
            </a:r>
            <a:r>
              <a:rPr lang="en-IN" sz="1400" b="1" i="0" dirty="0">
                <a:effectLst/>
                <a:latin typeface="arial" panose="020B0604020202020204" pitchFamily="34" charset="0"/>
              </a:rPr>
              <a:t>&lt;</a:t>
            </a:r>
            <a:r>
              <a:rPr lang="en-IN" sz="1400" b="1" i="0" dirty="0" err="1">
                <a:effectLst/>
                <a:latin typeface="arial" panose="020B0604020202020204" pitchFamily="34" charset="0"/>
              </a:rPr>
              <a:t>MyCustomMiddleware</a:t>
            </a:r>
            <a:r>
              <a:rPr lang="en-IN" sz="1400" b="1" i="0" dirty="0">
                <a:effectLst/>
                <a:latin typeface="arial" panose="020B0604020202020204" pitchFamily="34" charset="0"/>
              </a:rPr>
              <a:t>&gt;();. </a:t>
            </a:r>
          </a:p>
          <a:p>
            <a:pPr marL="0" indent="0">
              <a:buNone/>
            </a:pPr>
            <a:r>
              <a:rPr lang="en-IN" sz="1400" b="1" i="0" dirty="0">
                <a:effectLst/>
                <a:latin typeface="arial" panose="020B0604020202020204" pitchFamily="34" charset="0"/>
              </a:rPr>
              <a:t>.Step2: Registering the Custom Middleware in the HTTP Request Processing Pipeline</a:t>
            </a:r>
            <a:endParaRPr lang="en-IN" sz="1400" b="1" i="0" dirty="0">
              <a:effectLst/>
              <a:latin typeface="-apple-system"/>
            </a:endParaRPr>
          </a:p>
          <a:p>
            <a:pPr marL="0" indent="0">
              <a:buNone/>
            </a:pPr>
            <a:r>
              <a:rPr lang="en-IN" sz="1400" b="1" i="0" dirty="0">
                <a:effectLst/>
                <a:latin typeface="arial" panose="020B0604020202020204" pitchFamily="34" charset="0"/>
              </a:rPr>
              <a:t>	</a:t>
            </a:r>
            <a:r>
              <a:rPr lang="en-IN" sz="1400" b="1" i="0" dirty="0" err="1">
                <a:effectLst/>
                <a:latin typeface="arial" panose="020B0604020202020204" pitchFamily="34" charset="0"/>
              </a:rPr>
              <a:t>app.UseMiddleware</a:t>
            </a:r>
            <a:r>
              <a:rPr lang="en-IN" sz="1400" b="1" i="0" dirty="0">
                <a:effectLst/>
                <a:latin typeface="arial" panose="020B0604020202020204" pitchFamily="34" charset="0"/>
              </a:rPr>
              <a:t>&lt;</a:t>
            </a:r>
            <a:r>
              <a:rPr lang="en-IN" sz="1400" b="1" i="0" dirty="0" err="1">
                <a:effectLst/>
                <a:latin typeface="arial" panose="020B0604020202020204" pitchFamily="34" charset="0"/>
              </a:rPr>
              <a:t>MyCustomMiddleware</a:t>
            </a:r>
            <a:r>
              <a:rPr lang="en-IN" sz="1400" b="1" i="0" dirty="0">
                <a:effectLst/>
                <a:latin typeface="arial" panose="020B0604020202020204" pitchFamily="34" charset="0"/>
              </a:rPr>
              <a:t>&gt;();</a:t>
            </a:r>
          </a:p>
          <a:p>
            <a:pPr marL="0" indent="0">
              <a:buNone/>
            </a:pPr>
            <a:r>
              <a:rPr lang="en-IN" sz="1400" b="1" i="0" dirty="0">
                <a:effectLst/>
                <a:latin typeface="arial" panose="020B0604020202020204" pitchFamily="34" charset="0"/>
              </a:rPr>
              <a:t>Step3: Run the application</a:t>
            </a:r>
          </a:p>
          <a:p>
            <a:endParaRPr lang="en-IN" sz="1100" dirty="0">
              <a:solidFill>
                <a:schemeClr val="tx2"/>
              </a:solidFill>
            </a:endParaRPr>
          </a:p>
        </p:txBody>
      </p:sp>
      <p:pic>
        <p:nvPicPr>
          <p:cNvPr id="7" name="Picture 6" descr="Text&#10;&#10;Description automatically generated">
            <a:extLst>
              <a:ext uri="{FF2B5EF4-FFF2-40B4-BE49-F238E27FC236}">
                <a16:creationId xmlns:a16="http://schemas.microsoft.com/office/drawing/2014/main" id="{47998AA8-4BF5-4A23-BC32-BA1A973E0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435" y="3678021"/>
            <a:ext cx="3774960" cy="1009801"/>
          </a:xfrm>
          <a:prstGeom prst="rect">
            <a:avLst/>
          </a:prstGeom>
        </p:spPr>
      </p:pic>
      <p:pic>
        <p:nvPicPr>
          <p:cNvPr id="9" name="Picture 8" descr="Text&#10;&#10;Description automatically generated">
            <a:extLst>
              <a:ext uri="{FF2B5EF4-FFF2-40B4-BE49-F238E27FC236}">
                <a16:creationId xmlns:a16="http://schemas.microsoft.com/office/drawing/2014/main" id="{268C9D66-DCC7-4170-93F8-D9F0C10AD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435" y="5324635"/>
            <a:ext cx="3774960" cy="896552"/>
          </a:xfrm>
          <a:prstGeom prst="rect">
            <a:avLst/>
          </a:prstGeom>
        </p:spPr>
      </p:pic>
    </p:spTree>
    <p:extLst>
      <p:ext uri="{BB962C8B-B14F-4D97-AF65-F5344CB8AC3E}">
        <p14:creationId xmlns:p14="http://schemas.microsoft.com/office/powerpoint/2010/main" val="206778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2407D-F430-4F6E-831D-3D01F7E0E17E}"/>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KEY POINTS</a:t>
            </a:r>
          </a:p>
        </p:txBody>
      </p:sp>
      <p:sp>
        <p:nvSpPr>
          <p:cNvPr id="3" name="Content Placeholder 2">
            <a:extLst>
              <a:ext uri="{FF2B5EF4-FFF2-40B4-BE49-F238E27FC236}">
                <a16:creationId xmlns:a16="http://schemas.microsoft.com/office/drawing/2014/main" id="{12AB0378-FDAD-4A3A-9960-87EF55DD1CC0}"/>
              </a:ext>
            </a:extLst>
          </p:cNvPr>
          <p:cNvSpPr>
            <a:spLocks noGrp="1"/>
          </p:cNvSpPr>
          <p:nvPr>
            <p:ph idx="1"/>
          </p:nvPr>
        </p:nvSpPr>
        <p:spPr>
          <a:xfrm>
            <a:off x="4810259" y="649480"/>
            <a:ext cx="6555347" cy="5546047"/>
          </a:xfrm>
        </p:spPr>
        <p:txBody>
          <a:bodyPr anchor="ctr">
            <a:normAutofit/>
          </a:bodyPr>
          <a:lstStyle/>
          <a:p>
            <a:pPr fontAlgn="base">
              <a:buFont typeface="+mj-lt"/>
              <a:buAutoNum type="arabicPeriod"/>
            </a:pPr>
            <a:r>
              <a:rPr lang="en-IN" sz="2000" b="0" i="0" dirty="0">
                <a:effectLst/>
                <a:latin typeface="arial" panose="020B0604020202020204" pitchFamily="34" charset="0"/>
              </a:rPr>
              <a:t>The ASP.NET Core Request Processing Pipeline consists of a sequence of middleware components (custom plus built-in) that are going to be called one after the other. If we want to call the next middleware components then we need to use the next method.</a:t>
            </a:r>
            <a:endParaRPr lang="en-IN" sz="2000" b="0" i="0" dirty="0">
              <a:effectLst/>
              <a:latin typeface="-apple-system"/>
            </a:endParaRPr>
          </a:p>
          <a:p>
            <a:pPr fontAlgn="base">
              <a:buFont typeface="+mj-lt"/>
              <a:buAutoNum type="arabicPeriod"/>
            </a:pPr>
            <a:r>
              <a:rPr lang="en-IN" sz="2000" b="0" i="0" dirty="0">
                <a:effectLst/>
                <a:latin typeface="arial" panose="020B0604020202020204" pitchFamily="34" charset="0"/>
              </a:rPr>
              <a:t>Each middleware component in ASP.NET Core Application can perform some operations before and after calling the next component using the next method. The ASP.NET Core middleware component can access both the incoming request and the outgoing response.</a:t>
            </a:r>
            <a:endParaRPr lang="en-IN" sz="2000" b="0" i="0" dirty="0">
              <a:effectLst/>
              <a:latin typeface="-apple-system"/>
            </a:endParaRPr>
          </a:p>
          <a:p>
            <a:pPr fontAlgn="base">
              <a:buFont typeface="+mj-lt"/>
              <a:buAutoNum type="arabicPeriod"/>
            </a:pPr>
            <a:r>
              <a:rPr lang="en-IN" sz="2000" b="0" i="0" dirty="0">
                <a:effectLst/>
                <a:latin typeface="arial" panose="020B0604020202020204" pitchFamily="34" charset="0"/>
              </a:rPr>
              <a:t>The Run method in ASP.NET Core is the terminating Middleware Component which means it is not possible to call the next middleware component.</a:t>
            </a:r>
            <a:endParaRPr lang="en-IN" sz="2000" b="0" i="0" dirty="0">
              <a:effectLst/>
              <a:latin typeface="-apple-system"/>
            </a:endParaRPr>
          </a:p>
          <a:p>
            <a:endParaRPr lang="en-IN" sz="2000" dirty="0"/>
          </a:p>
        </p:txBody>
      </p:sp>
    </p:spTree>
    <p:extLst>
      <p:ext uri="{BB962C8B-B14F-4D97-AF65-F5344CB8AC3E}">
        <p14:creationId xmlns:p14="http://schemas.microsoft.com/office/powerpoint/2010/main" val="111040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44E287-4C6C-4997-B67D-8A13CFFD4FB2}"/>
              </a:ext>
            </a:extLst>
          </p:cNvPr>
          <p:cNvSpPr>
            <a:spLocks noGrp="1"/>
          </p:cNvSpPr>
          <p:nvPr>
            <p:ph idx="1"/>
          </p:nvPr>
        </p:nvSpPr>
        <p:spPr>
          <a:xfrm>
            <a:off x="1144923" y="2405894"/>
            <a:ext cx="5315189" cy="3535083"/>
          </a:xfrm>
        </p:spPr>
        <p:txBody>
          <a:bodyPr anchor="t">
            <a:normAutofit/>
          </a:bodyPr>
          <a:lstStyle/>
          <a:p>
            <a:pPr marL="0" indent="0">
              <a:buNone/>
            </a:pPr>
            <a:r>
              <a:rPr lang="en-IN" sz="9600" dirty="0"/>
              <a:t>Thank you</a:t>
            </a:r>
          </a:p>
        </p:txBody>
      </p:sp>
      <p:sp>
        <p:nvSpPr>
          <p:cNvPr id="41" name="Rectangle 4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4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4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Handshake">
            <a:extLst>
              <a:ext uri="{FF2B5EF4-FFF2-40B4-BE49-F238E27FC236}">
                <a16:creationId xmlns:a16="http://schemas.microsoft.com/office/drawing/2014/main" id="{8EEFF759-B4B9-DCFD-1775-61B32DFCA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2094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BE981-C73E-4A7A-BC11-D23C52FA1E19}"/>
              </a:ext>
            </a:extLst>
          </p:cNvPr>
          <p:cNvSpPr>
            <a:spLocks noGrp="1"/>
          </p:cNvSpPr>
          <p:nvPr>
            <p:ph type="title"/>
          </p:nvPr>
        </p:nvSpPr>
        <p:spPr>
          <a:xfrm>
            <a:off x="586478" y="1683756"/>
            <a:ext cx="3115265" cy="2396359"/>
          </a:xfrm>
        </p:spPr>
        <p:txBody>
          <a:bodyPr anchor="b">
            <a:normAutofit/>
          </a:bodyPr>
          <a:lstStyle/>
          <a:p>
            <a:pPr algn="r"/>
            <a:r>
              <a:rPr lang="en-IN" sz="3100" b="1">
                <a:solidFill>
                  <a:srgbClr val="FFFFFF"/>
                </a:solidFill>
              </a:rPr>
              <a:t>What is </a:t>
            </a:r>
            <a:r>
              <a:rPr lang="en-IN" sz="3100" b="1" i="0">
                <a:solidFill>
                  <a:srgbClr val="FFFFFF"/>
                </a:solidFill>
                <a:effectLst/>
                <a:latin typeface="arial" panose="020B0604020202020204" pitchFamily="34" charset="0"/>
              </a:rPr>
              <a:t>Middleware in ASP.NET Core Web API:</a:t>
            </a:r>
            <a:br>
              <a:rPr lang="en-IN" sz="3100" b="0" i="0">
                <a:solidFill>
                  <a:srgbClr val="FFFFFF"/>
                </a:solidFill>
                <a:effectLst/>
                <a:latin typeface="-apple-system"/>
              </a:rPr>
            </a:br>
            <a:endParaRPr lang="en-IN" sz="3100">
              <a:solidFill>
                <a:srgbClr val="FFFFFF"/>
              </a:solidFill>
            </a:endParaRPr>
          </a:p>
        </p:txBody>
      </p:sp>
      <p:graphicFrame>
        <p:nvGraphicFramePr>
          <p:cNvPr id="5" name="Content Placeholder 2">
            <a:extLst>
              <a:ext uri="{FF2B5EF4-FFF2-40B4-BE49-F238E27FC236}">
                <a16:creationId xmlns:a16="http://schemas.microsoft.com/office/drawing/2014/main" id="{7C84FAC9-4C22-4E58-38BA-0EEAD6F9DA85}"/>
              </a:ext>
            </a:extLst>
          </p:cNvPr>
          <p:cNvGraphicFramePr>
            <a:graphicFrameLocks noGrp="1"/>
          </p:cNvGraphicFramePr>
          <p:nvPr>
            <p:ph idx="1"/>
            <p:extLst>
              <p:ext uri="{D42A27DB-BD31-4B8C-83A1-F6EECF244321}">
                <p14:modId xmlns:p14="http://schemas.microsoft.com/office/powerpoint/2010/main" val="58669429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18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8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A100-C8D5-4553-A687-957A1B0A93E1}"/>
              </a:ext>
            </a:extLst>
          </p:cNvPr>
          <p:cNvSpPr>
            <a:spLocks noGrp="1"/>
          </p:cNvSpPr>
          <p:nvPr>
            <p:ph type="title"/>
          </p:nvPr>
        </p:nvSpPr>
        <p:spPr>
          <a:xfrm>
            <a:off x="466722" y="586855"/>
            <a:ext cx="3201366" cy="3387497"/>
          </a:xfrm>
        </p:spPr>
        <p:txBody>
          <a:bodyPr anchor="b">
            <a:normAutofit/>
          </a:bodyPr>
          <a:lstStyle/>
          <a:p>
            <a:pPr algn="r"/>
            <a:r>
              <a:rPr lang="en-IN" sz="4000" b="1" i="0">
                <a:solidFill>
                  <a:srgbClr val="FFFFFF"/>
                </a:solidFill>
                <a:effectLst/>
                <a:latin typeface="arial" panose="020B0604020202020204" pitchFamily="34" charset="0"/>
              </a:rPr>
              <a:t>What is HTTP Request Pipeline:</a:t>
            </a:r>
            <a:br>
              <a:rPr lang="en-IN" sz="4000" b="0" i="0">
                <a:solidFill>
                  <a:srgbClr val="FFFFFF"/>
                </a:solidFill>
                <a:effectLst/>
                <a:latin typeface="-apple-system"/>
              </a:rPr>
            </a:br>
            <a:endParaRPr lang="en-IN" sz="4000">
              <a:solidFill>
                <a:srgbClr val="FFFFFF"/>
              </a:solidFill>
            </a:endParaRPr>
          </a:p>
        </p:txBody>
      </p:sp>
      <p:sp>
        <p:nvSpPr>
          <p:cNvPr id="3" name="Content Placeholder 2">
            <a:extLst>
              <a:ext uri="{FF2B5EF4-FFF2-40B4-BE49-F238E27FC236}">
                <a16:creationId xmlns:a16="http://schemas.microsoft.com/office/drawing/2014/main" id="{470A8395-C954-4D90-B036-A8535EDE9B03}"/>
              </a:ext>
            </a:extLst>
          </p:cNvPr>
          <p:cNvSpPr>
            <a:spLocks noGrp="1"/>
          </p:cNvSpPr>
          <p:nvPr>
            <p:ph idx="1"/>
          </p:nvPr>
        </p:nvSpPr>
        <p:spPr>
          <a:xfrm>
            <a:off x="4581727" y="649480"/>
            <a:ext cx="3025303" cy="5546047"/>
          </a:xfrm>
        </p:spPr>
        <p:txBody>
          <a:bodyPr anchor="ctr">
            <a:normAutofit/>
          </a:bodyPr>
          <a:lstStyle/>
          <a:p>
            <a:r>
              <a:rPr lang="en-IN" sz="1700" b="0" i="0">
                <a:effectLst/>
                <a:latin typeface="arial" panose="020B0604020202020204" pitchFamily="34" charset="0"/>
              </a:rPr>
              <a:t>Before understanding ASP.NET Core Middleware components, let us first understand what is HTTP Request Pipeline and how does it work. </a:t>
            </a:r>
            <a:endParaRPr lang="en-IN" sz="1700">
              <a:latin typeface="arial" panose="020B0604020202020204" pitchFamily="34" charset="0"/>
            </a:endParaRPr>
          </a:p>
          <a:p>
            <a:r>
              <a:rPr lang="en-IN" sz="1700" b="0" i="0">
                <a:effectLst/>
                <a:latin typeface="arial" panose="020B0604020202020204" pitchFamily="34" charset="0"/>
              </a:rPr>
              <a:t>So, when the client sends a request to the server, we generally believe that it is the controller action method that is going to serve the request and then we get the response.</a:t>
            </a:r>
          </a:p>
          <a:p>
            <a:r>
              <a:rPr lang="en-IN" sz="1700" b="0" i="0">
                <a:effectLst/>
                <a:latin typeface="arial" panose="020B0604020202020204" pitchFamily="34" charset="0"/>
              </a:rPr>
              <a:t>But in reality, before hitting the controller action method, the request has to pass through a pipeline. Once the pipeline is completed, then only it navigates the request to the corresponding controller action method</a:t>
            </a:r>
            <a:endParaRPr lang="en-IN" sz="1700"/>
          </a:p>
        </p:txBody>
      </p:sp>
      <p:pic>
        <p:nvPicPr>
          <p:cNvPr id="1026" name="Picture 2" descr="Middleware in ASP.NET Core Web API">
            <a:extLst>
              <a:ext uri="{FF2B5EF4-FFF2-40B4-BE49-F238E27FC236}">
                <a16:creationId xmlns:a16="http://schemas.microsoft.com/office/drawing/2014/main" id="{25D3100B-26A5-4609-885A-7DE47074FC03}"/>
              </a:ext>
            </a:extLst>
          </p:cNvPr>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150923" y="1849140"/>
            <a:ext cx="3615776" cy="31394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221318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C1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Diagram&#10;&#10;Description automatically generated">
            <a:extLst>
              <a:ext uri="{FF2B5EF4-FFF2-40B4-BE49-F238E27FC236}">
                <a16:creationId xmlns:a16="http://schemas.microsoft.com/office/drawing/2014/main" id="{0C5B4E60-39F2-4C3B-8A99-9F2700F82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560" y="4774191"/>
            <a:ext cx="7188199" cy="1168081"/>
          </a:xfrm>
          <a:prstGeom prst="rect">
            <a:avLst/>
          </a:prstGeom>
        </p:spPr>
      </p:pic>
      <p:sp>
        <p:nvSpPr>
          <p:cNvPr id="11" name="Content Placeholder 2">
            <a:extLst>
              <a:ext uri="{FF2B5EF4-FFF2-40B4-BE49-F238E27FC236}">
                <a16:creationId xmlns:a16="http://schemas.microsoft.com/office/drawing/2014/main" id="{60DFE587-97A5-4DD4-A723-C4011450D35E}"/>
              </a:ext>
            </a:extLst>
          </p:cNvPr>
          <p:cNvSpPr>
            <a:spLocks noGrp="1"/>
          </p:cNvSpPr>
          <p:nvPr>
            <p:ph idx="1"/>
          </p:nvPr>
        </p:nvSpPr>
        <p:spPr>
          <a:xfrm>
            <a:off x="2692400" y="426721"/>
            <a:ext cx="8534399" cy="4114800"/>
          </a:xfrm>
        </p:spPr>
        <p:txBody>
          <a:bodyPr>
            <a:normAutofit/>
          </a:bodyPr>
          <a:lstStyle/>
          <a:p>
            <a:r>
              <a:rPr lang="en-IN" sz="1600" b="0" i="0" dirty="0">
                <a:effectLst/>
                <a:latin typeface="arial" panose="020B0604020202020204" pitchFamily="34" charset="0"/>
              </a:rPr>
              <a:t>The Request Pipeline in ASP.NET Core Web API Application can have multiple </a:t>
            </a:r>
            <a:r>
              <a:rPr lang="en-IN" sz="1600" b="0" i="0" dirty="0" err="1">
                <a:effectLst/>
                <a:latin typeface="arial" panose="020B0604020202020204" pitchFamily="34" charset="0"/>
              </a:rPr>
              <a:t>middlewares</a:t>
            </a:r>
            <a:r>
              <a:rPr lang="en-IN" sz="1600" b="0" i="0" dirty="0">
                <a:effectLst/>
                <a:latin typeface="arial" panose="020B0604020202020204" pitchFamily="34" charset="0"/>
              </a:rPr>
              <a:t>.</a:t>
            </a:r>
          </a:p>
          <a:p>
            <a:r>
              <a:rPr lang="en-IN" sz="1600" b="0" i="0" dirty="0">
                <a:effectLst/>
                <a:latin typeface="arial" panose="020B0604020202020204" pitchFamily="34" charset="0"/>
              </a:rPr>
              <a:t>Whenever a request comes from a client to the server, then the request comes to the first middleware which is registered in the request pipeline. The code or logic which is there in Middleware1 will be executed and then if it will call the next method, then the request goes to the next middleware which is registered in the request processing pipeline i.e. Middlware2. The code or logic which is there in Middleware2 will be executed and if it calls the next method, then it navigates to the request to the next middleware i.e. Middleware3.</a:t>
            </a:r>
          </a:p>
          <a:p>
            <a:r>
              <a:rPr lang="en-IN" sz="1600" b="0" i="0" dirty="0">
                <a:effectLst/>
                <a:latin typeface="arial" panose="020B0604020202020204" pitchFamily="34" charset="0"/>
              </a:rPr>
              <a:t>Let us assume, in Middleware3, we don’t have the next method. So, the code or logic which is there in Middleware3 will be executed and as there is no next method call, so the request will come back to the previous middleware i.e. Middleware2. And if there is some code after the next method in Middleware2, then those codes will be executed and once the code executed the request again comes back to the previous middleware i.e. Middlwware1. Similarly, if there is some code after the next method in Middleware1, then those codes will be executed and once the code gets executed the final response sends to the client who initially made the request.</a:t>
            </a:r>
            <a:endParaRPr lang="en-IN" sz="1600" dirty="0"/>
          </a:p>
        </p:txBody>
      </p:sp>
    </p:spTree>
    <p:extLst>
      <p:ext uri="{BB962C8B-B14F-4D97-AF65-F5344CB8AC3E}">
        <p14:creationId xmlns:p14="http://schemas.microsoft.com/office/powerpoint/2010/main" val="166016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53D02-5CB4-4AEA-B450-9076D4D92BFD}"/>
              </a:ext>
            </a:extLst>
          </p:cNvPr>
          <p:cNvSpPr>
            <a:spLocks noGrp="1"/>
          </p:cNvSpPr>
          <p:nvPr>
            <p:ph type="title"/>
          </p:nvPr>
        </p:nvSpPr>
        <p:spPr>
          <a:xfrm>
            <a:off x="466722" y="586855"/>
            <a:ext cx="3201366" cy="3387497"/>
          </a:xfrm>
        </p:spPr>
        <p:txBody>
          <a:bodyPr anchor="b">
            <a:normAutofit/>
          </a:bodyPr>
          <a:lstStyle/>
          <a:p>
            <a:pPr algn="r"/>
            <a:r>
              <a:rPr lang="en-IN" sz="4000" b="1" i="0">
                <a:solidFill>
                  <a:srgbClr val="FFFFFF"/>
                </a:solidFill>
                <a:effectLst/>
                <a:latin typeface="arial" panose="020B0604020202020204" pitchFamily="34" charset="0"/>
              </a:rPr>
              <a:t>Middleware Examples</a:t>
            </a:r>
            <a:br>
              <a:rPr lang="en-IN" sz="4000" b="0" i="0">
                <a:solidFill>
                  <a:srgbClr val="FFFFFF"/>
                </a:solidFill>
                <a:effectLst/>
                <a:latin typeface="-apple-system"/>
              </a:rPr>
            </a:br>
            <a:endParaRPr lang="en-IN" sz="4000">
              <a:solidFill>
                <a:srgbClr val="FFFFFF"/>
              </a:solidFill>
            </a:endParaRPr>
          </a:p>
        </p:txBody>
      </p:sp>
      <p:sp>
        <p:nvSpPr>
          <p:cNvPr id="21" name="Content Placeholder 2">
            <a:extLst>
              <a:ext uri="{FF2B5EF4-FFF2-40B4-BE49-F238E27FC236}">
                <a16:creationId xmlns:a16="http://schemas.microsoft.com/office/drawing/2014/main" id="{A72650BF-9E49-4230-A21A-3A818F53AFEF}"/>
              </a:ext>
            </a:extLst>
          </p:cNvPr>
          <p:cNvSpPr>
            <a:spLocks noGrp="1"/>
          </p:cNvSpPr>
          <p:nvPr>
            <p:ph idx="1"/>
          </p:nvPr>
        </p:nvSpPr>
        <p:spPr>
          <a:xfrm>
            <a:off x="4581727" y="649480"/>
            <a:ext cx="3025303" cy="5546047"/>
          </a:xfrm>
        </p:spPr>
        <p:txBody>
          <a:bodyPr anchor="ctr">
            <a:normAutofit/>
          </a:bodyPr>
          <a:lstStyle/>
          <a:p>
            <a:pPr fontAlgn="base">
              <a:buFont typeface="+mj-lt"/>
              <a:buAutoNum type="arabicPeriod"/>
            </a:pPr>
            <a:r>
              <a:rPr lang="en-IN" sz="1400" b="1" i="0" dirty="0">
                <a:effectLst/>
                <a:latin typeface="arial" panose="020B0604020202020204" pitchFamily="34" charset="0"/>
              </a:rPr>
              <a:t>Routing</a:t>
            </a:r>
            <a:r>
              <a:rPr lang="en-IN" sz="1400" b="0" i="0" dirty="0">
                <a:effectLst/>
                <a:latin typeface="arial" panose="020B0604020202020204" pitchFamily="34" charset="0"/>
              </a:rPr>
              <a:t>: If </a:t>
            </a:r>
            <a:r>
              <a:rPr lang="en-IN" sz="1400" dirty="0">
                <a:latin typeface="arial" panose="020B0604020202020204" pitchFamily="34" charset="0"/>
              </a:rPr>
              <a:t>we</a:t>
            </a:r>
            <a:r>
              <a:rPr lang="en-IN" sz="1400" b="0" i="0" dirty="0">
                <a:effectLst/>
                <a:latin typeface="arial" panose="020B0604020202020204" pitchFamily="34" charset="0"/>
              </a:rPr>
              <a:t> want to implement Routing in our application, then </a:t>
            </a:r>
            <a:r>
              <a:rPr lang="en-IN" sz="1400" dirty="0">
                <a:latin typeface="arial" panose="020B0604020202020204" pitchFamily="34" charset="0"/>
              </a:rPr>
              <a:t>we</a:t>
            </a:r>
            <a:r>
              <a:rPr lang="en-IN" sz="1400" b="0" i="0" dirty="0">
                <a:effectLst/>
                <a:latin typeface="arial" panose="020B0604020202020204" pitchFamily="34" charset="0"/>
              </a:rPr>
              <a:t> need to use Routing Middleware in the HTTP Request Processing pipeline.</a:t>
            </a:r>
            <a:endParaRPr lang="en-IN" sz="1400" b="0" i="0" dirty="0">
              <a:effectLst/>
              <a:latin typeface="-apple-system"/>
            </a:endParaRPr>
          </a:p>
          <a:p>
            <a:pPr fontAlgn="base">
              <a:buFont typeface="+mj-lt"/>
              <a:buAutoNum type="arabicPeriod"/>
            </a:pPr>
            <a:r>
              <a:rPr lang="en-IN" sz="1400" b="1" i="0" dirty="0">
                <a:effectLst/>
                <a:latin typeface="arial" panose="020B0604020202020204" pitchFamily="34" charset="0"/>
              </a:rPr>
              <a:t>Authentication</a:t>
            </a:r>
            <a:r>
              <a:rPr lang="en-IN" sz="1400" b="0" i="0" dirty="0">
                <a:effectLst/>
                <a:latin typeface="arial" panose="020B0604020202020204" pitchFamily="34" charset="0"/>
              </a:rPr>
              <a:t>: If </a:t>
            </a:r>
            <a:r>
              <a:rPr lang="en-IN" sz="1400" dirty="0">
                <a:latin typeface="arial" panose="020B0604020202020204" pitchFamily="34" charset="0"/>
              </a:rPr>
              <a:t>we</a:t>
            </a:r>
            <a:r>
              <a:rPr lang="en-IN" sz="1400" b="0" i="0" dirty="0">
                <a:effectLst/>
                <a:latin typeface="arial" panose="020B0604020202020204" pitchFamily="34" charset="0"/>
              </a:rPr>
              <a:t> want to authenticate the user then </a:t>
            </a:r>
            <a:r>
              <a:rPr lang="en-IN" sz="1400" dirty="0">
                <a:latin typeface="arial" panose="020B0604020202020204" pitchFamily="34" charset="0"/>
              </a:rPr>
              <a:t>we</a:t>
            </a:r>
            <a:r>
              <a:rPr lang="en-IN" sz="1400" b="0" i="0" dirty="0">
                <a:effectLst/>
                <a:latin typeface="arial" panose="020B0604020202020204" pitchFamily="34" charset="0"/>
              </a:rPr>
              <a:t> need to use Authentication Middleware.</a:t>
            </a:r>
            <a:endParaRPr lang="en-IN" sz="1400" b="0" i="0" dirty="0">
              <a:effectLst/>
              <a:latin typeface="-apple-system"/>
            </a:endParaRPr>
          </a:p>
          <a:p>
            <a:pPr fontAlgn="base">
              <a:buFont typeface="+mj-lt"/>
              <a:buAutoNum type="arabicPeriod"/>
            </a:pPr>
            <a:r>
              <a:rPr lang="en-IN" sz="1400" b="1" i="0" dirty="0">
                <a:effectLst/>
                <a:latin typeface="arial" panose="020B0604020202020204" pitchFamily="34" charset="0"/>
              </a:rPr>
              <a:t>Authorize</a:t>
            </a:r>
            <a:r>
              <a:rPr lang="en-IN" sz="1400" b="0" i="0" dirty="0">
                <a:effectLst/>
                <a:latin typeface="arial" panose="020B0604020202020204" pitchFamily="34" charset="0"/>
              </a:rPr>
              <a:t>: The Authorize Middleware is used to Authorize the users while accessing a specific resource.</a:t>
            </a:r>
            <a:endParaRPr lang="en-IN" sz="1400" b="0" i="0" dirty="0">
              <a:effectLst/>
              <a:latin typeface="-apple-system"/>
            </a:endParaRPr>
          </a:p>
          <a:p>
            <a:pPr fontAlgn="base">
              <a:buFont typeface="+mj-lt"/>
              <a:buAutoNum type="arabicPeriod"/>
            </a:pPr>
            <a:r>
              <a:rPr lang="en-IN" sz="1400" b="1" i="0" dirty="0">
                <a:effectLst/>
                <a:latin typeface="arial" panose="020B0604020202020204" pitchFamily="34" charset="0"/>
              </a:rPr>
              <a:t>Log</a:t>
            </a:r>
            <a:r>
              <a:rPr lang="en-IN" sz="1400" b="0" i="0" dirty="0">
                <a:effectLst/>
                <a:latin typeface="arial" panose="020B0604020202020204" pitchFamily="34" charset="0"/>
              </a:rPr>
              <a:t>: If we want to log request and response while processing, then </a:t>
            </a:r>
            <a:r>
              <a:rPr lang="en-IN" sz="1400" dirty="0">
                <a:latin typeface="arial" panose="020B0604020202020204" pitchFamily="34" charset="0"/>
              </a:rPr>
              <a:t>we</a:t>
            </a:r>
            <a:r>
              <a:rPr lang="en-IN" sz="1400" b="0" i="0" dirty="0">
                <a:effectLst/>
                <a:latin typeface="arial" panose="020B0604020202020204" pitchFamily="34" charset="0"/>
              </a:rPr>
              <a:t> need this Middleware.</a:t>
            </a:r>
            <a:endParaRPr lang="en-IN" sz="1400" b="0" i="0" dirty="0">
              <a:effectLst/>
              <a:latin typeface="-apple-system"/>
            </a:endParaRPr>
          </a:p>
          <a:p>
            <a:pPr fontAlgn="base">
              <a:buFont typeface="+mj-lt"/>
              <a:buAutoNum type="arabicPeriod"/>
            </a:pPr>
            <a:r>
              <a:rPr lang="en-IN" sz="1400" b="1" i="0" dirty="0">
                <a:effectLst/>
                <a:latin typeface="arial" panose="020B0604020202020204" pitchFamily="34" charset="0"/>
              </a:rPr>
              <a:t>Exception Middleware:</a:t>
            </a:r>
            <a:r>
              <a:rPr lang="en-IN" sz="1400" b="0" i="0" dirty="0">
                <a:effectLst/>
                <a:latin typeface="arial" panose="020B0604020202020204" pitchFamily="34" charset="0"/>
              </a:rPr>
              <a:t> </a:t>
            </a:r>
            <a:r>
              <a:rPr lang="en-IN" sz="1400" dirty="0">
                <a:latin typeface="arial" panose="020B0604020202020204" pitchFamily="34" charset="0"/>
              </a:rPr>
              <a:t>we</a:t>
            </a:r>
            <a:r>
              <a:rPr lang="en-IN" sz="1400" b="0" i="0" dirty="0">
                <a:effectLst/>
                <a:latin typeface="arial" panose="020B0604020202020204" pitchFamily="34" charset="0"/>
              </a:rPr>
              <a:t> can also use Middleware to handle the exception globally.</a:t>
            </a:r>
            <a:endParaRPr lang="en-IN" sz="1400" b="0" i="0" dirty="0">
              <a:effectLst/>
              <a:latin typeface="-apple-system"/>
            </a:endParaRPr>
          </a:p>
          <a:p>
            <a:endParaRPr lang="en-IN" sz="1400" dirty="0"/>
          </a:p>
        </p:txBody>
      </p:sp>
      <p:pic>
        <p:nvPicPr>
          <p:cNvPr id="7" name="Graphic 6" descr="Fingerprint">
            <a:extLst>
              <a:ext uri="{FF2B5EF4-FFF2-40B4-BE49-F238E27FC236}">
                <a16:creationId xmlns:a16="http://schemas.microsoft.com/office/drawing/2014/main" id="{079A30E9-44C9-09FD-E76D-5C13238C48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18844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095DAA-3B6B-45DE-8CE1-66CDFFAE9F95}"/>
              </a:ext>
            </a:extLst>
          </p:cNvPr>
          <p:cNvSpPr>
            <a:spLocks noGrp="1"/>
          </p:cNvSpPr>
          <p:nvPr>
            <p:ph type="title"/>
          </p:nvPr>
        </p:nvSpPr>
        <p:spPr>
          <a:xfrm>
            <a:off x="643467" y="321734"/>
            <a:ext cx="10905066" cy="1135737"/>
          </a:xfrm>
        </p:spPr>
        <p:txBody>
          <a:bodyPr>
            <a:normAutofit/>
          </a:bodyPr>
          <a:lstStyle/>
          <a:p>
            <a:r>
              <a:rPr lang="en-IN" sz="2500" b="1" i="0">
                <a:effectLst/>
                <a:latin typeface="arial" panose="020B0604020202020204" pitchFamily="34" charset="0"/>
              </a:rPr>
              <a:t>How to Configure Middleware Components in ASP.NET Core application?</a:t>
            </a:r>
            <a:br>
              <a:rPr lang="en-IN" sz="2500" b="0" i="0">
                <a:effectLst/>
                <a:latin typeface="-apple-system"/>
              </a:rPr>
            </a:br>
            <a:endParaRPr lang="en-IN" sz="2500"/>
          </a:p>
        </p:txBody>
      </p:sp>
      <p:sp>
        <p:nvSpPr>
          <p:cNvPr id="3" name="Content Placeholder 2">
            <a:extLst>
              <a:ext uri="{FF2B5EF4-FFF2-40B4-BE49-F238E27FC236}">
                <a16:creationId xmlns:a16="http://schemas.microsoft.com/office/drawing/2014/main" id="{27C8287C-1FAF-4225-86D3-B5C49E2F1CAD}"/>
              </a:ext>
            </a:extLst>
          </p:cNvPr>
          <p:cNvSpPr>
            <a:spLocks noGrp="1"/>
          </p:cNvSpPr>
          <p:nvPr>
            <p:ph idx="1"/>
          </p:nvPr>
        </p:nvSpPr>
        <p:spPr>
          <a:xfrm>
            <a:off x="643469" y="1782981"/>
            <a:ext cx="4008384" cy="4393982"/>
          </a:xfrm>
        </p:spPr>
        <p:txBody>
          <a:bodyPr>
            <a:normAutofit/>
          </a:bodyPr>
          <a:lstStyle/>
          <a:p>
            <a:r>
              <a:rPr lang="en-IN" sz="1100"/>
              <a:t>After creating Asp.Net Core Web API project this is how our project structure looks like.</a:t>
            </a:r>
          </a:p>
          <a:p>
            <a:r>
              <a:rPr lang="en-IN" sz="1100" b="0" i="0">
                <a:effectLst/>
                <a:latin typeface="arial" panose="020B0604020202020204" pitchFamily="34" charset="0"/>
              </a:rPr>
              <a:t>In the ASP.NET Core Web API application, the Middleware components are configured within the Configure method of the Startup class. The Startup class is the class that is going to run when the application starts.</a:t>
            </a:r>
          </a:p>
          <a:p>
            <a:pPr fontAlgn="base"/>
            <a:r>
              <a:rPr lang="en-IN" sz="1100" b="0" i="0">
                <a:effectLst/>
                <a:latin typeface="arial" panose="020B0604020202020204" pitchFamily="34" charset="0"/>
              </a:rPr>
              <a:t>we have configured three Middleware components to the HTTP Request Processing Pipeline. They are as follows.</a:t>
            </a:r>
            <a:endParaRPr lang="en-IN" sz="1100" b="0" i="0">
              <a:effectLst/>
              <a:latin typeface="-apple-system"/>
            </a:endParaRPr>
          </a:p>
          <a:p>
            <a:pPr fontAlgn="base">
              <a:buFont typeface="+mj-lt"/>
              <a:buAutoNum type="arabicPeriod"/>
            </a:pPr>
            <a:r>
              <a:rPr lang="en-IN" sz="1100" b="1" i="0">
                <a:effectLst/>
                <a:latin typeface="arial" panose="020B0604020202020204" pitchFamily="34" charset="0"/>
              </a:rPr>
              <a:t>UseDeveloperExceptionPage() Middleware: </a:t>
            </a:r>
            <a:r>
              <a:rPr lang="en-IN" sz="1100" b="0" i="0">
                <a:effectLst/>
                <a:latin typeface="arial" panose="020B0604020202020204" pitchFamily="34" charset="0"/>
              </a:rPr>
              <a:t>The UseDeveloperExceptionPage() middleware will come into picture only when the hosting environment is set to “development”. </a:t>
            </a:r>
          </a:p>
          <a:p>
            <a:pPr fontAlgn="base">
              <a:buFont typeface="+mj-lt"/>
              <a:buAutoNum type="arabicPeriod"/>
            </a:pPr>
            <a:r>
              <a:rPr lang="en-IN" sz="1100" b="1" i="0">
                <a:effectLst/>
                <a:latin typeface="arial" panose="020B0604020202020204" pitchFamily="34" charset="0"/>
              </a:rPr>
              <a:t>UseRouting() Middleware: </a:t>
            </a:r>
            <a:r>
              <a:rPr lang="en-IN" sz="1100" b="0" i="0">
                <a:effectLst/>
                <a:latin typeface="arial" panose="020B0604020202020204" pitchFamily="34" charset="0"/>
              </a:rPr>
              <a:t>The UseRouting middleware is used to add Endpoint Routing Middleware to the request processing pipeline i.e. it will map the URL (or incoming HTTP Request) to a particular resource.</a:t>
            </a:r>
            <a:endParaRPr lang="en-IN" sz="1100" b="0" i="0">
              <a:effectLst/>
              <a:latin typeface="-apple-system"/>
            </a:endParaRPr>
          </a:p>
          <a:p>
            <a:pPr fontAlgn="base">
              <a:buFont typeface="+mj-lt"/>
              <a:buAutoNum type="arabicPeriod"/>
            </a:pPr>
            <a:r>
              <a:rPr lang="en-IN" sz="1100" b="1" i="0">
                <a:effectLst/>
                <a:latin typeface="arial" panose="020B0604020202020204" pitchFamily="34" charset="0"/>
              </a:rPr>
              <a:t>UseEndpoints() Middleware: </a:t>
            </a:r>
            <a:r>
              <a:rPr lang="en-IN" sz="1100" b="0" i="0">
                <a:effectLst/>
                <a:latin typeface="arial" panose="020B0604020202020204" pitchFamily="34" charset="0"/>
              </a:rPr>
              <a:t>In this middleware, the routing decisions are going to be taken using the Map extension method.</a:t>
            </a:r>
            <a:endParaRPr lang="en-IN" sz="1100" b="0" i="0">
              <a:effectLst/>
              <a:latin typeface="-apple-system"/>
            </a:endParaRPr>
          </a:p>
          <a:p>
            <a:endParaRPr lang="en-IN" sz="1100"/>
          </a:p>
          <a:p>
            <a:pPr marL="0" indent="0">
              <a:buNone/>
            </a:pPr>
            <a:endParaRPr lang="en-IN" sz="1100"/>
          </a:p>
        </p:txBody>
      </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descr="ASP.NET Core Web API project">
            <a:extLst>
              <a:ext uri="{FF2B5EF4-FFF2-40B4-BE49-F238E27FC236}">
                <a16:creationId xmlns:a16="http://schemas.microsoft.com/office/drawing/2014/main" id="{7C0911C2-4633-4882-9638-350E404921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6237" y="1782982"/>
            <a:ext cx="2951375" cy="2116558"/>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2" name="Isosceles Triangle 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descr="How to Configure Middleware Components in ASP.NET Core application?">
            <a:extLst>
              <a:ext uri="{FF2B5EF4-FFF2-40B4-BE49-F238E27FC236}">
                <a16:creationId xmlns:a16="http://schemas.microsoft.com/office/drawing/2014/main" id="{C19F9E12-6EDC-4D06-A75F-F950C4D5A5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47066" y="4060406"/>
            <a:ext cx="4749720" cy="208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21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D55D4-0E18-4D0B-A4AA-23A5D68B6064}"/>
              </a:ext>
            </a:extLst>
          </p:cNvPr>
          <p:cNvSpPr>
            <a:spLocks noGrp="1"/>
          </p:cNvSpPr>
          <p:nvPr>
            <p:ph type="title"/>
          </p:nvPr>
        </p:nvSpPr>
        <p:spPr>
          <a:xfrm>
            <a:off x="466722" y="586855"/>
            <a:ext cx="3201366" cy="3387497"/>
          </a:xfrm>
        </p:spPr>
        <p:txBody>
          <a:bodyPr anchor="b">
            <a:normAutofit/>
          </a:bodyPr>
          <a:lstStyle/>
          <a:p>
            <a:pPr algn="r"/>
            <a:r>
              <a:rPr lang="en-IN" sz="4000" b="1" i="0">
                <a:solidFill>
                  <a:srgbClr val="FFFFFF"/>
                </a:solidFill>
                <a:effectLst/>
                <a:latin typeface="arial" panose="020B0604020202020204" pitchFamily="34" charset="0"/>
              </a:rPr>
              <a:t> Methods in Middleware</a:t>
            </a:r>
            <a:br>
              <a:rPr lang="en-IN" sz="4000" b="0" i="0">
                <a:solidFill>
                  <a:srgbClr val="FFFFFF"/>
                </a:solidFill>
                <a:effectLst/>
                <a:latin typeface="-apple-system"/>
              </a:rPr>
            </a:br>
            <a:endParaRPr lang="en-IN" sz="4000">
              <a:solidFill>
                <a:srgbClr val="FFFFFF"/>
              </a:solidFill>
            </a:endParaRPr>
          </a:p>
        </p:txBody>
      </p:sp>
      <p:sp>
        <p:nvSpPr>
          <p:cNvPr id="3" name="Content Placeholder 2">
            <a:extLst>
              <a:ext uri="{FF2B5EF4-FFF2-40B4-BE49-F238E27FC236}">
                <a16:creationId xmlns:a16="http://schemas.microsoft.com/office/drawing/2014/main" id="{0F5CF054-C604-4A19-AEB6-C18FBD63A445}"/>
              </a:ext>
            </a:extLst>
          </p:cNvPr>
          <p:cNvSpPr>
            <a:spLocks noGrp="1"/>
          </p:cNvSpPr>
          <p:nvPr>
            <p:ph idx="1"/>
          </p:nvPr>
        </p:nvSpPr>
        <p:spPr>
          <a:xfrm>
            <a:off x="4810259" y="649480"/>
            <a:ext cx="6555347" cy="5546047"/>
          </a:xfrm>
        </p:spPr>
        <p:txBody>
          <a:bodyPr anchor="ctr">
            <a:normAutofit/>
          </a:bodyPr>
          <a:lstStyle/>
          <a:p>
            <a:pPr fontAlgn="base">
              <a:buFont typeface="+mj-lt"/>
              <a:buAutoNum type="arabicPeriod"/>
            </a:pPr>
            <a:r>
              <a:rPr lang="en-IN" sz="2000" b="1" i="0" dirty="0">
                <a:effectLst/>
                <a:latin typeface="arial" panose="020B0604020202020204" pitchFamily="34" charset="0"/>
              </a:rPr>
              <a:t>Run() Method:</a:t>
            </a:r>
            <a:r>
              <a:rPr lang="en-IN" sz="2000" b="0" i="0" dirty="0">
                <a:effectLst/>
                <a:latin typeface="arial" panose="020B0604020202020204" pitchFamily="34" charset="0"/>
              </a:rPr>
              <a:t> The </a:t>
            </a:r>
            <a:r>
              <a:rPr lang="en-IN" sz="2000" b="1" i="0" u="none" strike="noStrike" dirty="0">
                <a:effectLst/>
                <a:latin typeface="arial" panose="020B0604020202020204" pitchFamily="34" charset="0"/>
                <a:hlinkClick r:id="rId2"/>
              </a:rPr>
              <a:t>Run() Extension Method</a:t>
            </a:r>
            <a:r>
              <a:rPr lang="en-IN" sz="2000" b="0" i="0" dirty="0">
                <a:effectLst/>
                <a:latin typeface="arial" panose="020B0604020202020204" pitchFamily="34" charset="0"/>
              </a:rPr>
              <a:t> is used to complete the Middleware Execution.</a:t>
            </a:r>
            <a:endParaRPr lang="en-IN" sz="2000" b="0" i="0" dirty="0">
              <a:effectLst/>
              <a:latin typeface="-apple-system"/>
            </a:endParaRPr>
          </a:p>
          <a:p>
            <a:pPr fontAlgn="base">
              <a:buFont typeface="+mj-lt"/>
              <a:buAutoNum type="arabicPeriod"/>
            </a:pPr>
            <a:r>
              <a:rPr lang="en-IN" sz="2000" b="1" i="0" dirty="0">
                <a:effectLst/>
                <a:latin typeface="arial" panose="020B0604020202020204" pitchFamily="34" charset="0"/>
              </a:rPr>
              <a:t>Use() Method:</a:t>
            </a:r>
            <a:r>
              <a:rPr lang="en-IN" sz="2000" b="0" i="0" dirty="0">
                <a:effectLst/>
                <a:latin typeface="arial" panose="020B0604020202020204" pitchFamily="34" charset="0"/>
              </a:rPr>
              <a:t> The Use() Extension Method is used to insert a new Middleware component to the Request Processing Pipeline.</a:t>
            </a:r>
            <a:endParaRPr lang="en-IN" sz="2000" b="0" i="0" dirty="0">
              <a:effectLst/>
              <a:latin typeface="-apple-system"/>
            </a:endParaRPr>
          </a:p>
          <a:p>
            <a:pPr fontAlgn="base">
              <a:buFont typeface="+mj-lt"/>
              <a:buAutoNum type="arabicPeriod"/>
            </a:pPr>
            <a:r>
              <a:rPr lang="en-IN" sz="2000" b="1" i="0" dirty="0">
                <a:effectLst/>
                <a:latin typeface="arial" panose="020B0604020202020204" pitchFamily="34" charset="0"/>
              </a:rPr>
              <a:t>Next() Method:</a:t>
            </a:r>
            <a:r>
              <a:rPr lang="en-IN" sz="2000" b="0" i="0" dirty="0">
                <a:effectLst/>
                <a:latin typeface="arial" panose="020B0604020202020204" pitchFamily="34" charset="0"/>
              </a:rPr>
              <a:t> The Next() Extension Method is used to call the next middleware component in the request processing pipeline.</a:t>
            </a:r>
            <a:endParaRPr lang="en-IN" sz="2000" b="0" i="0" dirty="0">
              <a:effectLst/>
              <a:latin typeface="-apple-system"/>
            </a:endParaRPr>
          </a:p>
          <a:p>
            <a:pPr fontAlgn="base">
              <a:buFont typeface="+mj-lt"/>
              <a:buAutoNum type="arabicPeriod"/>
            </a:pPr>
            <a:r>
              <a:rPr lang="en-IN" sz="2000" b="1" i="0" dirty="0">
                <a:effectLst/>
                <a:latin typeface="arial" panose="020B0604020202020204" pitchFamily="34" charset="0"/>
              </a:rPr>
              <a:t>Map() Method:</a:t>
            </a:r>
            <a:r>
              <a:rPr lang="en-IN" sz="2000" b="0" i="0" dirty="0">
                <a:effectLst/>
                <a:latin typeface="arial" panose="020B0604020202020204" pitchFamily="34" charset="0"/>
              </a:rPr>
              <a:t> The Map() Extension Method is used to map the Middleware to a specific URL.</a:t>
            </a:r>
            <a:endParaRPr lang="en-IN" sz="2000" b="0" i="0" dirty="0">
              <a:effectLst/>
              <a:latin typeface="-apple-system"/>
            </a:endParaRPr>
          </a:p>
          <a:p>
            <a:endParaRPr lang="en-IN" sz="2000" dirty="0"/>
          </a:p>
        </p:txBody>
      </p:sp>
    </p:spTree>
    <p:extLst>
      <p:ext uri="{BB962C8B-B14F-4D97-AF65-F5344CB8AC3E}">
        <p14:creationId xmlns:p14="http://schemas.microsoft.com/office/powerpoint/2010/main" val="249556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0F04D9-2C44-4E4E-8148-52F4389414FF}"/>
              </a:ext>
            </a:extLst>
          </p:cNvPr>
          <p:cNvSpPr>
            <a:spLocks noGrp="1"/>
          </p:cNvSpPr>
          <p:nvPr>
            <p:ph idx="1"/>
          </p:nvPr>
        </p:nvSpPr>
        <p:spPr>
          <a:xfrm>
            <a:off x="1136397" y="609600"/>
            <a:ext cx="5264404" cy="4745095"/>
          </a:xfrm>
        </p:spPr>
        <p:txBody>
          <a:bodyPr>
            <a:normAutofit lnSpcReduction="10000"/>
          </a:bodyPr>
          <a:lstStyle/>
          <a:p>
            <a:pPr fontAlgn="base"/>
            <a:r>
              <a:rPr lang="en-IN" sz="1600" b="1" i="0" dirty="0">
                <a:effectLst/>
                <a:latin typeface="arial" panose="020B0604020202020204" pitchFamily="34" charset="0"/>
              </a:rPr>
              <a:t>Run Method in ASP.NET Core</a:t>
            </a:r>
            <a:endParaRPr lang="en-IN" sz="1600" b="0" i="0" dirty="0">
              <a:effectLst/>
              <a:latin typeface="-apple-system"/>
            </a:endParaRPr>
          </a:p>
          <a:p>
            <a:pPr fontAlgn="base"/>
            <a:r>
              <a:rPr lang="en-IN" sz="1600" b="0" i="0" dirty="0">
                <a:effectLst/>
                <a:latin typeface="arial" panose="020B0604020202020204" pitchFamily="34" charset="0"/>
              </a:rPr>
              <a:t>The Run method in ASP.NET Core Application is used to complete the Middleware Execution. That means the Run extension method allows us to add the terminating middleware component. Terminating middleware means the middleware which will not call the next middleware components in the request processing pipeline.</a:t>
            </a:r>
          </a:p>
          <a:p>
            <a:pPr marL="0" indent="0" fontAlgn="base">
              <a:buNone/>
            </a:pPr>
            <a:r>
              <a:rPr lang="en-IN" sz="1600" dirty="0">
                <a:latin typeface="arial" panose="020B0604020202020204" pitchFamily="34" charset="0"/>
              </a:rPr>
              <a:t>    Output :  First custom middleware</a:t>
            </a:r>
          </a:p>
          <a:p>
            <a:pPr fontAlgn="base"/>
            <a:r>
              <a:rPr lang="en-IN" sz="1600" b="1" i="0" dirty="0">
                <a:effectLst/>
                <a:latin typeface="arial" panose="020B0604020202020204" pitchFamily="34" charset="0"/>
              </a:rPr>
              <a:t>Use() and Next() Extension Methods In ASP.NET Core</a:t>
            </a:r>
            <a:endParaRPr lang="en-IN" sz="1600" b="0" i="0" dirty="0">
              <a:effectLst/>
              <a:latin typeface="-apple-system"/>
            </a:endParaRPr>
          </a:p>
          <a:p>
            <a:pPr marL="0" indent="0" fontAlgn="base">
              <a:buNone/>
            </a:pPr>
            <a:r>
              <a:rPr lang="en-IN" sz="1600" b="0" i="0" dirty="0">
                <a:effectLst/>
                <a:latin typeface="arial" panose="020B0604020202020204" pitchFamily="34" charset="0"/>
              </a:rPr>
              <a:t>The Use Extension Method in ASP.NET Core is used to add a new Middleware component to the Request Processing Pipeline whereas the Next Extension Method in ASP.NET Core is used to call the next middleware component configured in the request processing pipeline.</a:t>
            </a:r>
            <a:endParaRPr lang="en-IN" sz="1600" b="0" i="0" dirty="0">
              <a:effectLst/>
              <a:latin typeface="-apple-system"/>
            </a:endParaRPr>
          </a:p>
          <a:p>
            <a:pPr fontAlgn="base"/>
            <a:r>
              <a:rPr lang="en-IN" sz="1600" dirty="0">
                <a:latin typeface="arial" panose="020B0604020202020204" pitchFamily="34" charset="0"/>
              </a:rPr>
              <a:t>output: second custom middleware first custom middleware</a:t>
            </a:r>
          </a:p>
          <a:p>
            <a:pPr fontAlgn="base"/>
            <a:endParaRPr lang="en-IN" sz="1400" b="0" i="0" dirty="0">
              <a:effectLst/>
              <a:latin typeface="arial" panose="020B0604020202020204" pitchFamily="34" charset="0"/>
            </a:endParaRPr>
          </a:p>
          <a:p>
            <a:pPr fontAlgn="base"/>
            <a:endParaRPr lang="en-IN" sz="1400" b="0" i="0" dirty="0">
              <a:effectLst/>
              <a:latin typeface="-apple-system"/>
            </a:endParaRPr>
          </a:p>
          <a:p>
            <a:pPr marL="0" indent="0" fontAlgn="base">
              <a:buNone/>
            </a:pPr>
            <a:endParaRPr lang="en-IN" sz="1400" b="0" i="0" dirty="0">
              <a:effectLst/>
              <a:latin typeface="arial" panose="020B0604020202020204" pitchFamily="34" charset="0"/>
            </a:endParaRPr>
          </a:p>
          <a:p>
            <a:pPr fontAlgn="base"/>
            <a:endParaRPr lang="en-IN" sz="1400" b="0" i="0" dirty="0">
              <a:effectLst/>
              <a:latin typeface="-apple-system"/>
            </a:endParaRPr>
          </a:p>
          <a:p>
            <a:endParaRPr lang="en-IN" sz="1400" dirty="0"/>
          </a:p>
        </p:txBody>
      </p:sp>
      <p:pic>
        <p:nvPicPr>
          <p:cNvPr id="5" name="Picture 4" descr="Text&#10;&#10;Description automatically generated">
            <a:extLst>
              <a:ext uri="{FF2B5EF4-FFF2-40B4-BE49-F238E27FC236}">
                <a16:creationId xmlns:a16="http://schemas.microsoft.com/office/drawing/2014/main" id="{DDAD6CCC-0CED-4E9F-93E7-1BDDF1858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392" y="609600"/>
            <a:ext cx="4436243" cy="2143760"/>
          </a:xfrm>
          <a:prstGeom prst="rect">
            <a:avLst/>
          </a:prstGeom>
        </p:spPr>
      </p:pic>
      <p:pic>
        <p:nvPicPr>
          <p:cNvPr id="10" name="Picture 9" descr="Text&#10;&#10;Description automatically generated">
            <a:extLst>
              <a:ext uri="{FF2B5EF4-FFF2-40B4-BE49-F238E27FC236}">
                <a16:creationId xmlns:a16="http://schemas.microsoft.com/office/drawing/2014/main" id="{4A024F84-6BD5-444C-89CC-43BDD28F5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392" y="3180080"/>
            <a:ext cx="4578139" cy="2174615"/>
          </a:xfrm>
          <a:prstGeom prst="rect">
            <a:avLst/>
          </a:prstGeom>
        </p:spPr>
      </p:pic>
      <p:sp>
        <p:nvSpPr>
          <p:cNvPr id="28" name="Rectangle 1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6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BE4625-4C11-4526-94FB-22DB6C4208AC}"/>
              </a:ext>
            </a:extLst>
          </p:cNvPr>
          <p:cNvSpPr>
            <a:spLocks noGrp="1"/>
          </p:cNvSpPr>
          <p:nvPr>
            <p:ph type="title"/>
          </p:nvPr>
        </p:nvSpPr>
        <p:spPr>
          <a:xfrm>
            <a:off x="643467" y="321734"/>
            <a:ext cx="10905066" cy="1135737"/>
          </a:xfrm>
        </p:spPr>
        <p:txBody>
          <a:bodyPr>
            <a:normAutofit/>
          </a:bodyPr>
          <a:lstStyle/>
          <a:p>
            <a:r>
              <a:rPr lang="en-IN" sz="3600" b="1" i="0" dirty="0">
                <a:effectLst/>
                <a:latin typeface="arial" panose="020B0604020202020204" pitchFamily="34" charset="0"/>
              </a:rPr>
              <a:t>Map Extension Method in ASP.NET Core</a:t>
            </a:r>
            <a:br>
              <a:rPr lang="en-IN" sz="3600" b="0" i="0" dirty="0">
                <a:effectLst/>
                <a:latin typeface="-apple-system"/>
              </a:rPr>
            </a:br>
            <a:endParaRPr lang="en-IN" sz="3600" dirty="0"/>
          </a:p>
        </p:txBody>
      </p:sp>
      <p:sp>
        <p:nvSpPr>
          <p:cNvPr id="3" name="Content Placeholder 2">
            <a:extLst>
              <a:ext uri="{FF2B5EF4-FFF2-40B4-BE49-F238E27FC236}">
                <a16:creationId xmlns:a16="http://schemas.microsoft.com/office/drawing/2014/main" id="{9A306CA7-CB46-4723-BF38-56E6D6ECEDF5}"/>
              </a:ext>
            </a:extLst>
          </p:cNvPr>
          <p:cNvSpPr>
            <a:spLocks noGrp="1"/>
          </p:cNvSpPr>
          <p:nvPr>
            <p:ph idx="1"/>
          </p:nvPr>
        </p:nvSpPr>
        <p:spPr>
          <a:xfrm>
            <a:off x="643469" y="1782981"/>
            <a:ext cx="4008384" cy="4393982"/>
          </a:xfrm>
        </p:spPr>
        <p:txBody>
          <a:bodyPr>
            <a:normAutofit/>
          </a:bodyPr>
          <a:lstStyle/>
          <a:p>
            <a:r>
              <a:rPr lang="en-IN" sz="1400" b="0" i="0" dirty="0">
                <a:effectLst/>
                <a:latin typeface="arial" panose="020B0604020202020204" pitchFamily="34" charset="0"/>
              </a:rPr>
              <a:t>If we want to insert some specific middleware logic for some specific URL, then you can do the same using the Map Extension Method in any type of ASP.NET Core Application.</a:t>
            </a:r>
          </a:p>
          <a:p>
            <a:r>
              <a:rPr lang="en-IN" sz="1400" b="0" i="0" dirty="0">
                <a:effectLst/>
                <a:latin typeface="arial" panose="020B0604020202020204" pitchFamily="34" charset="0"/>
              </a:rPr>
              <a:t>Let us understand the Map Extension Method with Examples. First, add the following method in the Star tup class. This is the custom logic that we want to execute for a specific URL.</a:t>
            </a:r>
          </a:p>
          <a:p>
            <a:r>
              <a:rPr lang="en-IN" sz="1400" b="0" i="0" dirty="0">
                <a:effectLst/>
                <a:latin typeface="arial" panose="020B0604020202020204" pitchFamily="34" charset="0"/>
              </a:rPr>
              <a:t>Now, we need to register the Middleware component using the Map Extension method</a:t>
            </a:r>
            <a:endParaRPr lang="en-IN" sz="1400" dirty="0">
              <a:latin typeface="arial" panose="020B0604020202020204" pitchFamily="34" charset="0"/>
            </a:endParaRPr>
          </a:p>
          <a:p>
            <a:r>
              <a:rPr lang="en-IN" sz="1400" b="1" i="0" dirty="0" err="1">
                <a:effectLst/>
                <a:latin typeface="arial" panose="020B0604020202020204" pitchFamily="34" charset="0"/>
              </a:rPr>
              <a:t>app.Map</a:t>
            </a:r>
            <a:r>
              <a:rPr lang="en-IN" sz="1400" b="1" i="0" dirty="0">
                <a:effectLst/>
                <a:latin typeface="arial" panose="020B0604020202020204" pitchFamily="34" charset="0"/>
              </a:rPr>
              <a:t>(“/</a:t>
            </a:r>
            <a:r>
              <a:rPr lang="en-IN" sz="1400" b="1" i="0" dirty="0" err="1">
                <a:effectLst/>
                <a:latin typeface="arial" panose="020B0604020202020204" pitchFamily="34" charset="0"/>
              </a:rPr>
              <a:t>testmap</a:t>
            </a:r>
            <a:r>
              <a:rPr lang="en-IN" sz="1400" b="1" i="0" dirty="0">
                <a:effectLst/>
                <a:latin typeface="arial" panose="020B0604020202020204" pitchFamily="34" charset="0"/>
              </a:rPr>
              <a:t>”, </a:t>
            </a:r>
            <a:r>
              <a:rPr lang="en-IN" sz="1400" b="1" i="0" dirty="0" err="1">
                <a:effectLst/>
                <a:latin typeface="arial" panose="020B0604020202020204" pitchFamily="34" charset="0"/>
              </a:rPr>
              <a:t>MapCustomMiddleware</a:t>
            </a:r>
            <a:r>
              <a:rPr lang="en-IN" sz="1400" b="1" i="0" dirty="0">
                <a:effectLst/>
                <a:latin typeface="arial" panose="020B0604020202020204" pitchFamily="34" charset="0"/>
              </a:rPr>
              <a:t>);</a:t>
            </a:r>
            <a:endParaRPr lang="en-IN" sz="1400" b="0" i="0" dirty="0">
              <a:effectLst/>
              <a:latin typeface="arial" panose="020B0604020202020204" pitchFamily="34" charset="0"/>
            </a:endParaRPr>
          </a:p>
          <a:p>
            <a:r>
              <a:rPr lang="en-IN" sz="1400" b="0" i="0" dirty="0">
                <a:effectLst/>
                <a:latin typeface="arial" panose="020B0604020202020204" pitchFamily="34" charset="0"/>
              </a:rPr>
              <a:t>With this when the request comes, if it contains </a:t>
            </a:r>
            <a:r>
              <a:rPr lang="en-IN" sz="1400" b="1" i="0" dirty="0">
                <a:effectLst/>
                <a:latin typeface="arial" panose="020B0604020202020204" pitchFamily="34" charset="0"/>
              </a:rPr>
              <a:t>/</a:t>
            </a:r>
            <a:r>
              <a:rPr lang="en-IN" sz="1400" b="1" i="0" dirty="0" err="1">
                <a:effectLst/>
                <a:latin typeface="arial" panose="020B0604020202020204" pitchFamily="34" charset="0"/>
              </a:rPr>
              <a:t>testmap</a:t>
            </a:r>
            <a:r>
              <a:rPr lang="en-IN" sz="1400" b="1" i="0" dirty="0">
                <a:effectLst/>
                <a:latin typeface="arial" panose="020B0604020202020204" pitchFamily="34" charset="0"/>
              </a:rPr>
              <a:t> </a:t>
            </a:r>
            <a:r>
              <a:rPr lang="en-IN" sz="1400" b="0" i="0" dirty="0">
                <a:effectLst/>
                <a:latin typeface="arial" panose="020B0604020202020204" pitchFamily="34" charset="0"/>
              </a:rPr>
              <a:t>as part of the URL, then only this Middleware component going to be executed else simply is ignored.</a:t>
            </a:r>
            <a:endParaRPr lang="en-IN" sz="1400" dirty="0"/>
          </a:p>
        </p:txBody>
      </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Text&#10;&#10;Description automatically generated">
            <a:extLst>
              <a:ext uri="{FF2B5EF4-FFF2-40B4-BE49-F238E27FC236}">
                <a16:creationId xmlns:a16="http://schemas.microsoft.com/office/drawing/2014/main" id="{8C41B543-488F-4C4A-B73B-E41795276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059" y="1782982"/>
            <a:ext cx="6179730" cy="2116558"/>
          </a:xfrm>
          <a:prstGeom prst="rect">
            <a:avLst/>
          </a:prstGeom>
        </p:spPr>
      </p:pic>
      <p:grpSp>
        <p:nvGrpSpPr>
          <p:cNvPr id="20" name="Group 1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Text&#10;&#10;Description automatically generated">
            <a:extLst>
              <a:ext uri="{FF2B5EF4-FFF2-40B4-BE49-F238E27FC236}">
                <a16:creationId xmlns:a16="http://schemas.microsoft.com/office/drawing/2014/main" id="{11D10BFD-F7E4-48EB-886E-D000B8E6A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4125575"/>
            <a:ext cx="6253212" cy="1954128"/>
          </a:xfrm>
          <a:prstGeom prst="rect">
            <a:avLst/>
          </a:prstGeom>
        </p:spPr>
      </p:pic>
    </p:spTree>
    <p:extLst>
      <p:ext uri="{BB962C8B-B14F-4D97-AF65-F5344CB8AC3E}">
        <p14:creationId xmlns:p14="http://schemas.microsoft.com/office/powerpoint/2010/main" val="268811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1341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Arial</vt:lpstr>
      <vt:lpstr>Calibri</vt:lpstr>
      <vt:lpstr>Calibri Light</vt:lpstr>
      <vt:lpstr>Office Theme</vt:lpstr>
      <vt:lpstr>Middleware in ASP.NET Core Web API </vt:lpstr>
      <vt:lpstr>What is Middleware in ASP.NET Core Web API: </vt:lpstr>
      <vt:lpstr>What is HTTP Request Pipeline: </vt:lpstr>
      <vt:lpstr>PowerPoint Presentation</vt:lpstr>
      <vt:lpstr>Middleware Examples </vt:lpstr>
      <vt:lpstr>How to Configure Middleware Components in ASP.NET Core application? </vt:lpstr>
      <vt:lpstr> Methods in Middleware </vt:lpstr>
      <vt:lpstr>PowerPoint Presentation</vt:lpstr>
      <vt:lpstr>Map Extension Method in ASP.NET Core </vt:lpstr>
      <vt:lpstr>Creating Custom Middleware in ASP.NET Core </vt:lpstr>
      <vt:lpstr>KEY POINTS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ABHISHEK</dc:creator>
  <cp:lastModifiedBy>A, ABHISHEK</cp:lastModifiedBy>
  <cp:revision>19</cp:revision>
  <dcterms:created xsi:type="dcterms:W3CDTF">2022-05-05T15:49:19Z</dcterms:created>
  <dcterms:modified xsi:type="dcterms:W3CDTF">2022-05-06T05:54:18Z</dcterms:modified>
</cp:coreProperties>
</file>