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3" r:id="rId6"/>
    <p:sldId id="264" r:id="rId7"/>
    <p:sldId id="265" r:id="rId8"/>
    <p:sldId id="266" r:id="rId9"/>
    <p:sldId id="26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11048-EB02-469D-81FC-D1AA70CD2EF5}" type="datetimeFigureOut">
              <a:rPr lang="en-IN" smtClean="0"/>
              <a:t>06-05-2022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EBFB9-BA11-484E-8E52-5479B2ADAA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3317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11048-EB02-469D-81FC-D1AA70CD2EF5}" type="datetimeFigureOut">
              <a:rPr lang="en-IN" smtClean="0"/>
              <a:t>06-05-2022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EBFB9-BA11-484E-8E52-5479B2ADAA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6196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11048-EB02-469D-81FC-D1AA70CD2EF5}" type="datetimeFigureOut">
              <a:rPr lang="en-IN" smtClean="0"/>
              <a:t>06-05-2022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EBFB9-BA11-484E-8E52-5479B2ADAA20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581276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11048-EB02-469D-81FC-D1AA70CD2EF5}" type="datetimeFigureOut">
              <a:rPr lang="en-IN" smtClean="0"/>
              <a:t>06-05-2022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EBFB9-BA11-484E-8E52-5479B2ADAA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46536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11048-EB02-469D-81FC-D1AA70CD2EF5}" type="datetimeFigureOut">
              <a:rPr lang="en-IN" smtClean="0"/>
              <a:t>06-05-2022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EBFB9-BA11-484E-8E52-5479B2ADAA20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73870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11048-EB02-469D-81FC-D1AA70CD2EF5}" type="datetimeFigureOut">
              <a:rPr lang="en-IN" smtClean="0"/>
              <a:t>06-05-2022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EBFB9-BA11-484E-8E52-5479B2ADAA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80778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11048-EB02-469D-81FC-D1AA70CD2EF5}" type="datetimeFigureOut">
              <a:rPr lang="en-IN" smtClean="0"/>
              <a:t>06-05-2022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EBFB9-BA11-484E-8E52-5479B2ADAA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53215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11048-EB02-469D-81FC-D1AA70CD2EF5}" type="datetimeFigureOut">
              <a:rPr lang="en-IN" smtClean="0"/>
              <a:t>06-05-2022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EBFB9-BA11-484E-8E52-5479B2ADAA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0178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11048-EB02-469D-81FC-D1AA70CD2EF5}" type="datetimeFigureOut">
              <a:rPr lang="en-IN" smtClean="0"/>
              <a:t>06-05-2022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EBFB9-BA11-484E-8E52-5479B2ADAA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0676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11048-EB02-469D-81FC-D1AA70CD2EF5}" type="datetimeFigureOut">
              <a:rPr lang="en-IN" smtClean="0"/>
              <a:t>06-05-2022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EBFB9-BA11-484E-8E52-5479B2ADAA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1686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11048-EB02-469D-81FC-D1AA70CD2EF5}" type="datetimeFigureOut">
              <a:rPr lang="en-IN" smtClean="0"/>
              <a:t>06-05-2022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EBFB9-BA11-484E-8E52-5479B2ADAA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404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11048-EB02-469D-81FC-D1AA70CD2EF5}" type="datetimeFigureOut">
              <a:rPr lang="en-IN" smtClean="0"/>
              <a:t>06-05-2022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EBFB9-BA11-484E-8E52-5479B2ADAA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1597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11048-EB02-469D-81FC-D1AA70CD2EF5}" type="datetimeFigureOut">
              <a:rPr lang="en-IN" smtClean="0"/>
              <a:t>06-05-2022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EBFB9-BA11-484E-8E52-5479B2ADAA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4175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11048-EB02-469D-81FC-D1AA70CD2EF5}" type="datetimeFigureOut">
              <a:rPr lang="en-IN" smtClean="0"/>
              <a:t>06-05-2022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EBFB9-BA11-484E-8E52-5479B2ADAA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5500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11048-EB02-469D-81FC-D1AA70CD2EF5}" type="datetimeFigureOut">
              <a:rPr lang="en-IN" smtClean="0"/>
              <a:t>06-05-2022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EBFB9-BA11-484E-8E52-5479B2ADAA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552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EBFB9-BA11-484E-8E52-5479B2ADAA20}" type="slidenum">
              <a:rPr lang="en-IN" smtClean="0"/>
              <a:t>‹#›</a:t>
            </a:fld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11048-EB02-469D-81FC-D1AA70CD2EF5}" type="datetimeFigureOut">
              <a:rPr lang="en-IN" smtClean="0"/>
              <a:t>06-05-2022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8283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811048-EB02-469D-81FC-D1AA70CD2EF5}" type="datetimeFigureOut">
              <a:rPr lang="en-IN" smtClean="0"/>
              <a:t>06-05-2022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6DEBFB9-BA11-484E-8E52-5479B2ADAA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4455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core/sdk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microsoft.com/en-us/dotnet/core/tools/dotnet-vstest" TargetMode="External"/><Relationship Id="rId3" Type="http://schemas.openxmlformats.org/officeDocument/2006/relationships/hyperlink" Target="https://docs.microsoft.com/en-us/dotnet/core/tools/dotnet-restore" TargetMode="External"/><Relationship Id="rId7" Type="http://schemas.openxmlformats.org/officeDocument/2006/relationships/hyperlink" Target="https://docs.microsoft.com/en-us/dotnet/core/tools/dotnet-test" TargetMode="External"/><Relationship Id="rId12" Type="http://schemas.openxmlformats.org/officeDocument/2006/relationships/hyperlink" Target="https://docs.microsoft.com/en-us/dotnet/core/tools/dotnet-help" TargetMode="External"/><Relationship Id="rId2" Type="http://schemas.openxmlformats.org/officeDocument/2006/relationships/hyperlink" Target="https://docs.microsoft.com/en-us/dotnet/core/tools/dotnet-new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microsoft.com/en-us/dotnet/core/tools/dotnet-publish" TargetMode="External"/><Relationship Id="rId11" Type="http://schemas.openxmlformats.org/officeDocument/2006/relationships/hyperlink" Target="https://docs.microsoft.com/en-us/dotnet/core/tools/dotnet-sln" TargetMode="External"/><Relationship Id="rId5" Type="http://schemas.openxmlformats.org/officeDocument/2006/relationships/hyperlink" Target="https://docs.microsoft.com/en-us/dotnet/core/tools/dotnet-run" TargetMode="External"/><Relationship Id="rId10" Type="http://schemas.openxmlformats.org/officeDocument/2006/relationships/hyperlink" Target="https://docs.microsoft.com/en-us/dotnet/core/tools/dotnet-clean" TargetMode="External"/><Relationship Id="rId4" Type="http://schemas.openxmlformats.org/officeDocument/2006/relationships/hyperlink" Target="https://docs.microsoft.com/en-us/dotnet/core/tools/dotnet-build" TargetMode="External"/><Relationship Id="rId9" Type="http://schemas.openxmlformats.org/officeDocument/2006/relationships/hyperlink" Target="https://docs.microsoft.com/en-us/dotnet/core/tools/dotnet-pack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core/tools/dotnet-add-reference" TargetMode="External"/><Relationship Id="rId2" Type="http://schemas.openxmlformats.org/officeDocument/2006/relationships/hyperlink" Target="https://docs.microsoft.com/en-us/dotnet/core/tools/dotnet-add-packag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microsoft.com/en-us/dotnet/core/tools/dotnet-list-reference" TargetMode="External"/><Relationship Id="rId5" Type="http://schemas.openxmlformats.org/officeDocument/2006/relationships/hyperlink" Target="https://docs.microsoft.com/en-us/dotnet/core/tools/dotnet-remove-reference" TargetMode="External"/><Relationship Id="rId4" Type="http://schemas.openxmlformats.org/officeDocument/2006/relationships/hyperlink" Target="https://docs.microsoft.com/en-us/dotnet/core/tools/dotnet-remove-package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core/tools/dotnet-nuget-locals" TargetMode="External"/><Relationship Id="rId2" Type="http://schemas.openxmlformats.org/officeDocument/2006/relationships/hyperlink" Target="https://docs.microsoft.com/en-us/dotnet/core/tools/dotnet-nuget-delet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microsoft.com/en-us/dotnet/core/tools/dotnet-install-script" TargetMode="External"/><Relationship Id="rId5" Type="http://schemas.openxmlformats.org/officeDocument/2006/relationships/hyperlink" Target="https://docs.microsoft.com/en-us/dotnet/core/tools/dotnet-msbuild" TargetMode="External"/><Relationship Id="rId4" Type="http://schemas.openxmlformats.org/officeDocument/2006/relationships/hyperlink" Target="https://docs.microsoft.com/en-us/dotnet/core/tools/dotnet-nuget-push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960B1-A1C2-4DBD-AC96-D8D72FDB8A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38960" y="1020871"/>
            <a:ext cx="9540935" cy="2849671"/>
          </a:xfrm>
        </p:spPr>
        <p:txBody>
          <a:bodyPr>
            <a:normAutofit/>
          </a:bodyPr>
          <a:lstStyle/>
          <a:p>
            <a:pPr algn="l"/>
            <a:r>
              <a:rPr lang="en-IN" sz="6000" dirty="0">
                <a:solidFill>
                  <a:srgbClr val="FFFFFF"/>
                </a:solidFill>
              </a:rPr>
              <a:t>      .NET CORE</a:t>
            </a:r>
          </a:p>
        </p:txBody>
      </p:sp>
    </p:spTree>
    <p:extLst>
      <p:ext uri="{BB962C8B-B14F-4D97-AF65-F5344CB8AC3E}">
        <p14:creationId xmlns:p14="http://schemas.microsoft.com/office/powerpoint/2010/main" val="19534736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D9B03-21AB-4E39-BC77-A14C3845A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dirty="0">
                <a:solidFill>
                  <a:schemeClr val="accent2">
                    <a:lumMod val="75000"/>
                  </a:schemeClr>
                </a:solidFill>
              </a:rPr>
              <a:t>What is .NET Core?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B6FB1D-0AF8-4D5A-84DE-0523616D74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181717"/>
                </a:solidFill>
                <a:effectLst/>
                <a:latin typeface="Verdana" panose="020B0604030504040204" pitchFamily="34" charset="0"/>
              </a:rPr>
              <a:t>.NET Core is a new version of .NET Framework</a:t>
            </a:r>
          </a:p>
          <a:p>
            <a:r>
              <a:rPr lang="en-IN" dirty="0"/>
              <a:t>Cross Platform</a:t>
            </a:r>
          </a:p>
          <a:p>
            <a:r>
              <a:rPr lang="en-IN" b="0" i="0" dirty="0">
                <a:solidFill>
                  <a:srgbClr val="181717"/>
                </a:solidFill>
                <a:effectLst/>
                <a:latin typeface="Verdana" panose="020B0604030504040204" pitchFamily="34" charset="0"/>
              </a:rPr>
              <a:t>.NET Core Framework can be used to build different types of applications such as mobile, desktop, web, cloud, IoT, machine learning, microservices, game, etc</a:t>
            </a:r>
          </a:p>
          <a:p>
            <a:r>
              <a:rPr lang="en-IN" b="0" i="0" dirty="0">
                <a:solidFill>
                  <a:srgbClr val="181717"/>
                </a:solidFill>
                <a:effectLst/>
                <a:latin typeface="Verdana" panose="020B0604030504040204" pitchFamily="34" charset="0"/>
              </a:rPr>
              <a:t>.NET Core is written from scratch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01610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DDC99-8B7E-41BF-8D40-B747FD581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IN" b="1" i="1" dirty="0">
                <a:solidFill>
                  <a:schemeClr val="accent2">
                    <a:lumMod val="75000"/>
                  </a:schemeClr>
                </a:solidFill>
                <a:effectLst/>
                <a:latin typeface="Segoe UI" panose="020B0502040204020203" pitchFamily="34" charset="0"/>
              </a:rPr>
              <a:t>.</a:t>
            </a:r>
            <a:r>
              <a:rPr lang="en-IN" sz="4000" b="1" dirty="0">
                <a:solidFill>
                  <a:schemeClr val="accent2">
                    <a:lumMod val="75000"/>
                  </a:schemeClr>
                </a:solidFill>
                <a:effectLst/>
                <a:latin typeface="+mn-lt"/>
              </a:rPr>
              <a:t>NET Core Characteristics</a:t>
            </a:r>
            <a:endParaRPr lang="en-IN" b="1" dirty="0">
              <a:solidFill>
                <a:schemeClr val="accent2">
                  <a:lumMod val="75000"/>
                </a:schemeClr>
              </a:solidFill>
              <a:effectLst/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4984C7-4EAF-449E-9DBD-0825F5A85B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181717"/>
                </a:solidFill>
                <a:effectLst/>
                <a:latin typeface="Verdana" panose="020B0604030504040204" pitchFamily="34" charset="0"/>
              </a:rPr>
              <a:t>Open-source Framework</a:t>
            </a:r>
          </a:p>
          <a:p>
            <a:r>
              <a:rPr lang="en-IN" b="1" i="0" dirty="0">
                <a:solidFill>
                  <a:srgbClr val="181717"/>
                </a:solidFill>
                <a:effectLst/>
                <a:latin typeface="Verdana" panose="020B0604030504040204" pitchFamily="34" charset="0"/>
              </a:rPr>
              <a:t>Cross-platform</a:t>
            </a:r>
            <a:endParaRPr lang="en-IN" b="1" dirty="0">
              <a:solidFill>
                <a:srgbClr val="181717"/>
              </a:solidFill>
              <a:latin typeface="Verdana" panose="020B0604030504040204" pitchFamily="34" charset="0"/>
            </a:endParaRPr>
          </a:p>
          <a:p>
            <a:r>
              <a:rPr lang="en-IN" b="1" i="0" dirty="0">
                <a:solidFill>
                  <a:srgbClr val="181717"/>
                </a:solidFill>
                <a:effectLst/>
                <a:latin typeface="Verdana" panose="020B0604030504040204" pitchFamily="34" charset="0"/>
              </a:rPr>
              <a:t>Consistent across Architectures</a:t>
            </a:r>
          </a:p>
          <a:p>
            <a:r>
              <a:rPr lang="en-IN" b="1" i="0" dirty="0">
                <a:solidFill>
                  <a:srgbClr val="181717"/>
                </a:solidFill>
                <a:effectLst/>
                <a:latin typeface="Verdana" panose="020B0604030504040204" pitchFamily="34" charset="0"/>
              </a:rPr>
              <a:t>Wide-range of Applications</a:t>
            </a:r>
            <a:endParaRPr lang="en-IN" b="1" dirty="0">
              <a:solidFill>
                <a:srgbClr val="181717"/>
              </a:solidFill>
              <a:latin typeface="Verdana" panose="020B0604030504040204" pitchFamily="34" charset="0"/>
            </a:endParaRPr>
          </a:p>
          <a:p>
            <a:r>
              <a:rPr lang="en-IN" b="1" i="0" dirty="0">
                <a:solidFill>
                  <a:srgbClr val="181717"/>
                </a:solidFill>
                <a:effectLst/>
                <a:latin typeface="Verdana" panose="020B0604030504040204" pitchFamily="34" charset="0"/>
              </a:rPr>
              <a:t>Supports Multiple Languages</a:t>
            </a:r>
          </a:p>
          <a:p>
            <a:r>
              <a:rPr lang="en-IN" b="1" i="0" dirty="0">
                <a:solidFill>
                  <a:srgbClr val="181717"/>
                </a:solidFill>
                <a:effectLst/>
                <a:latin typeface="Verdana" panose="020B0604030504040204" pitchFamily="34" charset="0"/>
              </a:rPr>
              <a:t>Modular Architecture</a:t>
            </a:r>
            <a:endParaRPr lang="en-IN" b="1" dirty="0">
              <a:solidFill>
                <a:srgbClr val="181717"/>
              </a:solidFill>
              <a:latin typeface="Verdana" panose="020B0604030504040204" pitchFamily="34" charset="0"/>
            </a:endParaRPr>
          </a:p>
          <a:p>
            <a:r>
              <a:rPr lang="en-IN" b="1" i="0" dirty="0">
                <a:solidFill>
                  <a:srgbClr val="181717"/>
                </a:solidFill>
                <a:effectLst/>
                <a:latin typeface="Verdana" panose="020B0604030504040204" pitchFamily="34" charset="0"/>
              </a:rPr>
              <a:t>CLI Tools</a:t>
            </a:r>
          </a:p>
          <a:p>
            <a:r>
              <a:rPr lang="en-IN" b="1" i="0" dirty="0">
                <a:solidFill>
                  <a:srgbClr val="181717"/>
                </a:solidFill>
                <a:effectLst/>
                <a:latin typeface="Verdana" panose="020B0604030504040204" pitchFamily="34" charset="0"/>
              </a:rPr>
              <a:t>Flexible Deployment</a:t>
            </a:r>
            <a:endParaRPr lang="en-IN" b="1" dirty="0">
              <a:solidFill>
                <a:srgbClr val="181717"/>
              </a:solidFill>
              <a:latin typeface="Verdana" panose="020B0604030504040204" pitchFamily="34" charset="0"/>
            </a:endParaRPr>
          </a:p>
          <a:p>
            <a:r>
              <a:rPr lang="en-IN" b="1" i="0" dirty="0">
                <a:solidFill>
                  <a:srgbClr val="181717"/>
                </a:solidFill>
                <a:effectLst/>
                <a:latin typeface="Verdana" panose="020B0604030504040204" pitchFamily="34" charset="0"/>
              </a:rPr>
              <a:t>Compatibility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15490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9B305-6E1A-4F6D-B1DC-EC948E53E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181717"/>
                </a:solidFill>
                <a:effectLst/>
                <a:latin typeface="Segoe UI" panose="020B0502040204020203" pitchFamily="34" charset="0"/>
              </a:rPr>
              <a:t>.</a:t>
            </a:r>
            <a:r>
              <a:rPr lang="en-IN" sz="4000" b="1" i="0" dirty="0">
                <a:solidFill>
                  <a:schemeClr val="accent2">
                    <a:lumMod val="75000"/>
                  </a:schemeClr>
                </a:solidFill>
                <a:effectLst/>
                <a:latin typeface="+mn-lt"/>
              </a:rPr>
              <a:t>NET Core Composition</a:t>
            </a:r>
            <a:endParaRPr lang="en-IN" b="1" dirty="0">
              <a:solidFill>
                <a:schemeClr val="accent2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E7303-0F7A-4676-A36D-57BC351C69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IN" b="0" i="0" u="sng" dirty="0">
                <a:solidFill>
                  <a:srgbClr val="181717"/>
                </a:solidFill>
                <a:effectLst/>
                <a:latin typeface="Verdana" panose="020B0604030504040204" pitchFamily="34" charset="0"/>
              </a:rPr>
              <a:t>CLI Tools</a:t>
            </a:r>
            <a:r>
              <a:rPr lang="en-IN" b="0" i="0" dirty="0">
                <a:solidFill>
                  <a:srgbClr val="181717"/>
                </a:solidFill>
                <a:effectLst/>
                <a:latin typeface="Verdana" panose="020B0604030504040204" pitchFamily="34" charset="0"/>
              </a:rPr>
              <a:t>: A set of tooling for development and deployment.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b="0" i="0" u="sng" dirty="0">
                <a:solidFill>
                  <a:srgbClr val="181717"/>
                </a:solidFill>
                <a:effectLst/>
                <a:latin typeface="Verdana" panose="020B0604030504040204" pitchFamily="34" charset="0"/>
              </a:rPr>
              <a:t>Roslyn</a:t>
            </a:r>
            <a:r>
              <a:rPr lang="en-IN" b="0" i="0" dirty="0">
                <a:solidFill>
                  <a:srgbClr val="181717"/>
                </a:solidFill>
                <a:effectLst/>
                <a:latin typeface="Verdana" panose="020B0604030504040204" pitchFamily="34" charset="0"/>
              </a:rPr>
              <a:t>: Language compiler for C# and Visual Basic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b="0" i="0" u="sng" dirty="0" err="1">
                <a:solidFill>
                  <a:srgbClr val="181717"/>
                </a:solidFill>
                <a:effectLst/>
                <a:latin typeface="Verdana" panose="020B0604030504040204" pitchFamily="34" charset="0"/>
              </a:rPr>
              <a:t>CoreFX</a:t>
            </a:r>
            <a:r>
              <a:rPr lang="en-IN" b="0" i="0" dirty="0">
                <a:solidFill>
                  <a:srgbClr val="181717"/>
                </a:solidFill>
                <a:effectLst/>
                <a:latin typeface="Verdana" panose="020B0604030504040204" pitchFamily="34" charset="0"/>
              </a:rPr>
              <a:t>: Set of framework libraries.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b="0" u="sng" dirty="0" err="1">
                <a:solidFill>
                  <a:srgbClr val="181717"/>
                </a:solidFill>
                <a:effectLst/>
                <a:latin typeface="Verdana" panose="020B0604030504040204" pitchFamily="34" charset="0"/>
              </a:rPr>
              <a:t>CoreCLR</a:t>
            </a:r>
            <a:r>
              <a:rPr lang="en-IN" b="0" i="0" dirty="0">
                <a:solidFill>
                  <a:srgbClr val="181717"/>
                </a:solidFill>
                <a:effectLst/>
                <a:latin typeface="Verdana" panose="020B0604030504040204" pitchFamily="34" charset="0"/>
              </a:rPr>
              <a:t>: A JIT based CLR (Command Language Runtime).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24024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39058-05A4-4EB8-9FA5-E29CA7D7F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181717"/>
                </a:solidFill>
                <a:effectLst/>
                <a:latin typeface="Segoe UI" panose="020B0502040204020203" pitchFamily="34" charset="0"/>
              </a:rPr>
              <a:t>.NET Core Command-Line Interface</a:t>
            </a:r>
            <a:br>
              <a:rPr lang="en-IN" b="0" i="0" dirty="0">
                <a:solidFill>
                  <a:srgbClr val="181717"/>
                </a:solidFill>
                <a:effectLst/>
                <a:latin typeface="Segoe UI" panose="020B0502040204020203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862D60-7D28-48FB-A343-D5FD5F204D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10143066" cy="4887911"/>
          </a:xfrm>
        </p:spPr>
        <p:txBody>
          <a:bodyPr>
            <a:normAutofit/>
          </a:bodyPr>
          <a:lstStyle/>
          <a:p>
            <a:pPr algn="l"/>
            <a:r>
              <a:rPr lang="en-IN" sz="20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The .NET command-line interface (CLI) is a cross-platform toolchain for developing, building, running, and publishing .NET applications.</a:t>
            </a:r>
          </a:p>
          <a:p>
            <a:pPr algn="l"/>
            <a:r>
              <a:rPr lang="en-IN" sz="20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The .NET CLI is included with the </a:t>
            </a:r>
            <a:r>
              <a:rPr lang="en-IN" sz="2000" b="0" i="0" u="none" strike="noStrike" dirty="0">
                <a:solidFill>
                  <a:srgbClr val="171717"/>
                </a:solidFill>
                <a:effectLst/>
                <a:latin typeface="Segoe UI" panose="020B0502040204020203" pitchFamily="34" charset="0"/>
                <a:hlinkClick r:id="rId2"/>
              </a:rPr>
              <a:t>.NET SDK</a:t>
            </a:r>
            <a:r>
              <a:rPr lang="en-IN" sz="20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.</a:t>
            </a:r>
          </a:p>
          <a:p>
            <a:pPr algn="l"/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8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The following is a command structure.</a:t>
            </a:r>
          </a:p>
          <a:p>
            <a:pPr marL="0" indent="0" algn="l">
              <a:buNone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dotnet &lt;command&gt; &lt;argument&gt; &lt;option&gt;</a:t>
            </a:r>
            <a:endParaRPr kumimoji="0" lang="en-US" altLang="en-US" sz="105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rgbClr val="181717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8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All the commands start with driver named dotnet. The driver starts the execution of the specified command. After dotnet, we can supply command (also known as verb) to perform a specific action. Each command can be followed by arguments and options.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4C88B57-215C-4BDA-8ED1-31B336A92C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3635" y="43934"/>
            <a:ext cx="184731" cy="369332"/>
          </a:xfrm>
          <a:prstGeom prst="rect">
            <a:avLst/>
          </a:prstGeom>
          <a:solidFill>
            <a:srgbClr val="D9E5F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79554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4D026A2-7476-44B0-9648-BB98882F7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8F8FC21-0A44-4045-95A1-B7935DBC60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209B962-CD29-4D46-A7B0-10F6C7CF1C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CC8D40CF-4D47-411D-A8B7-0E4B29E98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9B48A2AD-5257-4384-A7F5-A1EE4E6883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04C26DE3-844C-47DA-831E-E7D7BF617E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922D975E-0684-4AA6-9FB7-929B250D53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38ED5A9A-F0C7-4547-BC1E-22FC89BD26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2D743765-A245-4349-A5CE-4AB5F078F9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0AF7217B-D042-44D2-9FC7-71FAB6651A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1CC9171B-8BEB-48B1-B9BE-E9584522D0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39178BE9-53D8-441A-8691-0ED3B464BC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D5D4F7D-3CE1-4BB8-969E-40A18F13BB0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02183473"/>
              </p:ext>
            </p:extLst>
          </p:nvPr>
        </p:nvGraphicFramePr>
        <p:xfrm>
          <a:off x="704358" y="643466"/>
          <a:ext cx="10783285" cy="5828055"/>
        </p:xfrm>
        <a:graphic>
          <a:graphicData uri="http://schemas.openxmlformats.org/drawingml/2006/table">
            <a:tbl>
              <a:tblPr/>
              <a:tblGrid>
                <a:gridCol w="3277629">
                  <a:extLst>
                    <a:ext uri="{9D8B030D-6E8A-4147-A177-3AD203B41FA5}">
                      <a16:colId xmlns:a16="http://schemas.microsoft.com/office/drawing/2014/main" val="1483588667"/>
                    </a:ext>
                  </a:extLst>
                </a:gridCol>
                <a:gridCol w="7505656">
                  <a:extLst>
                    <a:ext uri="{9D8B030D-6E8A-4147-A177-3AD203B41FA5}">
                      <a16:colId xmlns:a16="http://schemas.microsoft.com/office/drawing/2014/main" val="4179491441"/>
                    </a:ext>
                  </a:extLst>
                </a:gridCol>
              </a:tblGrid>
              <a:tr h="416883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9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Basic Commands</a:t>
                      </a:r>
                      <a:endParaRPr lang="en-IN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4746" marR="94746" marT="47373" marB="47373" anchor="b">
                    <a:lnL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A9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9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Description</a:t>
                      </a:r>
                      <a:endParaRPr lang="en-IN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4746" marR="94746" marT="47373" marB="47373" anchor="b">
                    <a:lnL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A9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0134001"/>
                  </a:ext>
                </a:extLst>
              </a:tr>
              <a:tr h="701121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900" b="0" i="0" u="sng" strike="noStrike">
                          <a:solidFill>
                            <a:srgbClr val="007BFF"/>
                          </a:solidFill>
                          <a:effectLst/>
                          <a:latin typeface="Arial" panose="020B0604020202020204" pitchFamily="34" charset="0"/>
                          <a:hlinkClick r:id="rId2"/>
                        </a:rPr>
                        <a:t>new</a:t>
                      </a:r>
                      <a:endParaRPr lang="en-IN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4746" marR="94746" marT="47373" marB="47373">
                    <a:lnL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900" b="0" i="0" u="none" strike="noStrike">
                          <a:solidFill>
                            <a:srgbClr val="414141"/>
                          </a:solidFill>
                          <a:effectLst/>
                          <a:latin typeface="Arial" panose="020B0604020202020204" pitchFamily="34" charset="0"/>
                        </a:rPr>
                        <a:t>Creates a new project, configuration file, or solution based on the specified template.</a:t>
                      </a:r>
                      <a:endParaRPr lang="en-IN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4746" marR="94746" marT="47373" marB="47373">
                    <a:lnL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9624506"/>
                  </a:ext>
                </a:extLst>
              </a:tr>
              <a:tr h="416883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900" b="0" i="0" u="sng" strike="noStrike">
                          <a:solidFill>
                            <a:srgbClr val="007BFF"/>
                          </a:solidFill>
                          <a:effectLst/>
                          <a:latin typeface="Arial" panose="020B0604020202020204" pitchFamily="34" charset="0"/>
                          <a:hlinkClick r:id="rId3"/>
                        </a:rPr>
                        <a:t>restore</a:t>
                      </a:r>
                      <a:endParaRPr lang="en-IN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4746" marR="94746" marT="47373" marB="47373">
                    <a:lnL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900" b="0" i="0" u="none" strike="noStrike">
                          <a:solidFill>
                            <a:srgbClr val="414141"/>
                          </a:solidFill>
                          <a:effectLst/>
                          <a:latin typeface="Arial" panose="020B0604020202020204" pitchFamily="34" charset="0"/>
                        </a:rPr>
                        <a:t>Restores the dependencies and tools of a project.</a:t>
                      </a:r>
                      <a:endParaRPr lang="en-IN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4746" marR="94746" marT="47373" marB="47373">
                    <a:lnL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0708824"/>
                  </a:ext>
                </a:extLst>
              </a:tr>
              <a:tr h="416883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900" b="0" i="0" u="sng" strike="noStrike">
                          <a:solidFill>
                            <a:srgbClr val="007BFF"/>
                          </a:solidFill>
                          <a:effectLst/>
                          <a:latin typeface="Arial" panose="020B0604020202020204" pitchFamily="34" charset="0"/>
                          <a:hlinkClick r:id="rId4"/>
                        </a:rPr>
                        <a:t>build</a:t>
                      </a:r>
                      <a:endParaRPr lang="en-IN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4746" marR="94746" marT="47373" marB="47373">
                    <a:lnL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900" b="0" i="0" u="none" strike="noStrike">
                          <a:solidFill>
                            <a:srgbClr val="414141"/>
                          </a:solidFill>
                          <a:effectLst/>
                          <a:latin typeface="Arial" panose="020B0604020202020204" pitchFamily="34" charset="0"/>
                        </a:rPr>
                        <a:t>Builds a project and all of its dependencies.</a:t>
                      </a:r>
                      <a:endParaRPr lang="en-IN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4746" marR="94746" marT="47373" marB="47373">
                    <a:lnL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9293601"/>
                  </a:ext>
                </a:extLst>
              </a:tr>
              <a:tr h="416883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900" b="0" i="0" u="sng" strike="noStrike">
                          <a:solidFill>
                            <a:srgbClr val="007BFF"/>
                          </a:solidFill>
                          <a:effectLst/>
                          <a:latin typeface="Arial" panose="020B0604020202020204" pitchFamily="34" charset="0"/>
                          <a:hlinkClick r:id="rId5"/>
                        </a:rPr>
                        <a:t>Run</a:t>
                      </a:r>
                      <a:endParaRPr lang="en-IN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4746" marR="94746" marT="47373" marB="47373">
                    <a:lnL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900" b="0" i="0" u="none" strike="noStrike">
                          <a:solidFill>
                            <a:srgbClr val="414141"/>
                          </a:solidFill>
                          <a:effectLst/>
                          <a:latin typeface="Arial" panose="020B0604020202020204" pitchFamily="34" charset="0"/>
                        </a:rPr>
                        <a:t>Runs source code without any explicit compile or launch commands.</a:t>
                      </a:r>
                      <a:endParaRPr lang="en-IN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4746" marR="94746" marT="47373" marB="47373">
                    <a:lnL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4882741"/>
                  </a:ext>
                </a:extLst>
              </a:tr>
              <a:tr h="701121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900" b="0" i="0" u="sng" strike="noStrike">
                          <a:solidFill>
                            <a:srgbClr val="007BFF"/>
                          </a:solidFill>
                          <a:effectLst/>
                          <a:latin typeface="Arial" panose="020B0604020202020204" pitchFamily="34" charset="0"/>
                          <a:hlinkClick r:id="rId6"/>
                        </a:rPr>
                        <a:t>publish</a:t>
                      </a:r>
                      <a:endParaRPr lang="en-IN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4746" marR="94746" marT="47373" marB="47373">
                    <a:lnL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900" b="0" i="0" u="none" strike="noStrike" dirty="0">
                          <a:solidFill>
                            <a:srgbClr val="414141"/>
                          </a:solidFill>
                          <a:effectLst/>
                          <a:latin typeface="Arial" panose="020B0604020202020204" pitchFamily="34" charset="0"/>
                        </a:rPr>
                        <a:t>Packs the application and its dependencies into a folder for deployment to a hosting system.</a:t>
                      </a:r>
                      <a:endParaRPr lang="en-IN" sz="1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4746" marR="94746" marT="47373" marB="47373">
                    <a:lnL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3288407"/>
                  </a:ext>
                </a:extLst>
              </a:tr>
              <a:tr h="416883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900" b="0" i="0" u="sng" strike="noStrike">
                          <a:solidFill>
                            <a:srgbClr val="007BFF"/>
                          </a:solidFill>
                          <a:effectLst/>
                          <a:latin typeface="Arial" panose="020B0604020202020204" pitchFamily="34" charset="0"/>
                          <a:hlinkClick r:id="rId7"/>
                        </a:rPr>
                        <a:t>test</a:t>
                      </a:r>
                      <a:endParaRPr lang="en-IN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4746" marR="94746" marT="47373" marB="47373">
                    <a:lnL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900" b="0" i="0" u="none" strike="noStrike">
                          <a:solidFill>
                            <a:srgbClr val="414141"/>
                          </a:solidFill>
                          <a:effectLst/>
                          <a:latin typeface="Arial" panose="020B0604020202020204" pitchFamily="34" charset="0"/>
                        </a:rPr>
                        <a:t>Executes unit tests.</a:t>
                      </a:r>
                      <a:endParaRPr lang="en-IN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4746" marR="94746" marT="47373" marB="47373">
                    <a:lnL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8892880"/>
                  </a:ext>
                </a:extLst>
              </a:tr>
              <a:tr h="416883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900" b="0" i="0" u="sng" strike="noStrike">
                          <a:solidFill>
                            <a:srgbClr val="007BFF"/>
                          </a:solidFill>
                          <a:effectLst/>
                          <a:latin typeface="Arial" panose="020B0604020202020204" pitchFamily="34" charset="0"/>
                          <a:hlinkClick r:id="rId8"/>
                        </a:rPr>
                        <a:t>vtest</a:t>
                      </a:r>
                      <a:endParaRPr lang="en-IN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4746" marR="94746" marT="47373" marB="47373">
                    <a:lnL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900" b="0" i="0" u="none" strike="noStrike">
                          <a:solidFill>
                            <a:srgbClr val="414141"/>
                          </a:solidFill>
                          <a:effectLst/>
                          <a:latin typeface="Arial" panose="020B0604020202020204" pitchFamily="34" charset="0"/>
                        </a:rPr>
                        <a:t>Runs tests from the specified files.</a:t>
                      </a:r>
                      <a:endParaRPr lang="en-IN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4746" marR="94746" marT="47373" marB="47373">
                    <a:lnL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9846429"/>
                  </a:ext>
                </a:extLst>
              </a:tr>
              <a:tr h="416883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900" b="0" i="0" u="sng" strike="noStrike">
                          <a:solidFill>
                            <a:srgbClr val="007BFF"/>
                          </a:solidFill>
                          <a:effectLst/>
                          <a:latin typeface="Arial" panose="020B0604020202020204" pitchFamily="34" charset="0"/>
                          <a:hlinkClick r:id="rId9"/>
                        </a:rPr>
                        <a:t>pack</a:t>
                      </a:r>
                      <a:endParaRPr lang="en-IN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4746" marR="94746" marT="47373" marB="47373">
                    <a:lnL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900" b="0" i="0" u="none" strike="noStrike">
                          <a:solidFill>
                            <a:srgbClr val="414141"/>
                          </a:solidFill>
                          <a:effectLst/>
                          <a:latin typeface="Arial" panose="020B0604020202020204" pitchFamily="34" charset="0"/>
                        </a:rPr>
                        <a:t>Packs the code into a NuGet package.</a:t>
                      </a:r>
                      <a:endParaRPr lang="en-IN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4746" marR="94746" marT="47373" marB="47373">
                    <a:lnL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1700121"/>
                  </a:ext>
                </a:extLst>
              </a:tr>
              <a:tr h="416883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900" b="0" i="0" u="sng" strike="noStrike">
                          <a:solidFill>
                            <a:srgbClr val="007BFF"/>
                          </a:solidFill>
                          <a:effectLst/>
                          <a:latin typeface="Arial" panose="020B0604020202020204" pitchFamily="34" charset="0"/>
                          <a:hlinkClick r:id="rId10"/>
                        </a:rPr>
                        <a:t>clean</a:t>
                      </a:r>
                      <a:endParaRPr lang="en-IN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4746" marR="94746" marT="47373" marB="47373">
                    <a:lnL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900" b="0" i="0" u="none" strike="noStrike">
                          <a:solidFill>
                            <a:srgbClr val="414141"/>
                          </a:solidFill>
                          <a:effectLst/>
                          <a:latin typeface="Arial" panose="020B0604020202020204" pitchFamily="34" charset="0"/>
                        </a:rPr>
                        <a:t>Cleans the output of a project.</a:t>
                      </a:r>
                      <a:endParaRPr lang="en-IN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4746" marR="94746" marT="47373" marB="47373">
                    <a:lnL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1679579"/>
                  </a:ext>
                </a:extLst>
              </a:tr>
              <a:tr h="416883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900" b="0" i="0" u="sng" strike="noStrike">
                          <a:solidFill>
                            <a:srgbClr val="007BFF"/>
                          </a:solidFill>
                          <a:effectLst/>
                          <a:latin typeface="Arial" panose="020B0604020202020204" pitchFamily="34" charset="0"/>
                          <a:hlinkClick r:id="rId11"/>
                        </a:rPr>
                        <a:t>sln</a:t>
                      </a:r>
                      <a:endParaRPr lang="en-IN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4746" marR="94746" marT="47373" marB="47373">
                    <a:lnL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900" b="0" i="0" u="none" strike="noStrike">
                          <a:solidFill>
                            <a:srgbClr val="414141"/>
                          </a:solidFill>
                          <a:effectLst/>
                          <a:latin typeface="Arial" panose="020B0604020202020204" pitchFamily="34" charset="0"/>
                        </a:rPr>
                        <a:t>Modifies a .NET Core solution file.</a:t>
                      </a:r>
                      <a:endParaRPr lang="fr-FR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4746" marR="94746" marT="47373" marB="47373">
                    <a:lnL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5719219"/>
                  </a:ext>
                </a:extLst>
              </a:tr>
              <a:tr h="416883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900" b="0" i="0" u="sng" strike="noStrike">
                          <a:solidFill>
                            <a:srgbClr val="007BFF"/>
                          </a:solidFill>
                          <a:effectLst/>
                          <a:latin typeface="Arial" panose="020B0604020202020204" pitchFamily="34" charset="0"/>
                          <a:hlinkClick r:id="rId12"/>
                        </a:rPr>
                        <a:t>help</a:t>
                      </a:r>
                      <a:endParaRPr lang="en-IN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4746" marR="94746" marT="47373" marB="47373">
                    <a:lnL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900" b="0" i="0" u="none" strike="noStrike" dirty="0">
                          <a:solidFill>
                            <a:srgbClr val="414141"/>
                          </a:solidFill>
                          <a:effectLst/>
                          <a:latin typeface="Arial" panose="020B0604020202020204" pitchFamily="34" charset="0"/>
                        </a:rPr>
                        <a:t>Display help on the specified command</a:t>
                      </a:r>
                      <a:endParaRPr lang="en-IN" sz="1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4746" marR="94746" marT="47373" marB="47373">
                    <a:lnL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90295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01483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4D026A2-7476-44B0-9648-BB98882F7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8F8FC21-0A44-4045-95A1-B7935DBC60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209B962-CD29-4D46-A7B0-10F6C7CF1C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CC8D40CF-4D47-411D-A8B7-0E4B29E98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9B48A2AD-5257-4384-A7F5-A1EE4E6883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04C26DE3-844C-47DA-831E-E7D7BF617E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922D975E-0684-4AA6-9FB7-929B250D53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38ED5A9A-F0C7-4547-BC1E-22FC89BD26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2D743765-A245-4349-A5CE-4AB5F078F9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0AF7217B-D042-44D2-9FC7-71FAB6651A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1CC9171B-8BEB-48B1-B9BE-E9584522D0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39178BE9-53D8-441A-8691-0ED3B464BC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EC4D457-062D-4651-AAC7-1256B96EB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3592991"/>
              </p:ext>
            </p:extLst>
          </p:nvPr>
        </p:nvGraphicFramePr>
        <p:xfrm>
          <a:off x="643467" y="766761"/>
          <a:ext cx="10252089" cy="5382047"/>
        </p:xfrm>
        <a:graphic>
          <a:graphicData uri="http://schemas.openxmlformats.org/drawingml/2006/table">
            <a:tbl>
              <a:tblPr firstRow="1" bandRow="1"/>
              <a:tblGrid>
                <a:gridCol w="4985553">
                  <a:extLst>
                    <a:ext uri="{9D8B030D-6E8A-4147-A177-3AD203B41FA5}">
                      <a16:colId xmlns:a16="http://schemas.microsoft.com/office/drawing/2014/main" val="3456225298"/>
                    </a:ext>
                  </a:extLst>
                </a:gridCol>
                <a:gridCol w="5266536">
                  <a:extLst>
                    <a:ext uri="{9D8B030D-6E8A-4147-A177-3AD203B41FA5}">
                      <a16:colId xmlns:a16="http://schemas.microsoft.com/office/drawing/2014/main" val="2187954419"/>
                    </a:ext>
                  </a:extLst>
                </a:gridCol>
              </a:tblGrid>
              <a:tr h="572457">
                <a:tc>
                  <a:txBody>
                    <a:bodyPr/>
                    <a:lstStyle/>
                    <a:p>
                      <a:pPr algn="l" fontAlgn="b"/>
                      <a:r>
                        <a:rPr lang="en-IN" sz="2700" b="0">
                          <a:solidFill>
                            <a:srgbClr val="FFFFFF"/>
                          </a:solidFill>
                          <a:effectLst/>
                        </a:rPr>
                        <a:t>Project Modification Commands</a:t>
                      </a:r>
                    </a:p>
                  </a:txBody>
                  <a:tcPr marL="138957" marR="138957" marT="69479" marB="69479" anchor="b">
                    <a:lnL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A9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700" b="0">
                          <a:solidFill>
                            <a:srgbClr val="FFFFFF"/>
                          </a:solidFill>
                          <a:effectLst/>
                        </a:rPr>
                        <a:t>Description</a:t>
                      </a:r>
                    </a:p>
                  </a:txBody>
                  <a:tcPr marL="138957" marR="138957" marT="69479" marB="69479" anchor="b">
                    <a:lnL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A9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7996009"/>
                  </a:ext>
                </a:extLst>
              </a:tr>
              <a:tr h="947021">
                <a:tc>
                  <a:txBody>
                    <a:bodyPr/>
                    <a:lstStyle/>
                    <a:p>
                      <a:pPr fontAlgn="t"/>
                      <a:r>
                        <a:rPr lang="en-IN" sz="2700" u="sng">
                          <a:solidFill>
                            <a:srgbClr val="007BFF"/>
                          </a:solidFill>
                          <a:effectLst/>
                          <a:hlinkClick r:id="rId2"/>
                        </a:rPr>
                        <a:t>add package</a:t>
                      </a:r>
                      <a:endParaRPr lang="en-IN" sz="2700">
                        <a:solidFill>
                          <a:srgbClr val="414141"/>
                        </a:solidFill>
                        <a:effectLst/>
                      </a:endParaRPr>
                    </a:p>
                  </a:txBody>
                  <a:tcPr marL="138957" marR="138957" marT="69479" marB="69479">
                    <a:lnL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700">
                          <a:solidFill>
                            <a:srgbClr val="414141"/>
                          </a:solidFill>
                          <a:effectLst/>
                        </a:rPr>
                        <a:t>Adds a package reference to a project.</a:t>
                      </a:r>
                    </a:p>
                  </a:txBody>
                  <a:tcPr marL="138957" marR="138957" marT="69479" marB="69479">
                    <a:lnL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4682152"/>
                  </a:ext>
                </a:extLst>
              </a:tr>
              <a:tr h="947021">
                <a:tc>
                  <a:txBody>
                    <a:bodyPr/>
                    <a:lstStyle/>
                    <a:p>
                      <a:pPr fontAlgn="t"/>
                      <a:r>
                        <a:rPr lang="en-IN" sz="2700" u="sng">
                          <a:solidFill>
                            <a:srgbClr val="007BFF"/>
                          </a:solidFill>
                          <a:effectLst/>
                          <a:hlinkClick r:id="rId3"/>
                        </a:rPr>
                        <a:t>add reference</a:t>
                      </a:r>
                      <a:endParaRPr lang="en-IN" sz="2700">
                        <a:solidFill>
                          <a:srgbClr val="414141"/>
                        </a:solidFill>
                        <a:effectLst/>
                      </a:endParaRPr>
                    </a:p>
                  </a:txBody>
                  <a:tcPr marL="138957" marR="138957" marT="69479" marB="69479">
                    <a:lnL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700">
                          <a:solidFill>
                            <a:srgbClr val="414141"/>
                          </a:solidFill>
                          <a:effectLst/>
                        </a:rPr>
                        <a:t>Adds project-to-project (P2P) references.</a:t>
                      </a:r>
                    </a:p>
                  </a:txBody>
                  <a:tcPr marL="138957" marR="138957" marT="69479" marB="69479">
                    <a:lnL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5467841"/>
                  </a:ext>
                </a:extLst>
              </a:tr>
              <a:tr h="947021">
                <a:tc>
                  <a:txBody>
                    <a:bodyPr/>
                    <a:lstStyle/>
                    <a:p>
                      <a:pPr fontAlgn="t"/>
                      <a:r>
                        <a:rPr lang="en-IN" sz="2700" u="sng">
                          <a:solidFill>
                            <a:srgbClr val="007BFF"/>
                          </a:solidFill>
                          <a:effectLst/>
                          <a:hlinkClick r:id="rId4"/>
                        </a:rPr>
                        <a:t>remove package</a:t>
                      </a:r>
                      <a:endParaRPr lang="en-IN" sz="2700">
                        <a:solidFill>
                          <a:srgbClr val="414141"/>
                        </a:solidFill>
                        <a:effectLst/>
                      </a:endParaRPr>
                    </a:p>
                  </a:txBody>
                  <a:tcPr marL="138957" marR="138957" marT="69479" marB="69479">
                    <a:lnL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700">
                          <a:solidFill>
                            <a:srgbClr val="414141"/>
                          </a:solidFill>
                          <a:effectLst/>
                        </a:rPr>
                        <a:t>Removes package reference from the project.</a:t>
                      </a:r>
                    </a:p>
                  </a:txBody>
                  <a:tcPr marL="138957" marR="138957" marT="69479" marB="69479">
                    <a:lnL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4506317"/>
                  </a:ext>
                </a:extLst>
              </a:tr>
              <a:tr h="572457">
                <a:tc>
                  <a:txBody>
                    <a:bodyPr/>
                    <a:lstStyle/>
                    <a:p>
                      <a:pPr fontAlgn="t"/>
                      <a:r>
                        <a:rPr lang="en-IN" sz="2700" u="sng">
                          <a:solidFill>
                            <a:srgbClr val="007BFF"/>
                          </a:solidFill>
                          <a:effectLst/>
                          <a:hlinkClick r:id="rId5"/>
                        </a:rPr>
                        <a:t>remove reference</a:t>
                      </a:r>
                      <a:endParaRPr lang="en-IN" sz="2700">
                        <a:solidFill>
                          <a:srgbClr val="414141"/>
                        </a:solidFill>
                        <a:effectLst/>
                      </a:endParaRPr>
                    </a:p>
                  </a:txBody>
                  <a:tcPr marL="138957" marR="138957" marT="69479" marB="69479">
                    <a:lnL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700">
                          <a:solidFill>
                            <a:srgbClr val="414141"/>
                          </a:solidFill>
                          <a:effectLst/>
                        </a:rPr>
                        <a:t>Removes project reference</a:t>
                      </a:r>
                    </a:p>
                  </a:txBody>
                  <a:tcPr marL="138957" marR="138957" marT="69479" marB="69479">
                    <a:lnL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5856168"/>
                  </a:ext>
                </a:extLst>
              </a:tr>
              <a:tr h="947021">
                <a:tc>
                  <a:txBody>
                    <a:bodyPr/>
                    <a:lstStyle/>
                    <a:p>
                      <a:pPr fontAlgn="t"/>
                      <a:r>
                        <a:rPr lang="en-IN" sz="2700" u="sng">
                          <a:solidFill>
                            <a:srgbClr val="007BFF"/>
                          </a:solidFill>
                          <a:effectLst/>
                          <a:hlinkClick r:id="rId6"/>
                        </a:rPr>
                        <a:t>list reference</a:t>
                      </a:r>
                      <a:endParaRPr lang="en-IN" sz="2700">
                        <a:solidFill>
                          <a:srgbClr val="414141"/>
                        </a:solidFill>
                        <a:effectLst/>
                      </a:endParaRPr>
                    </a:p>
                  </a:txBody>
                  <a:tcPr marL="138957" marR="138957" marT="69479" marB="69479">
                    <a:lnL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700" dirty="0">
                          <a:solidFill>
                            <a:srgbClr val="414141"/>
                          </a:solidFill>
                          <a:effectLst/>
                        </a:rPr>
                        <a:t>Lists all project-to-project references</a:t>
                      </a:r>
                    </a:p>
                  </a:txBody>
                  <a:tcPr marL="138957" marR="138957" marT="69479" marB="69479">
                    <a:lnL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75234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72617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4D026A2-7476-44B0-9648-BB98882F7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8F8FC21-0A44-4045-95A1-B7935DBC60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209B962-CD29-4D46-A7B0-10F6C7CF1C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CC8D40CF-4D47-411D-A8B7-0E4B29E98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9B48A2AD-5257-4384-A7F5-A1EE4E6883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04C26DE3-844C-47DA-831E-E7D7BF617E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922D975E-0684-4AA6-9FB7-929B250D53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38ED5A9A-F0C7-4547-BC1E-22FC89BD26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2D743765-A245-4349-A5CE-4AB5F078F9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0AF7217B-D042-44D2-9FC7-71FAB6651A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1CC9171B-8BEB-48B1-B9BE-E9584522D0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39178BE9-53D8-441A-8691-0ED3B464BC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A434ACE-D134-426D-924F-9166564B9BA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7726840"/>
              </p:ext>
            </p:extLst>
          </p:nvPr>
        </p:nvGraphicFramePr>
        <p:xfrm>
          <a:off x="1217290" y="643466"/>
          <a:ext cx="9757421" cy="5571072"/>
        </p:xfrm>
        <a:graphic>
          <a:graphicData uri="http://schemas.openxmlformats.org/drawingml/2006/table">
            <a:tbl>
              <a:tblPr firstRow="1" bandRow="1"/>
              <a:tblGrid>
                <a:gridCol w="4772719">
                  <a:extLst>
                    <a:ext uri="{9D8B030D-6E8A-4147-A177-3AD203B41FA5}">
                      <a16:colId xmlns:a16="http://schemas.microsoft.com/office/drawing/2014/main" val="1825652403"/>
                    </a:ext>
                  </a:extLst>
                </a:gridCol>
                <a:gridCol w="4984702">
                  <a:extLst>
                    <a:ext uri="{9D8B030D-6E8A-4147-A177-3AD203B41FA5}">
                      <a16:colId xmlns:a16="http://schemas.microsoft.com/office/drawing/2014/main" val="2320351236"/>
                    </a:ext>
                  </a:extLst>
                </a:gridCol>
              </a:tblGrid>
              <a:tr h="562508"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b="0">
                          <a:solidFill>
                            <a:srgbClr val="FFFFFF"/>
                          </a:solidFill>
                          <a:effectLst/>
                        </a:rPr>
                        <a:t>Advanced Commands</a:t>
                      </a:r>
                    </a:p>
                  </a:txBody>
                  <a:tcPr marL="123302" marR="123302" marT="61651" marB="61651" anchor="b">
                    <a:lnL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A9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b="0">
                          <a:solidFill>
                            <a:srgbClr val="FFFFFF"/>
                          </a:solidFill>
                          <a:effectLst/>
                        </a:rPr>
                        <a:t>Description</a:t>
                      </a:r>
                    </a:p>
                  </a:txBody>
                  <a:tcPr marL="123302" marR="123302" marT="61651" marB="61651" anchor="b">
                    <a:lnL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A9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9371116"/>
                  </a:ext>
                </a:extLst>
              </a:tr>
              <a:tr h="928512">
                <a:tc>
                  <a:txBody>
                    <a:bodyPr/>
                    <a:lstStyle/>
                    <a:p>
                      <a:pPr fontAlgn="t"/>
                      <a:r>
                        <a:rPr lang="en-IN" sz="2400" u="sng">
                          <a:solidFill>
                            <a:srgbClr val="007BFF"/>
                          </a:solidFill>
                          <a:effectLst/>
                          <a:hlinkClick r:id="rId2"/>
                        </a:rPr>
                        <a:t>nuget delete</a:t>
                      </a:r>
                      <a:endParaRPr lang="en-IN" sz="2400">
                        <a:solidFill>
                          <a:srgbClr val="414141"/>
                        </a:solidFill>
                        <a:effectLst/>
                      </a:endParaRPr>
                    </a:p>
                  </a:txBody>
                  <a:tcPr marL="123302" marR="123302" marT="61651" marB="61651">
                    <a:lnL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400">
                          <a:solidFill>
                            <a:srgbClr val="414141"/>
                          </a:solidFill>
                          <a:effectLst/>
                        </a:rPr>
                        <a:t>Deletes or unlists a package from the server.</a:t>
                      </a:r>
                    </a:p>
                  </a:txBody>
                  <a:tcPr marL="123302" marR="123302" marT="61651" marB="61651">
                    <a:lnL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6250132"/>
                  </a:ext>
                </a:extLst>
              </a:tr>
              <a:tr h="928512">
                <a:tc>
                  <a:txBody>
                    <a:bodyPr/>
                    <a:lstStyle/>
                    <a:p>
                      <a:pPr fontAlgn="t"/>
                      <a:r>
                        <a:rPr lang="en-IN" sz="2400" u="sng">
                          <a:solidFill>
                            <a:srgbClr val="007BFF"/>
                          </a:solidFill>
                          <a:effectLst/>
                          <a:hlinkClick r:id="rId3"/>
                        </a:rPr>
                        <a:t>nuget locals</a:t>
                      </a:r>
                      <a:endParaRPr lang="en-IN" sz="2400">
                        <a:solidFill>
                          <a:srgbClr val="414141"/>
                        </a:solidFill>
                        <a:effectLst/>
                      </a:endParaRPr>
                    </a:p>
                  </a:txBody>
                  <a:tcPr marL="123302" marR="123302" marT="61651" marB="61651">
                    <a:lnL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400">
                          <a:solidFill>
                            <a:srgbClr val="414141"/>
                          </a:solidFill>
                          <a:effectLst/>
                        </a:rPr>
                        <a:t>Clears or lists local NuGet resources.</a:t>
                      </a:r>
                    </a:p>
                  </a:txBody>
                  <a:tcPr marL="123302" marR="123302" marT="61651" marB="61651">
                    <a:lnL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6316305"/>
                  </a:ext>
                </a:extLst>
              </a:tr>
              <a:tr h="928512">
                <a:tc>
                  <a:txBody>
                    <a:bodyPr/>
                    <a:lstStyle/>
                    <a:p>
                      <a:pPr fontAlgn="t"/>
                      <a:r>
                        <a:rPr lang="en-IN" sz="2400" u="sng">
                          <a:solidFill>
                            <a:srgbClr val="007BFF"/>
                          </a:solidFill>
                          <a:effectLst/>
                          <a:hlinkClick r:id="rId4"/>
                        </a:rPr>
                        <a:t>nuget push</a:t>
                      </a:r>
                      <a:endParaRPr lang="en-IN" sz="2400">
                        <a:solidFill>
                          <a:srgbClr val="414141"/>
                        </a:solidFill>
                        <a:effectLst/>
                      </a:endParaRPr>
                    </a:p>
                  </a:txBody>
                  <a:tcPr marL="123302" marR="123302" marT="61651" marB="61651">
                    <a:lnL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400">
                          <a:solidFill>
                            <a:srgbClr val="414141"/>
                          </a:solidFill>
                          <a:effectLst/>
                        </a:rPr>
                        <a:t>Pushes a package to the server and publishes it.</a:t>
                      </a:r>
                    </a:p>
                  </a:txBody>
                  <a:tcPr marL="123302" marR="123302" marT="61651" marB="61651">
                    <a:lnL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1745236"/>
                  </a:ext>
                </a:extLst>
              </a:tr>
              <a:tr h="928512">
                <a:tc>
                  <a:txBody>
                    <a:bodyPr/>
                    <a:lstStyle/>
                    <a:p>
                      <a:pPr fontAlgn="t"/>
                      <a:r>
                        <a:rPr lang="en-IN" sz="2400" u="sng">
                          <a:solidFill>
                            <a:srgbClr val="007BFF"/>
                          </a:solidFill>
                          <a:effectLst/>
                          <a:hlinkClick r:id="rId5"/>
                        </a:rPr>
                        <a:t>msbuild</a:t>
                      </a:r>
                      <a:endParaRPr lang="en-IN" sz="2400">
                        <a:solidFill>
                          <a:srgbClr val="414141"/>
                        </a:solidFill>
                        <a:effectLst/>
                      </a:endParaRPr>
                    </a:p>
                  </a:txBody>
                  <a:tcPr marL="123302" marR="123302" marT="61651" marB="61651">
                    <a:lnL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400">
                          <a:solidFill>
                            <a:srgbClr val="414141"/>
                          </a:solidFill>
                          <a:effectLst/>
                        </a:rPr>
                        <a:t>Builds a project and all of its dependencies.</a:t>
                      </a:r>
                    </a:p>
                  </a:txBody>
                  <a:tcPr marL="123302" marR="123302" marT="61651" marB="61651">
                    <a:lnL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4126044"/>
                  </a:ext>
                </a:extLst>
              </a:tr>
              <a:tr h="1294516">
                <a:tc>
                  <a:txBody>
                    <a:bodyPr/>
                    <a:lstStyle/>
                    <a:p>
                      <a:pPr fontAlgn="t"/>
                      <a:r>
                        <a:rPr lang="en-IN" sz="2400" u="sng">
                          <a:solidFill>
                            <a:srgbClr val="007BFF"/>
                          </a:solidFill>
                          <a:effectLst/>
                          <a:hlinkClick r:id="rId6"/>
                        </a:rPr>
                        <a:t>dotnet install script</a:t>
                      </a:r>
                      <a:endParaRPr lang="en-IN" sz="2400">
                        <a:solidFill>
                          <a:srgbClr val="414141"/>
                        </a:solidFill>
                        <a:effectLst/>
                      </a:endParaRPr>
                    </a:p>
                  </a:txBody>
                  <a:tcPr marL="123302" marR="123302" marT="61651" marB="61651">
                    <a:lnL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400">
                          <a:solidFill>
                            <a:srgbClr val="414141"/>
                          </a:solidFill>
                          <a:effectLst/>
                        </a:rPr>
                        <a:t>Script used to install the .NET Core CLI tools and the shared runtime.</a:t>
                      </a:r>
                    </a:p>
                  </a:txBody>
                  <a:tcPr marL="123302" marR="123302" marT="61651" marB="61651">
                    <a:lnL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88159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18294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5DEDBE7-0B65-4C9E-A518-DC984F343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00075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chemeClr val="accent2">
                    <a:lumMod val="75000"/>
                  </a:schemeClr>
                </a:solidFill>
              </a:rPr>
              <a:t>Difference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134FFED-50D6-4BFE-8973-F3F0B9BC8E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1209675"/>
            <a:ext cx="4184035" cy="4765010"/>
          </a:xfrm>
        </p:spPr>
        <p:txBody>
          <a:bodyPr/>
          <a:lstStyle/>
          <a:p>
            <a:pPr marL="0" indent="0" algn="ctr">
              <a:buNone/>
            </a:pPr>
            <a:r>
              <a:rPr lang="en-IN" b="1" u="sng" dirty="0">
                <a:solidFill>
                  <a:schemeClr val="accent2">
                    <a:lumMod val="75000"/>
                  </a:schemeClr>
                </a:solidFill>
              </a:rPr>
              <a:t>.NET core</a:t>
            </a:r>
          </a:p>
          <a:p>
            <a:pPr marL="0" indent="0" algn="ctr">
              <a:buNone/>
            </a:pPr>
            <a:endParaRPr lang="en-IN" b="1" u="sng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IN" b="0" i="0" dirty="0">
                <a:solidFill>
                  <a:srgbClr val="404040"/>
                </a:solidFill>
                <a:effectLst/>
                <a:latin typeface="Open Sans" panose="020B0606030504020204" pitchFamily="34" charset="0"/>
              </a:rPr>
              <a:t>Completely open-source. </a:t>
            </a:r>
            <a:endParaRPr lang="en-IN" b="1" i="0" u="sng" dirty="0">
              <a:solidFill>
                <a:schemeClr val="accent2">
                  <a:lumMod val="75000"/>
                </a:schemeClr>
              </a:solidFill>
              <a:effectLst/>
              <a:latin typeface="Open Sans" panose="020B0606030504020204" pitchFamily="34" charset="0"/>
            </a:endParaRPr>
          </a:p>
          <a:p>
            <a:r>
              <a:rPr lang="en-IN" b="0" i="0" dirty="0">
                <a:solidFill>
                  <a:srgbClr val="404040"/>
                </a:solidFill>
                <a:effectLst/>
                <a:latin typeface="Open Sans" panose="020B0606030504020204" pitchFamily="34" charset="0"/>
              </a:rPr>
              <a:t>Compatible with Linux, Windows, and Mac operating systems. </a:t>
            </a:r>
            <a:endParaRPr lang="en-IN" b="1" u="sng" dirty="0">
              <a:solidFill>
                <a:schemeClr val="accent2">
                  <a:lumMod val="75000"/>
                </a:schemeClr>
              </a:solidFill>
              <a:latin typeface="Open Sans" panose="020B0606030504020204" pitchFamily="34" charset="0"/>
            </a:endParaRPr>
          </a:p>
          <a:p>
            <a:r>
              <a:rPr lang="en-IN" b="0" i="0" dirty="0">
                <a:solidFill>
                  <a:srgbClr val="404040"/>
                </a:solidFill>
                <a:effectLst/>
                <a:latin typeface="Open Sans" panose="020B0606030504020204" pitchFamily="34" charset="0"/>
              </a:rPr>
              <a:t>Does not support desktop application development.</a:t>
            </a:r>
            <a:endParaRPr lang="en-IN" b="1" i="0" u="sng" dirty="0">
              <a:solidFill>
                <a:schemeClr val="accent2">
                  <a:lumMod val="75000"/>
                </a:schemeClr>
              </a:solidFill>
              <a:effectLst/>
              <a:latin typeface="Open Sans" panose="020B0606030504020204" pitchFamily="34" charset="0"/>
            </a:endParaRPr>
          </a:p>
          <a:p>
            <a:r>
              <a:rPr lang="en-IN" b="0" i="0" dirty="0">
                <a:solidFill>
                  <a:srgbClr val="404040"/>
                </a:solidFill>
                <a:effectLst/>
                <a:latin typeface="Open Sans" panose="020B0606030504020204" pitchFamily="34" charset="0"/>
              </a:rPr>
              <a:t>Supports microservices development. </a:t>
            </a:r>
            <a:endParaRPr lang="en-IN" b="1" u="sng" dirty="0">
              <a:solidFill>
                <a:schemeClr val="accent2">
                  <a:lumMod val="75000"/>
                </a:schemeClr>
              </a:solidFill>
              <a:latin typeface="Open Sans" panose="020B0606030504020204" pitchFamily="34" charset="0"/>
            </a:endParaRPr>
          </a:p>
          <a:p>
            <a:r>
              <a:rPr lang="en-IN" b="0" i="0" dirty="0">
                <a:solidFill>
                  <a:srgbClr val="404040"/>
                </a:solidFill>
                <a:effectLst/>
                <a:latin typeface="Open Sans" panose="020B0606030504020204" pitchFamily="34" charset="0"/>
              </a:rPr>
              <a:t>Lightweight for Command Line Interface(CLI). </a:t>
            </a:r>
            <a:endParaRPr lang="en-IN" b="1" u="sng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C62D0A-C222-4400-A1CE-A33A8F055C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89970" y="1209675"/>
            <a:ext cx="4184034" cy="4831687"/>
          </a:xfrm>
        </p:spPr>
        <p:txBody>
          <a:bodyPr/>
          <a:lstStyle/>
          <a:p>
            <a:pPr marL="0" indent="0" algn="ctr">
              <a:buNone/>
            </a:pPr>
            <a:r>
              <a:rPr lang="en-IN" b="1" u="sng" dirty="0">
                <a:solidFill>
                  <a:schemeClr val="accent2">
                    <a:lumMod val="75000"/>
                  </a:schemeClr>
                </a:solidFill>
              </a:rPr>
              <a:t>.NET framework</a:t>
            </a:r>
          </a:p>
          <a:p>
            <a:pPr marL="0" indent="0">
              <a:buNone/>
            </a:pPr>
            <a:endParaRPr lang="en-IN" b="1" u="sng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IN" b="0" i="0" dirty="0">
                <a:solidFill>
                  <a:srgbClr val="404040"/>
                </a:solidFill>
                <a:effectLst/>
                <a:latin typeface="Open Sans" panose="020B0606030504020204" pitchFamily="34" charset="0"/>
              </a:rPr>
              <a:t>Few components are open-source. </a:t>
            </a:r>
          </a:p>
          <a:p>
            <a:r>
              <a:rPr lang="en-IN" b="0" i="0" dirty="0">
                <a:solidFill>
                  <a:srgbClr val="404040"/>
                </a:solidFill>
                <a:effectLst/>
                <a:latin typeface="Open Sans" panose="020B0606030504020204" pitchFamily="34" charset="0"/>
              </a:rPr>
              <a:t>Compatible with only Windows.</a:t>
            </a:r>
            <a:endParaRPr lang="en-IN" dirty="0">
              <a:solidFill>
                <a:srgbClr val="404040"/>
              </a:solidFill>
              <a:latin typeface="Open Sans" panose="020B0606030504020204" pitchFamily="34" charset="0"/>
            </a:endParaRPr>
          </a:p>
          <a:p>
            <a:r>
              <a:rPr lang="en-IN" b="0" i="0" dirty="0">
                <a:solidFill>
                  <a:srgbClr val="404040"/>
                </a:solidFill>
                <a:effectLst/>
                <a:latin typeface="Open Sans" panose="020B0606030504020204" pitchFamily="34" charset="0"/>
              </a:rPr>
              <a:t>Supports web and desktop application development. </a:t>
            </a:r>
          </a:p>
          <a:p>
            <a:r>
              <a:rPr lang="en-IN" b="0" i="0" dirty="0">
                <a:solidFill>
                  <a:srgbClr val="404040"/>
                </a:solidFill>
                <a:effectLst/>
                <a:latin typeface="Open Sans" panose="020B0606030504020204" pitchFamily="34" charset="0"/>
              </a:rPr>
              <a:t>Does not support microservices development. </a:t>
            </a:r>
            <a:endParaRPr lang="en-IN" dirty="0">
              <a:solidFill>
                <a:srgbClr val="404040"/>
              </a:solidFill>
              <a:latin typeface="Open Sans" panose="020B0606030504020204" pitchFamily="34" charset="0"/>
            </a:endParaRPr>
          </a:p>
          <a:p>
            <a:r>
              <a:rPr lang="en-IN" b="0" i="0" dirty="0">
                <a:solidFill>
                  <a:srgbClr val="404040"/>
                </a:solidFill>
                <a:effectLst/>
                <a:latin typeface="Open Sans" panose="020B0606030504020204" pitchFamily="34" charset="0"/>
              </a:rPr>
              <a:t>Heavy for Command Line Interface. </a:t>
            </a:r>
            <a:endParaRPr lang="en-IN" b="1" u="sng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059116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348</TotalTime>
  <Words>529</Words>
  <Application>Microsoft Office PowerPoint</Application>
  <PresentationFormat>Widescreen</PresentationFormat>
  <Paragraphs>92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Consolas</vt:lpstr>
      <vt:lpstr>Open Sans</vt:lpstr>
      <vt:lpstr>Segoe UI</vt:lpstr>
      <vt:lpstr>Trebuchet MS</vt:lpstr>
      <vt:lpstr>Verdana</vt:lpstr>
      <vt:lpstr>Wingdings 3</vt:lpstr>
      <vt:lpstr>Facet</vt:lpstr>
      <vt:lpstr>      .NET CORE</vt:lpstr>
      <vt:lpstr>What is .NET Core?</vt:lpstr>
      <vt:lpstr>.NET Core Characteristics</vt:lpstr>
      <vt:lpstr>.NET Core Composition</vt:lpstr>
      <vt:lpstr>.NET Core Command-Line Interface </vt:lpstr>
      <vt:lpstr>PowerPoint Presentation</vt:lpstr>
      <vt:lpstr>PowerPoint Presentation</vt:lpstr>
      <vt:lpstr>PowerPoint Presentation</vt:lpstr>
      <vt:lpstr>Difference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.NET CORE</dc:title>
  <dc:creator>Jaywant Pednekar, Sneha</dc:creator>
  <cp:lastModifiedBy>Jaywant Pednekar, Sneha</cp:lastModifiedBy>
  <cp:revision>13</cp:revision>
  <dcterms:created xsi:type="dcterms:W3CDTF">2022-05-02T07:43:58Z</dcterms:created>
  <dcterms:modified xsi:type="dcterms:W3CDTF">2022-05-06T06:03:15Z</dcterms:modified>
</cp:coreProperties>
</file>