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1A2B-6F6B-A88B-841D-CE16DF34B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60FE0D-2680-EF6C-68FC-4C33C63B1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41459A-91FB-D5BB-66A6-DA3A996527A7}"/>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5" name="Footer Placeholder 4">
            <a:extLst>
              <a:ext uri="{FF2B5EF4-FFF2-40B4-BE49-F238E27FC236}">
                <a16:creationId xmlns:a16="http://schemas.microsoft.com/office/drawing/2014/main" id="{8403F229-57B8-7464-116F-56C0CD39C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77901-57CF-4886-4ED1-F3B980B2CBB5}"/>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177894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D719-135B-870E-D439-B8DBE7546A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AFA35-90FD-602D-DAD6-4D6FAB366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6DA28-13A8-ABA8-E8E8-995A806FC524}"/>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5" name="Footer Placeholder 4">
            <a:extLst>
              <a:ext uri="{FF2B5EF4-FFF2-40B4-BE49-F238E27FC236}">
                <a16:creationId xmlns:a16="http://schemas.microsoft.com/office/drawing/2014/main" id="{3437E7B9-624B-A099-F2D9-1F166F04B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8C732-E387-72EB-26A5-2DAA4832EE95}"/>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346461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42E21D-21BB-814E-431D-5DAAB1E6F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BC46B2-A893-B82F-3544-F5A2ED37A3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5CA8B-3BAE-FED5-904E-583088D2F740}"/>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5" name="Footer Placeholder 4">
            <a:extLst>
              <a:ext uri="{FF2B5EF4-FFF2-40B4-BE49-F238E27FC236}">
                <a16:creationId xmlns:a16="http://schemas.microsoft.com/office/drawing/2014/main" id="{FEDDE77B-5B5A-CE50-3807-8A94703C7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03B0F-FF6E-66BF-DDF3-099EF3245D49}"/>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373643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2254-376C-2F90-201E-214BBC4DF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EFDC4F-E491-2F35-BFE5-88BFC7A5C3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C70CD-9949-5277-A10A-8DE41990BA70}"/>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5" name="Footer Placeholder 4">
            <a:extLst>
              <a:ext uri="{FF2B5EF4-FFF2-40B4-BE49-F238E27FC236}">
                <a16:creationId xmlns:a16="http://schemas.microsoft.com/office/drawing/2014/main" id="{E864FA4E-E984-51CD-4EA7-8304A63AB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4410E8-F373-8963-2CAC-EB60CDBC2993}"/>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241793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F345-D212-429A-8B75-440A5591B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F6FC22-D119-4D45-3B6C-215242592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24F5E-9672-E421-A1CF-EBA2FA9572CC}"/>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5" name="Footer Placeholder 4">
            <a:extLst>
              <a:ext uri="{FF2B5EF4-FFF2-40B4-BE49-F238E27FC236}">
                <a16:creationId xmlns:a16="http://schemas.microsoft.com/office/drawing/2014/main" id="{C637D298-71A0-5148-1696-AC7E35FDB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DB656-692A-CF40-59BF-DDCCDA3679D4}"/>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229231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C865-49AB-1DD0-59DC-3B85BA6D0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A6A93-10AC-65FB-8B80-7A54A0159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4A8C69-2070-F817-DDFA-2D77EC0B8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2E938E-8925-FFF8-A809-9F77F6393513}"/>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6" name="Footer Placeholder 5">
            <a:extLst>
              <a:ext uri="{FF2B5EF4-FFF2-40B4-BE49-F238E27FC236}">
                <a16:creationId xmlns:a16="http://schemas.microsoft.com/office/drawing/2014/main" id="{DF824C5F-770B-C5D3-6FBB-2934B6BD40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E9FA87-E9FB-FA1C-6315-6E60E24C6DE7}"/>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206031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A4DC-8398-9861-76BC-7C4A45CC24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3AC564-AC9A-C2AE-97F2-4149985B2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E4DA5-006F-61FB-2E5E-71982ADFAF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560245-FD16-F5EF-F619-822580BC9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F3F96-B2ED-210E-FFFA-308A671288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BB4141-697D-F6D0-C7AA-EFD6B16322AB}"/>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8" name="Footer Placeholder 7">
            <a:extLst>
              <a:ext uri="{FF2B5EF4-FFF2-40B4-BE49-F238E27FC236}">
                <a16:creationId xmlns:a16="http://schemas.microsoft.com/office/drawing/2014/main" id="{552F0E40-E0B6-CEA3-7F86-7BD2419527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045189-E358-33C9-FF72-892BB3B9F9A3}"/>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365401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8F8B-251B-7F03-E26C-975451C345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620460-4317-1507-6058-AE825D8D9D62}"/>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4" name="Footer Placeholder 3">
            <a:extLst>
              <a:ext uri="{FF2B5EF4-FFF2-40B4-BE49-F238E27FC236}">
                <a16:creationId xmlns:a16="http://schemas.microsoft.com/office/drawing/2014/main" id="{65602FC3-742D-0E62-6902-9DD7047B79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AABBAD-97CD-1E96-18E8-FF43FD335EDA}"/>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424820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C90E8-37DE-60B1-DD24-31546906DD77}"/>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3" name="Footer Placeholder 2">
            <a:extLst>
              <a:ext uri="{FF2B5EF4-FFF2-40B4-BE49-F238E27FC236}">
                <a16:creationId xmlns:a16="http://schemas.microsoft.com/office/drawing/2014/main" id="{7A82153B-F764-43BD-5F7E-9334C41928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5D5751-D6BE-5059-6C8F-4442765B2854}"/>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365860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6644-385E-414F-4AF2-9BCC5AB3C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DF25C-9E1F-49B1-9544-4E3AFB5E3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2524B0-37E1-3CD9-DA64-9C5FDCFAD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2334B-A3CC-E64A-6790-A05E629B8DCE}"/>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6" name="Footer Placeholder 5">
            <a:extLst>
              <a:ext uri="{FF2B5EF4-FFF2-40B4-BE49-F238E27FC236}">
                <a16:creationId xmlns:a16="http://schemas.microsoft.com/office/drawing/2014/main" id="{9C6169A0-B30A-0FAC-329D-A35D9BFE9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62879-D993-E17A-0242-B2ACA521BDF2}"/>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312243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D9FD-644B-260F-EE55-27C553D66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D15585-5435-D83D-6902-EE3EDFF61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D6AC8E-7548-9CE8-6DAD-B899B05B2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F2A9-DF20-7EEC-ABC3-23FB17356491}"/>
              </a:ext>
            </a:extLst>
          </p:cNvPr>
          <p:cNvSpPr>
            <a:spLocks noGrp="1"/>
          </p:cNvSpPr>
          <p:nvPr>
            <p:ph type="dt" sz="half" idx="10"/>
          </p:nvPr>
        </p:nvSpPr>
        <p:spPr/>
        <p:txBody>
          <a:bodyPr/>
          <a:lstStyle/>
          <a:p>
            <a:fld id="{13E9B988-738A-453F-806A-C6D92054AE73}" type="datetimeFigureOut">
              <a:rPr lang="en-IN" smtClean="0"/>
              <a:t>06-05-2022</a:t>
            </a:fld>
            <a:endParaRPr lang="en-IN"/>
          </a:p>
        </p:txBody>
      </p:sp>
      <p:sp>
        <p:nvSpPr>
          <p:cNvPr id="6" name="Footer Placeholder 5">
            <a:extLst>
              <a:ext uri="{FF2B5EF4-FFF2-40B4-BE49-F238E27FC236}">
                <a16:creationId xmlns:a16="http://schemas.microsoft.com/office/drawing/2014/main" id="{949D136F-27F7-E1D8-8E09-0C7B7CD23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E6D1A-E77F-7D28-F9D4-B7982AC8F374}"/>
              </a:ext>
            </a:extLst>
          </p:cNvPr>
          <p:cNvSpPr>
            <a:spLocks noGrp="1"/>
          </p:cNvSpPr>
          <p:nvPr>
            <p:ph type="sldNum" sz="quarter" idx="12"/>
          </p:nvPr>
        </p:nvSpPr>
        <p:spPr/>
        <p:txBody>
          <a:bodyPr/>
          <a:lstStyle/>
          <a:p>
            <a:fld id="{6265CEEB-2988-4EAC-A57B-F3DA35928F8A}" type="slidenum">
              <a:rPr lang="en-IN" smtClean="0"/>
              <a:t>‹#›</a:t>
            </a:fld>
            <a:endParaRPr lang="en-IN"/>
          </a:p>
        </p:txBody>
      </p:sp>
    </p:spTree>
    <p:extLst>
      <p:ext uri="{BB962C8B-B14F-4D97-AF65-F5344CB8AC3E}">
        <p14:creationId xmlns:p14="http://schemas.microsoft.com/office/powerpoint/2010/main" val="196295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81196-8553-4B1C-638F-168359D2C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6B261A-D66E-E454-DD3C-3DA51E8A4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9A674-1970-23CF-5BB0-A7A52636E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9B988-738A-453F-806A-C6D92054AE73}" type="datetimeFigureOut">
              <a:rPr lang="en-IN" smtClean="0"/>
              <a:t>06-05-2022</a:t>
            </a:fld>
            <a:endParaRPr lang="en-IN"/>
          </a:p>
        </p:txBody>
      </p:sp>
      <p:sp>
        <p:nvSpPr>
          <p:cNvPr id="5" name="Footer Placeholder 4">
            <a:extLst>
              <a:ext uri="{FF2B5EF4-FFF2-40B4-BE49-F238E27FC236}">
                <a16:creationId xmlns:a16="http://schemas.microsoft.com/office/drawing/2014/main" id="{B83EF5BE-3857-4328-AF7B-BF0DB983A5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7A08B2-2816-7C82-13AC-3BCC0B8BC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5CEEB-2988-4EAC-A57B-F3DA35928F8A}" type="slidenum">
              <a:rPr lang="en-IN" smtClean="0"/>
              <a:t>‹#›</a:t>
            </a:fld>
            <a:endParaRPr lang="en-IN"/>
          </a:p>
        </p:txBody>
      </p:sp>
    </p:spTree>
    <p:extLst>
      <p:ext uri="{BB962C8B-B14F-4D97-AF65-F5344CB8AC3E}">
        <p14:creationId xmlns:p14="http://schemas.microsoft.com/office/powerpoint/2010/main" val="1241050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82C7-4EB1-B0F0-7827-784CB5F662FF}"/>
              </a:ext>
            </a:extLst>
          </p:cNvPr>
          <p:cNvSpPr>
            <a:spLocks noGrp="1"/>
          </p:cNvSpPr>
          <p:nvPr>
            <p:ph type="ctrTitle"/>
          </p:nvPr>
        </p:nvSpPr>
        <p:spPr/>
        <p:txBody>
          <a:bodyPr>
            <a:normAutofit fontScale="90000"/>
          </a:bodyPr>
          <a:lstStyle/>
          <a:p>
            <a:pPr>
              <a:lnSpc>
                <a:spcPct val="150000"/>
              </a:lnSpc>
            </a:pPr>
            <a:r>
              <a:rPr lang="en-IN" dirty="0">
                <a:latin typeface="Arial Rounded MT Bold" panose="020F0704030504030204" pitchFamily="34" charset="0"/>
              </a:rPr>
              <a:t>STATE MANAGEMENT</a:t>
            </a:r>
            <a:br>
              <a:rPr lang="en-IN" dirty="0">
                <a:latin typeface="Arial Rounded MT Bold" panose="020F0704030504030204" pitchFamily="34" charset="0"/>
              </a:rPr>
            </a:br>
            <a:r>
              <a:rPr lang="en-IN" dirty="0">
                <a:latin typeface="Arial Rounded MT Bold" panose="020F0704030504030204" pitchFamily="34" charset="0"/>
              </a:rPr>
              <a:t>ASP.NET CORE</a:t>
            </a:r>
          </a:p>
        </p:txBody>
      </p:sp>
      <p:sp>
        <p:nvSpPr>
          <p:cNvPr id="3" name="Subtitle 2">
            <a:extLst>
              <a:ext uri="{FF2B5EF4-FFF2-40B4-BE49-F238E27FC236}">
                <a16:creationId xmlns:a16="http://schemas.microsoft.com/office/drawing/2014/main" id="{54D24753-11D8-F510-105D-B7FADAD3018C}"/>
              </a:ext>
            </a:extLst>
          </p:cNvPr>
          <p:cNvSpPr>
            <a:spLocks noGrp="1"/>
          </p:cNvSpPr>
          <p:nvPr>
            <p:ph type="subTitle" idx="1"/>
          </p:nvPr>
        </p:nvSpPr>
        <p:spPr>
          <a:xfrm>
            <a:off x="5605111" y="6239361"/>
            <a:ext cx="9144000" cy="315444"/>
          </a:xfrm>
        </p:spPr>
        <p:txBody>
          <a:bodyPr>
            <a:normAutofit fontScale="77500" lnSpcReduction="20000"/>
          </a:bodyPr>
          <a:lstStyle/>
          <a:p>
            <a:r>
              <a:rPr lang="en-IN" dirty="0"/>
              <a:t>UMESH MAREBOINA</a:t>
            </a:r>
          </a:p>
        </p:txBody>
      </p:sp>
    </p:spTree>
    <p:extLst>
      <p:ext uri="{BB962C8B-B14F-4D97-AF65-F5344CB8AC3E}">
        <p14:creationId xmlns:p14="http://schemas.microsoft.com/office/powerpoint/2010/main" val="135340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ED038-E4D1-8D82-7290-6A2C0C64C5CD}"/>
              </a:ext>
            </a:extLst>
          </p:cNvPr>
          <p:cNvSpPr txBox="1"/>
          <p:nvPr/>
        </p:nvSpPr>
        <p:spPr>
          <a:xfrm>
            <a:off x="240632" y="654518"/>
            <a:ext cx="5120640" cy="6126677"/>
          </a:xfrm>
          <a:prstGeom prst="rect">
            <a:avLst/>
          </a:prstGeom>
          <a:noFill/>
        </p:spPr>
        <p:txBody>
          <a:bodyPr wrap="square">
            <a:spAutoFit/>
          </a:bodyPr>
          <a:lstStyle/>
          <a:p>
            <a:pPr algn="l"/>
            <a:r>
              <a:rPr lang="en-US" sz="2000" b="1" i="0" dirty="0">
                <a:solidFill>
                  <a:srgbClr val="212121"/>
                </a:solidFill>
                <a:effectLst/>
                <a:latin typeface="Roboto" panose="02000000000000000000" pitchFamily="2" charset="0"/>
              </a:rPr>
              <a:t>Cookies</a:t>
            </a:r>
          </a:p>
          <a:p>
            <a:pPr algn="l"/>
            <a:r>
              <a:rPr lang="en-US" b="0" i="0" dirty="0">
                <a:solidFill>
                  <a:srgbClr val="212121"/>
                </a:solidFill>
                <a:effectLst/>
                <a:latin typeface="open sans" panose="020B0606030504020204" pitchFamily="34" charset="0"/>
              </a:rPr>
              <a:t> </a:t>
            </a:r>
          </a:p>
          <a:p>
            <a:pPr marL="285750" indent="-285750"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A set of Cookies is a small text file that is stored in the user's hard drive using the client's browser. Cookies are just used for the sake of the user's identity matching as it only stores information such as sessions id's, some frequent navigation or post-back request objects.</a:t>
            </a:r>
          </a:p>
          <a:p>
            <a:pPr marL="285750" indent="-285750"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Whenever we get connected to the internet for accessing a specific service, the cookie file is accessed from our hard drive via our browser for identifying the user. The cookie access depends upon the life cycle or expiration of that specific cookie file.</a:t>
            </a:r>
            <a:r>
              <a:rPr lang="en-US" sz="1600" b="1" i="0" dirty="0">
                <a:solidFill>
                  <a:srgbClr val="212121"/>
                </a:solidFill>
                <a:effectLst/>
                <a:latin typeface="open sans" panose="020B0606030504020204" pitchFamily="34" charset="0"/>
              </a:rPr>
              <a:t> </a:t>
            </a:r>
          </a:p>
          <a:p>
            <a:pPr marL="285750" indent="-285750" algn="l">
              <a:lnSpc>
                <a:spcPct val="150000"/>
              </a:lnSpc>
              <a:buFont typeface="Arial" panose="020B0604020202020204" pitchFamily="34" charset="0"/>
              <a:buChar char="•"/>
            </a:pPr>
            <a:r>
              <a:rPr lang="en-US" sz="1600" dirty="0">
                <a:solidFill>
                  <a:srgbClr val="212121"/>
                </a:solidFill>
                <a:latin typeface="open sans" panose="020B0606030504020204" pitchFamily="34" charset="0"/>
              </a:rPr>
              <a:t>Two Types of Cookies:</a:t>
            </a:r>
            <a:endParaRPr lang="en-US" sz="1600" i="0" dirty="0">
              <a:solidFill>
                <a:srgbClr val="212121"/>
              </a:solidFill>
              <a:effectLst/>
              <a:latin typeface="open sans" panose="020B0606030504020204" pitchFamily="34" charset="0"/>
            </a:endParaRPr>
          </a:p>
          <a:p>
            <a:pPr algn="l"/>
            <a:endParaRPr lang="en-US" b="1" i="0" dirty="0">
              <a:solidFill>
                <a:srgbClr val="212121"/>
              </a:solidFill>
              <a:effectLst/>
              <a:latin typeface="open sans" panose="020B0606030504020204" pitchFamily="34" charset="0"/>
            </a:endParaRPr>
          </a:p>
          <a:p>
            <a:pPr algn="l">
              <a:lnSpc>
                <a:spcPct val="150000"/>
              </a:lnSpc>
            </a:pPr>
            <a:endParaRPr lang="en-US" b="0" i="0" dirty="0">
              <a:solidFill>
                <a:srgbClr val="212121"/>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52CC1DD8-A506-44AA-F19D-D15CD567C047}"/>
              </a:ext>
            </a:extLst>
          </p:cNvPr>
          <p:cNvSpPr txBox="1"/>
          <p:nvPr/>
        </p:nvSpPr>
        <p:spPr>
          <a:xfrm>
            <a:off x="5438274" y="221382"/>
            <a:ext cx="6304547" cy="6608669"/>
          </a:xfrm>
          <a:prstGeom prst="rect">
            <a:avLst/>
          </a:prstGeom>
          <a:noFill/>
        </p:spPr>
        <p:txBody>
          <a:bodyPr wrap="square">
            <a:spAutoFit/>
          </a:bodyPr>
          <a:lstStyle/>
          <a:p>
            <a:pPr algn="l"/>
            <a:r>
              <a:rPr lang="en-US" b="1" i="0" dirty="0">
                <a:solidFill>
                  <a:srgbClr val="212121"/>
                </a:solidFill>
                <a:effectLst/>
                <a:latin typeface="open sans" panose="020B0606030504020204" pitchFamily="34" charset="0"/>
              </a:rPr>
              <a:t>Persistent Cookie</a:t>
            </a:r>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 </a:t>
            </a:r>
          </a:p>
          <a:p>
            <a:pPr algn="l">
              <a:lnSpc>
                <a:spcPct val="150000"/>
              </a:lnSpc>
            </a:pPr>
            <a:r>
              <a:rPr lang="en-US" sz="1600" b="0" i="0" dirty="0">
                <a:solidFill>
                  <a:srgbClr val="212121"/>
                </a:solidFill>
                <a:effectLst/>
                <a:latin typeface="open sans" panose="020B0606030504020204" pitchFamily="34" charset="0"/>
              </a:rPr>
              <a:t>Cookies having an expiration date is called a persistent cookie. This type of cookie reaches their end as their expiration dates comes to an end. In this cookie we set an expiration date.</a:t>
            </a:r>
          </a:p>
          <a:p>
            <a:pPr algn="l"/>
            <a:endParaRPr lang="en-US" b="0" i="0" dirty="0">
              <a:solidFill>
                <a:srgbClr val="5C5C5C"/>
              </a:solidFill>
              <a:effectLst/>
              <a:latin typeface="Consolas" panose="020B0609020204030204" pitchFamily="49" charset="0"/>
            </a:endParaRPr>
          </a:p>
          <a:p>
            <a:pPr algn="l"/>
            <a:r>
              <a:rPr lang="en-US" b="1" i="0" dirty="0">
                <a:solidFill>
                  <a:srgbClr val="212121"/>
                </a:solidFill>
                <a:effectLst/>
                <a:latin typeface="open sans" panose="020B0606030504020204" pitchFamily="34" charset="0"/>
              </a:rPr>
              <a:t>Non-Persistent Cookie</a:t>
            </a:r>
            <a:endParaRPr lang="en-US" b="0" i="0" dirty="0">
              <a:solidFill>
                <a:srgbClr val="212121"/>
              </a:solidFill>
              <a:effectLst/>
              <a:latin typeface="open sans" panose="020B0606030504020204" pitchFamily="34" charset="0"/>
            </a:endParaRPr>
          </a:p>
          <a:p>
            <a:pPr algn="l">
              <a:lnSpc>
                <a:spcPct val="150000"/>
              </a:lnSpc>
            </a:pPr>
            <a:r>
              <a:rPr lang="en-US" sz="1600" b="0" i="0" dirty="0">
                <a:solidFill>
                  <a:srgbClr val="212121"/>
                </a:solidFill>
                <a:effectLst/>
                <a:latin typeface="open sans" panose="020B0606030504020204" pitchFamily="34" charset="0"/>
              </a:rPr>
              <a:t> </a:t>
            </a:r>
          </a:p>
          <a:p>
            <a:pPr algn="l">
              <a:lnSpc>
                <a:spcPct val="150000"/>
              </a:lnSpc>
            </a:pPr>
            <a:r>
              <a:rPr lang="en-US" sz="1600" b="0" i="0" dirty="0">
                <a:solidFill>
                  <a:srgbClr val="212121"/>
                </a:solidFill>
                <a:effectLst/>
                <a:latin typeface="open sans" panose="020B0606030504020204" pitchFamily="34" charset="0"/>
              </a:rPr>
              <a:t>Non-persistent types of cookies aren't stored in the client's hard drive permanently. It maintains user information as long as the user access or uses the services. Its simply the opposite procedure of a persistent cookie.</a:t>
            </a:r>
          </a:p>
          <a:p>
            <a:pPr algn="l"/>
            <a:endParaRPr lang="en-US" b="0" i="0" dirty="0">
              <a:solidFill>
                <a:srgbClr val="212121"/>
              </a:solidFill>
              <a:effectLst/>
              <a:latin typeface="open sans" panose="020B0606030504020204" pitchFamily="34" charset="0"/>
            </a:endParaRPr>
          </a:p>
          <a:p>
            <a:pPr algn="l">
              <a:lnSpc>
                <a:spcPct val="150000"/>
              </a:lnSpc>
            </a:pPr>
            <a:r>
              <a:rPr lang="en-US" sz="1600" b="1" i="0" dirty="0">
                <a:solidFill>
                  <a:srgbClr val="212121"/>
                </a:solidFill>
                <a:effectLst/>
                <a:latin typeface="open sans" panose="020B0606030504020204" pitchFamily="34" charset="0"/>
              </a:rPr>
              <a:t>Some features of cookies are:</a:t>
            </a:r>
          </a:p>
          <a:p>
            <a:pPr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Store information temporarily</a:t>
            </a:r>
          </a:p>
          <a:p>
            <a:pPr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It's just a simple small sized text file</a:t>
            </a:r>
          </a:p>
          <a:p>
            <a:pPr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Can be changed depending on requirements</a:t>
            </a:r>
          </a:p>
          <a:p>
            <a:pPr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User Preferred</a:t>
            </a:r>
          </a:p>
          <a:p>
            <a:pPr algn="l">
              <a:lnSpc>
                <a:spcPct val="150000"/>
              </a:lnSpc>
              <a:buFont typeface="Arial" panose="020B0604020202020204" pitchFamily="34" charset="0"/>
              <a:buChar char="•"/>
            </a:pPr>
            <a:r>
              <a:rPr lang="en-US" sz="1600" b="0" i="0" dirty="0">
                <a:solidFill>
                  <a:srgbClr val="212121"/>
                </a:solidFill>
                <a:effectLst/>
                <a:latin typeface="open sans" panose="020B0606030504020204" pitchFamily="34" charset="0"/>
              </a:rPr>
              <a:t>Requires only a few bytes or KBs of space for creating cookies</a:t>
            </a:r>
          </a:p>
        </p:txBody>
      </p:sp>
    </p:spTree>
    <p:extLst>
      <p:ext uri="{BB962C8B-B14F-4D97-AF65-F5344CB8AC3E}">
        <p14:creationId xmlns:p14="http://schemas.microsoft.com/office/powerpoint/2010/main" val="346453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6B340-CCC4-BC3D-3B09-09DEAA0236A2}"/>
              </a:ext>
            </a:extLst>
          </p:cNvPr>
          <p:cNvSpPr txBox="1"/>
          <p:nvPr/>
        </p:nvSpPr>
        <p:spPr>
          <a:xfrm>
            <a:off x="385011" y="211755"/>
            <a:ext cx="11097928" cy="5306133"/>
          </a:xfrm>
          <a:prstGeom prst="rect">
            <a:avLst/>
          </a:prstGeom>
          <a:noFill/>
        </p:spPr>
        <p:txBody>
          <a:bodyPr wrap="square">
            <a:spAutoFit/>
          </a:bodyPr>
          <a:lstStyle/>
          <a:p>
            <a:pPr algn="l"/>
            <a:r>
              <a:rPr lang="en-US" sz="2400" b="1" i="0" dirty="0">
                <a:solidFill>
                  <a:srgbClr val="212121"/>
                </a:solidFill>
                <a:effectLst/>
                <a:latin typeface="Roboto" panose="02000000000000000000" pitchFamily="2" charset="0"/>
              </a:rPr>
              <a:t>Control State</a:t>
            </a:r>
          </a:p>
          <a:p>
            <a:pPr algn="l"/>
            <a:r>
              <a:rPr lang="en-US" b="0" i="0" dirty="0">
                <a:solidFill>
                  <a:srgbClr val="212121"/>
                </a:solidFill>
                <a:effectLst/>
                <a:latin typeface="open sans" panose="020B0606030504020204" pitchFamily="34" charset="0"/>
              </a:rPr>
              <a:t> </a:t>
            </a:r>
          </a:p>
          <a:p>
            <a:pPr algn="l">
              <a:lnSpc>
                <a:spcPct val="150000"/>
              </a:lnSpc>
            </a:pPr>
            <a:r>
              <a:rPr lang="en-US" sz="2000" b="0" i="0" dirty="0">
                <a:solidFill>
                  <a:srgbClr val="212121"/>
                </a:solidFill>
                <a:effectLst/>
                <a:latin typeface="open sans" panose="020B0606030504020204" pitchFamily="34" charset="0"/>
              </a:rPr>
              <a:t>Control state is based on the custom control option. For expected results from CONTROL STATE we need to enable the property of view state. As I already described you can manually change those settings.</a:t>
            </a:r>
          </a:p>
          <a:p>
            <a:pPr algn="l">
              <a:lnSpc>
                <a:spcPct val="150000"/>
              </a:lnSpc>
            </a:pPr>
            <a:r>
              <a:rPr lang="en-US" sz="2000" b="0" i="0" dirty="0">
                <a:solidFill>
                  <a:srgbClr val="212121"/>
                </a:solidFill>
                <a:effectLst/>
                <a:latin typeface="open sans" panose="020B0606030504020204" pitchFamily="34" charset="0"/>
              </a:rPr>
              <a:t> </a:t>
            </a:r>
          </a:p>
          <a:p>
            <a:pPr algn="l">
              <a:lnSpc>
                <a:spcPct val="150000"/>
              </a:lnSpc>
            </a:pPr>
            <a:r>
              <a:rPr lang="en-US" sz="2000" b="0" i="0" dirty="0">
                <a:solidFill>
                  <a:srgbClr val="212121"/>
                </a:solidFill>
                <a:effectLst/>
                <a:latin typeface="open sans" panose="020B0606030504020204" pitchFamily="34" charset="0"/>
              </a:rPr>
              <a:t>Some features of query strings are:</a:t>
            </a:r>
          </a:p>
          <a:p>
            <a:pPr algn="l">
              <a:lnSpc>
                <a:spcPct val="150000"/>
              </a:lnSpc>
              <a:buFont typeface="Arial" panose="020B0604020202020204" pitchFamily="34" charset="0"/>
              <a:buChar char="•"/>
            </a:pPr>
            <a:r>
              <a:rPr lang="en-US" sz="2000" b="0" i="0" dirty="0">
                <a:solidFill>
                  <a:srgbClr val="212121"/>
                </a:solidFill>
                <a:effectLst/>
                <a:latin typeface="open sans" panose="020B0606030504020204" pitchFamily="34" charset="0"/>
              </a:rPr>
              <a:t>Used for enabling the View State Property</a:t>
            </a:r>
          </a:p>
          <a:p>
            <a:pPr algn="l">
              <a:lnSpc>
                <a:spcPct val="150000"/>
              </a:lnSpc>
              <a:buFont typeface="Arial" panose="020B0604020202020204" pitchFamily="34" charset="0"/>
              <a:buChar char="•"/>
            </a:pPr>
            <a:r>
              <a:rPr lang="en-US" sz="2000" b="0" i="0" dirty="0">
                <a:solidFill>
                  <a:srgbClr val="212121"/>
                </a:solidFill>
                <a:effectLst/>
                <a:latin typeface="open sans" panose="020B0606030504020204" pitchFamily="34" charset="0"/>
              </a:rPr>
              <a:t>Defines a custom view</a:t>
            </a:r>
          </a:p>
          <a:p>
            <a:pPr algn="l">
              <a:lnSpc>
                <a:spcPct val="150000"/>
              </a:lnSpc>
              <a:buFont typeface="Arial" panose="020B0604020202020204" pitchFamily="34" charset="0"/>
              <a:buChar char="•"/>
            </a:pPr>
            <a:r>
              <a:rPr lang="en-US" sz="2000" b="0" i="0" dirty="0">
                <a:solidFill>
                  <a:srgbClr val="212121"/>
                </a:solidFill>
                <a:effectLst/>
                <a:latin typeface="open sans" panose="020B0606030504020204" pitchFamily="34" charset="0"/>
              </a:rPr>
              <a:t>View State property declaration</a:t>
            </a:r>
          </a:p>
          <a:p>
            <a:pPr algn="l">
              <a:lnSpc>
                <a:spcPct val="150000"/>
              </a:lnSpc>
              <a:buFont typeface="Arial" panose="020B0604020202020204" pitchFamily="34" charset="0"/>
              <a:buChar char="•"/>
            </a:pPr>
            <a:r>
              <a:rPr lang="en-US" sz="2000" b="0" i="0" dirty="0">
                <a:solidFill>
                  <a:srgbClr val="212121"/>
                </a:solidFill>
                <a:effectLst/>
                <a:latin typeface="open sans" panose="020B0606030504020204" pitchFamily="34" charset="0"/>
              </a:rPr>
              <a:t>Can't be modified</a:t>
            </a:r>
          </a:p>
          <a:p>
            <a:pPr algn="l">
              <a:lnSpc>
                <a:spcPct val="150000"/>
              </a:lnSpc>
              <a:buFont typeface="Arial" panose="020B0604020202020204" pitchFamily="34" charset="0"/>
              <a:buChar char="•"/>
            </a:pPr>
            <a:r>
              <a:rPr lang="en-US" sz="2000" b="0" i="0" dirty="0">
                <a:solidFill>
                  <a:srgbClr val="212121"/>
                </a:solidFill>
                <a:effectLst/>
                <a:latin typeface="open sans" panose="020B0606030504020204" pitchFamily="34" charset="0"/>
              </a:rPr>
              <a:t>Accessed directly or disabled</a:t>
            </a:r>
          </a:p>
        </p:txBody>
      </p:sp>
    </p:spTree>
    <p:extLst>
      <p:ext uri="{BB962C8B-B14F-4D97-AF65-F5344CB8AC3E}">
        <p14:creationId xmlns:p14="http://schemas.microsoft.com/office/powerpoint/2010/main" val="161709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B6E03-17F9-1DCE-AA72-A413F854645B}"/>
              </a:ext>
            </a:extLst>
          </p:cNvPr>
          <p:cNvSpPr>
            <a:spLocks noGrp="1"/>
          </p:cNvSpPr>
          <p:nvPr>
            <p:ph idx="1"/>
          </p:nvPr>
        </p:nvSpPr>
        <p:spPr>
          <a:xfrm>
            <a:off x="154004" y="173255"/>
            <a:ext cx="11155680" cy="3426594"/>
          </a:xfrm>
        </p:spPr>
        <p:txBody>
          <a:bodyPr>
            <a:normAutofit fontScale="40000" lnSpcReduction="20000"/>
          </a:bodyPr>
          <a:lstStyle/>
          <a:p>
            <a:pPr marL="0" indent="0" algn="l">
              <a:buNone/>
            </a:pPr>
            <a:r>
              <a:rPr lang="en-US" sz="3600" b="1" i="0" dirty="0">
                <a:solidFill>
                  <a:srgbClr val="212121"/>
                </a:solidFill>
                <a:effectLst/>
                <a:latin typeface="Roboto" panose="02000000000000000000" pitchFamily="2" charset="0"/>
              </a:rPr>
              <a:t>Query Strings</a:t>
            </a:r>
          </a:p>
          <a:p>
            <a:pPr marL="0" indent="0" algn="l">
              <a:buNone/>
            </a:pPr>
            <a:endParaRPr lang="en-US" b="0" i="0" dirty="0">
              <a:solidFill>
                <a:srgbClr val="212121"/>
              </a:solidFill>
              <a:effectLst/>
              <a:latin typeface="open sans" panose="020B0606030504020204" pitchFamily="34" charset="0"/>
            </a:endParaRPr>
          </a:p>
          <a:p>
            <a:pPr algn="l">
              <a:lnSpc>
                <a:spcPct val="150000"/>
              </a:lnSpc>
            </a:pPr>
            <a:r>
              <a:rPr lang="en-US" sz="3000" b="0" i="0" dirty="0">
                <a:solidFill>
                  <a:srgbClr val="212121"/>
                </a:solidFill>
                <a:effectLst/>
                <a:latin typeface="open sans" panose="020B0606030504020204" pitchFamily="34" charset="0"/>
              </a:rPr>
              <a:t>Query strings are used for some specific purpose. These in a general case are used for holding some value from a different page and move these values to the different page. The information stored in it can be easily navigated to one page to another or to the same page as well.</a:t>
            </a:r>
          </a:p>
          <a:p>
            <a:pPr marL="0" indent="0" algn="l">
              <a:lnSpc>
                <a:spcPct val="150000"/>
              </a:lnSpc>
              <a:buNone/>
            </a:pPr>
            <a:r>
              <a:rPr lang="en-US" sz="3000" b="0" i="0" dirty="0">
                <a:solidFill>
                  <a:srgbClr val="212121"/>
                </a:solidFill>
                <a:effectLst/>
                <a:latin typeface="open sans" panose="020B0606030504020204" pitchFamily="34" charset="0"/>
              </a:rPr>
              <a:t>Some of the features are,</a:t>
            </a:r>
          </a:p>
          <a:p>
            <a:pPr algn="l">
              <a:lnSpc>
                <a:spcPct val="150000"/>
              </a:lnSpc>
              <a:buFont typeface="Arial" panose="020B0604020202020204" pitchFamily="34" charset="0"/>
              <a:buChar char="•"/>
            </a:pPr>
            <a:r>
              <a:rPr lang="en-US" sz="3000" b="0" i="0" dirty="0">
                <a:solidFill>
                  <a:srgbClr val="212121"/>
                </a:solidFill>
                <a:effectLst/>
                <a:latin typeface="open sans" panose="020B0606030504020204" pitchFamily="34" charset="0"/>
              </a:rPr>
              <a:t>It is generally used for holding values</a:t>
            </a:r>
          </a:p>
          <a:p>
            <a:pPr algn="l">
              <a:lnSpc>
                <a:spcPct val="150000"/>
              </a:lnSpc>
              <a:buFont typeface="Arial" panose="020B0604020202020204" pitchFamily="34" charset="0"/>
              <a:buChar char="•"/>
            </a:pPr>
            <a:r>
              <a:rPr lang="en-US" sz="3000" b="0" i="0" dirty="0">
                <a:solidFill>
                  <a:srgbClr val="212121"/>
                </a:solidFill>
                <a:effectLst/>
                <a:latin typeface="open sans" panose="020B0606030504020204" pitchFamily="34" charset="0"/>
              </a:rPr>
              <a:t>Works temporarily</a:t>
            </a:r>
          </a:p>
          <a:p>
            <a:pPr algn="l">
              <a:lnSpc>
                <a:spcPct val="150000"/>
              </a:lnSpc>
              <a:buFont typeface="Arial" panose="020B0604020202020204" pitchFamily="34" charset="0"/>
              <a:buChar char="•"/>
            </a:pPr>
            <a:r>
              <a:rPr lang="en-US" sz="3000" b="0" i="0" dirty="0">
                <a:solidFill>
                  <a:srgbClr val="212121"/>
                </a:solidFill>
                <a:effectLst/>
                <a:latin typeface="open sans" panose="020B0606030504020204" pitchFamily="34" charset="0"/>
              </a:rPr>
              <a:t>Switches info from one to another page</a:t>
            </a:r>
          </a:p>
          <a:p>
            <a:pPr algn="l">
              <a:lnSpc>
                <a:spcPct val="150000"/>
              </a:lnSpc>
              <a:buFont typeface="Arial" panose="020B0604020202020204" pitchFamily="34" charset="0"/>
              <a:buChar char="•"/>
            </a:pPr>
            <a:r>
              <a:rPr lang="en-US" sz="3000" b="0" i="0" dirty="0">
                <a:solidFill>
                  <a:srgbClr val="212121"/>
                </a:solidFill>
                <a:effectLst/>
                <a:latin typeface="open sans" panose="020B0606030504020204" pitchFamily="34" charset="0"/>
              </a:rPr>
              <a:t>Increase performance</a:t>
            </a:r>
          </a:p>
          <a:p>
            <a:pPr algn="l">
              <a:lnSpc>
                <a:spcPct val="150000"/>
              </a:lnSpc>
              <a:buFont typeface="Arial" panose="020B0604020202020204" pitchFamily="34" charset="0"/>
              <a:buChar char="•"/>
            </a:pPr>
            <a:r>
              <a:rPr lang="en-US" sz="3000" b="0" i="0" dirty="0">
                <a:solidFill>
                  <a:srgbClr val="212121"/>
                </a:solidFill>
                <a:effectLst/>
                <a:latin typeface="open sans" panose="020B0606030504020204" pitchFamily="34" charset="0"/>
              </a:rPr>
              <a:t>Uses real and virtual path values for URL routing</a:t>
            </a:r>
          </a:p>
          <a:p>
            <a:endParaRPr lang="en-IN" dirty="0"/>
          </a:p>
        </p:txBody>
      </p:sp>
      <p:pic>
        <p:nvPicPr>
          <p:cNvPr id="3074" name="Picture 2" descr="State Management In ASP.NET">
            <a:extLst>
              <a:ext uri="{FF2B5EF4-FFF2-40B4-BE49-F238E27FC236}">
                <a16:creationId xmlns:a16="http://schemas.microsoft.com/office/drawing/2014/main" id="{8D2021CC-721B-E4A4-3AA8-6514A5122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246" y="3531970"/>
            <a:ext cx="619125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67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F5EE-1BFC-1EF7-16BA-5A4F3A3A88A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8804FAD8-B8A2-A5A6-8002-687AFCBE7E79}"/>
              </a:ext>
            </a:extLst>
          </p:cNvPr>
          <p:cNvSpPr>
            <a:spLocks noGrp="1"/>
          </p:cNvSpPr>
          <p:nvPr>
            <p:ph type="subTitle" idx="1"/>
          </p:nvPr>
        </p:nvSpPr>
        <p:spPr>
          <a:xfrm>
            <a:off x="6901315" y="5735637"/>
            <a:ext cx="6211502" cy="398061"/>
          </a:xfrm>
        </p:spPr>
        <p:txBody>
          <a:bodyPr>
            <a:normAutofit lnSpcReduction="10000"/>
          </a:bodyPr>
          <a:lstStyle/>
          <a:p>
            <a:r>
              <a:rPr lang="en-IN" dirty="0"/>
              <a:t>UMESH MAREBOINA</a:t>
            </a:r>
          </a:p>
        </p:txBody>
      </p:sp>
    </p:spTree>
    <p:extLst>
      <p:ext uri="{BB962C8B-B14F-4D97-AF65-F5344CB8AC3E}">
        <p14:creationId xmlns:p14="http://schemas.microsoft.com/office/powerpoint/2010/main" val="366124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3F4-7E6C-5376-8633-422F0202A773}"/>
              </a:ext>
            </a:extLst>
          </p:cNvPr>
          <p:cNvSpPr>
            <a:spLocks noGrp="1"/>
          </p:cNvSpPr>
          <p:nvPr>
            <p:ph type="title"/>
          </p:nvPr>
        </p:nvSpPr>
        <p:spPr/>
        <p:txBody>
          <a:bodyPr/>
          <a:lstStyle/>
          <a:p>
            <a:r>
              <a:rPr lang="en-IN" b="1" dirty="0"/>
              <a:t>What is State Management</a:t>
            </a:r>
          </a:p>
        </p:txBody>
      </p:sp>
      <p:sp>
        <p:nvSpPr>
          <p:cNvPr id="3" name="Content Placeholder 2">
            <a:extLst>
              <a:ext uri="{FF2B5EF4-FFF2-40B4-BE49-F238E27FC236}">
                <a16:creationId xmlns:a16="http://schemas.microsoft.com/office/drawing/2014/main" id="{0FF3A616-40EA-B2D0-4AE5-322517EC00A5}"/>
              </a:ext>
            </a:extLst>
          </p:cNvPr>
          <p:cNvSpPr>
            <a:spLocks noGrp="1"/>
          </p:cNvSpPr>
          <p:nvPr>
            <p:ph idx="1"/>
          </p:nvPr>
        </p:nvSpPr>
        <p:spPr/>
        <p:txBody>
          <a:bodyPr>
            <a:normAutofit fontScale="85000" lnSpcReduction="10000"/>
          </a:bodyPr>
          <a:lstStyle/>
          <a:p>
            <a:pPr algn="l">
              <a:lnSpc>
                <a:spcPct val="150000"/>
              </a:lnSpc>
            </a:pPr>
            <a:r>
              <a:rPr lang="en-US" b="0" i="0" dirty="0">
                <a:solidFill>
                  <a:srgbClr val="212121"/>
                </a:solidFill>
                <a:effectLst/>
                <a:latin typeface="open sans" panose="020B0606030504020204" pitchFamily="34" charset="0"/>
              </a:rPr>
              <a:t>As we all know, browsers are generally stateless.</a:t>
            </a:r>
          </a:p>
          <a:p>
            <a:pPr algn="l">
              <a:lnSpc>
                <a:spcPct val="150000"/>
              </a:lnSpc>
            </a:pPr>
            <a:r>
              <a:rPr lang="en-US" b="0" i="0" dirty="0">
                <a:solidFill>
                  <a:srgbClr val="212121"/>
                </a:solidFill>
                <a:effectLst/>
                <a:latin typeface="open sans" panose="020B0606030504020204" pitchFamily="34" charset="0"/>
              </a:rPr>
              <a:t>Stateless means, whenever we visit a website, our browser communicates with the respective server depending on our requested functionality or the request. The browser communicates with the respective server using the HTTP or HTTPs protocol.</a:t>
            </a:r>
          </a:p>
          <a:p>
            <a:pPr algn="l">
              <a:lnSpc>
                <a:spcPct val="150000"/>
              </a:lnSpc>
            </a:pPr>
            <a:r>
              <a:rPr lang="en-US" b="0" i="0" dirty="0">
                <a:solidFill>
                  <a:srgbClr val="212121"/>
                </a:solidFill>
                <a:effectLst/>
                <a:latin typeface="open sans" panose="020B0606030504020204" pitchFamily="34" charset="0"/>
              </a:rPr>
              <a:t> it doesn't hold the state of a previous website that we visited before closing our browser, that is called stateless.</a:t>
            </a:r>
          </a:p>
          <a:p>
            <a:pPr marL="0" indent="0" algn="l">
              <a:buNone/>
            </a:pPr>
            <a:endParaRPr lang="en-US" b="0" i="0" dirty="0">
              <a:solidFill>
                <a:srgbClr val="21212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8444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731C-4A78-B30B-5E57-A7BF753ADF1F}"/>
              </a:ext>
            </a:extLst>
          </p:cNvPr>
          <p:cNvSpPr>
            <a:spLocks noGrp="1"/>
          </p:cNvSpPr>
          <p:nvPr>
            <p:ph type="title"/>
          </p:nvPr>
        </p:nvSpPr>
        <p:spPr/>
        <p:txBody>
          <a:bodyPr/>
          <a:lstStyle/>
          <a:p>
            <a:r>
              <a:rPr lang="en-IN" b="1" dirty="0"/>
              <a:t>State Management Techniques</a:t>
            </a:r>
          </a:p>
        </p:txBody>
      </p:sp>
      <p:pic>
        <p:nvPicPr>
          <p:cNvPr id="2050" name="Picture 2" descr="State Management Concept In ASP.NET">
            <a:extLst>
              <a:ext uri="{FF2B5EF4-FFF2-40B4-BE49-F238E27FC236}">
                <a16:creationId xmlns:a16="http://schemas.microsoft.com/office/drawing/2014/main" id="{774C5409-81B1-BF3E-6BC4-CB9616159A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294" y="1792827"/>
            <a:ext cx="9129412" cy="400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5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E01B-3FA2-B58B-1169-8D34E8D4B184}"/>
              </a:ext>
            </a:extLst>
          </p:cNvPr>
          <p:cNvSpPr>
            <a:spLocks noGrp="1"/>
          </p:cNvSpPr>
          <p:nvPr>
            <p:ph type="title"/>
          </p:nvPr>
        </p:nvSpPr>
        <p:spPr>
          <a:xfrm>
            <a:off x="838200" y="1126156"/>
            <a:ext cx="10515600" cy="163629"/>
          </a:xfrm>
        </p:spPr>
        <p:txBody>
          <a:bodyPr>
            <a:normAutofit fontScale="90000"/>
          </a:bodyPr>
          <a:lstStyle/>
          <a:p>
            <a:r>
              <a:rPr lang="en-US" b="0" i="0" dirty="0">
                <a:solidFill>
                  <a:srgbClr val="212121"/>
                </a:solidFill>
                <a:effectLst/>
                <a:latin typeface="Roboto" panose="02000000000000000000" pitchFamily="2" charset="0"/>
              </a:rPr>
              <a:t>State Management Types</a:t>
            </a:r>
            <a:br>
              <a:rPr lang="en-US" b="0" i="0" dirty="0">
                <a:solidFill>
                  <a:srgbClr val="212121"/>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30F1F11B-CC6E-7B78-B428-A7B4DE8212DA}"/>
              </a:ext>
            </a:extLst>
          </p:cNvPr>
          <p:cNvSpPr>
            <a:spLocks noGrp="1"/>
          </p:cNvSpPr>
          <p:nvPr>
            <p:ph idx="1"/>
          </p:nvPr>
        </p:nvSpPr>
        <p:spPr>
          <a:xfrm>
            <a:off x="433137" y="1559294"/>
            <a:ext cx="11521440" cy="5207266"/>
          </a:xfrm>
        </p:spPr>
        <p:txBody>
          <a:bodyPr>
            <a:normAutofit/>
          </a:bodyPr>
          <a:lstStyle/>
          <a:p>
            <a:pPr marL="0" indent="0">
              <a:lnSpc>
                <a:spcPct val="160000"/>
              </a:lnSpc>
              <a:buNone/>
            </a:pPr>
            <a:r>
              <a:rPr lang="en-US" sz="1600" b="0" i="0" dirty="0">
                <a:solidFill>
                  <a:srgbClr val="212121"/>
                </a:solidFill>
                <a:effectLst/>
                <a:latin typeface="open sans" panose="020B0606030504020204" pitchFamily="34" charset="0"/>
              </a:rPr>
              <a:t>In ASP.NET there are the following 2 State Management methodologies:</a:t>
            </a:r>
          </a:p>
          <a:p>
            <a:pPr>
              <a:lnSpc>
                <a:spcPct val="160000"/>
              </a:lnSpc>
            </a:pPr>
            <a:r>
              <a:rPr lang="en-US" sz="1600" dirty="0">
                <a:solidFill>
                  <a:srgbClr val="212121"/>
                </a:solidFill>
                <a:latin typeface="open sans" panose="020B0606030504020204" pitchFamily="34" charset="0"/>
              </a:rPr>
              <a:t>Client-Side State Management</a:t>
            </a:r>
          </a:p>
          <a:p>
            <a:pPr>
              <a:lnSpc>
                <a:spcPct val="160000"/>
              </a:lnSpc>
            </a:pPr>
            <a:r>
              <a:rPr lang="en-US" sz="1600" b="0" i="0" dirty="0">
                <a:solidFill>
                  <a:srgbClr val="212121"/>
                </a:solidFill>
                <a:effectLst/>
                <a:latin typeface="open sans" panose="020B0606030504020204" pitchFamily="34" charset="0"/>
              </a:rPr>
              <a:t>Server-Side State Management</a:t>
            </a:r>
          </a:p>
          <a:p>
            <a:pPr marL="0" indent="0">
              <a:lnSpc>
                <a:spcPct val="160000"/>
              </a:lnSpc>
              <a:buNone/>
            </a:pPr>
            <a:endParaRPr lang="en-US" sz="1600" b="0" i="0" dirty="0">
              <a:solidFill>
                <a:srgbClr val="212121"/>
              </a:solidFill>
              <a:effectLst/>
              <a:latin typeface="open sans" panose="020B0606030504020204" pitchFamily="34" charset="0"/>
            </a:endParaRPr>
          </a:p>
          <a:p>
            <a:pPr marL="0" indent="0" algn="l">
              <a:buNone/>
            </a:pPr>
            <a:r>
              <a:rPr lang="en-US" sz="2200" b="1" i="0" dirty="0">
                <a:solidFill>
                  <a:srgbClr val="212121"/>
                </a:solidFill>
                <a:effectLst/>
                <a:latin typeface="open sans" panose="020B0606030504020204" pitchFamily="34" charset="0"/>
              </a:rPr>
              <a:t>Client-Side State Management</a:t>
            </a:r>
          </a:p>
          <a:p>
            <a:pPr algn="l">
              <a:lnSpc>
                <a:spcPct val="150000"/>
              </a:lnSpc>
            </a:pPr>
            <a:r>
              <a:rPr lang="en-US" sz="1700" b="0" i="0" dirty="0">
                <a:solidFill>
                  <a:srgbClr val="212121"/>
                </a:solidFill>
                <a:effectLst/>
                <a:latin typeface="open sans" panose="020B0606030504020204" pitchFamily="34" charset="0"/>
              </a:rPr>
              <a:t>Whenever we use Client-Side State Management, the state related information will directly get stored on the client-side. That specific information will travel back and communicate with every request generated by the user then afterwards provides responses after server-side communication.</a:t>
            </a:r>
          </a:p>
          <a:p>
            <a:pPr marL="0" indent="0" algn="l">
              <a:buNone/>
            </a:pPr>
            <a:endParaRPr lang="en-US" b="0" i="0" dirty="0">
              <a:solidFill>
                <a:srgbClr val="212121"/>
              </a:solidFill>
              <a:effectLst/>
              <a:latin typeface="open sans" panose="020B0606030504020204" pitchFamily="34" charset="0"/>
            </a:endParaRPr>
          </a:p>
          <a:p>
            <a:pPr marL="0" indent="0">
              <a:buNone/>
            </a:pPr>
            <a:br>
              <a:rPr lang="en-US" b="0" i="0" dirty="0">
                <a:solidFill>
                  <a:srgbClr val="212121"/>
                </a:solidFill>
                <a:effectLst/>
                <a:latin typeface="open sans" panose="020B0606030504020204" pitchFamily="34" charset="0"/>
              </a:rPr>
            </a:br>
            <a:endParaRPr lang="en-IN" dirty="0"/>
          </a:p>
        </p:txBody>
      </p:sp>
      <p:pic>
        <p:nvPicPr>
          <p:cNvPr id="1028" name="Picture 4" descr="State Management in ASP.NET">
            <a:extLst>
              <a:ext uri="{FF2B5EF4-FFF2-40B4-BE49-F238E27FC236}">
                <a16:creationId xmlns:a16="http://schemas.microsoft.com/office/drawing/2014/main" id="{67D57EA0-A7D1-6DAA-E178-C3537D6F2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944" y="1982805"/>
            <a:ext cx="3287396" cy="1780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ate Management In ASP.NET">
            <a:extLst>
              <a:ext uri="{FF2B5EF4-FFF2-40B4-BE49-F238E27FC236}">
                <a16:creationId xmlns:a16="http://schemas.microsoft.com/office/drawing/2014/main" id="{5CB7E636-AEEC-22E1-AC92-6E0E3B6DA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470" y="5238327"/>
            <a:ext cx="4619374" cy="161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9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19829-A20E-BDAF-DDFE-BE38885DF219}"/>
              </a:ext>
            </a:extLst>
          </p:cNvPr>
          <p:cNvSpPr>
            <a:spLocks noGrp="1"/>
          </p:cNvSpPr>
          <p:nvPr>
            <p:ph idx="1"/>
          </p:nvPr>
        </p:nvSpPr>
        <p:spPr>
          <a:xfrm>
            <a:off x="308008" y="423512"/>
            <a:ext cx="11045792" cy="5753451"/>
          </a:xfrm>
        </p:spPr>
        <p:txBody>
          <a:bodyPr/>
          <a:lstStyle/>
          <a:p>
            <a:pPr marL="0" indent="0" algn="l">
              <a:buNone/>
            </a:pPr>
            <a:r>
              <a:rPr lang="en-US" b="1" i="0" dirty="0">
                <a:solidFill>
                  <a:srgbClr val="212121"/>
                </a:solidFill>
                <a:effectLst/>
                <a:latin typeface="open sans" panose="020B0606030504020204" pitchFamily="34" charset="0"/>
              </a:rPr>
              <a:t>Server-Side State Management</a:t>
            </a:r>
            <a:endParaRPr lang="en-US" b="0" i="0" dirty="0">
              <a:solidFill>
                <a:srgbClr val="212121"/>
              </a:solidFill>
              <a:effectLst/>
              <a:latin typeface="open sans" panose="020B0606030504020204" pitchFamily="34" charset="0"/>
            </a:endParaRPr>
          </a:p>
          <a:p>
            <a:pPr marL="0" indent="0" algn="l">
              <a:buNone/>
            </a:pPr>
            <a:endParaRPr lang="en-US" b="0" i="0" dirty="0">
              <a:solidFill>
                <a:srgbClr val="212121"/>
              </a:solidFill>
              <a:effectLst/>
              <a:latin typeface="open sans" panose="020B0606030504020204" pitchFamily="34" charset="0"/>
            </a:endParaRPr>
          </a:p>
          <a:p>
            <a:pPr algn="l">
              <a:lnSpc>
                <a:spcPct val="150000"/>
              </a:lnSpc>
            </a:pPr>
            <a:r>
              <a:rPr lang="en-US" sz="1800" b="0" i="0" dirty="0">
                <a:solidFill>
                  <a:srgbClr val="212121"/>
                </a:solidFill>
                <a:effectLst/>
                <a:latin typeface="open sans" panose="020B0606030504020204" pitchFamily="34" charset="0"/>
              </a:rPr>
              <a:t>Server-Side State Management is different from Client-Side State Management but the operations and working is somewhat the same in functionality. In Server-Side State Management all the information is stored in the user memory. Due to this functionality there is more secure domains at the server side in comparison to Client-Side State Management.</a:t>
            </a:r>
          </a:p>
          <a:p>
            <a:pPr marL="0" indent="0">
              <a:buNone/>
            </a:pPr>
            <a:endParaRPr lang="en-IN" dirty="0"/>
          </a:p>
        </p:txBody>
      </p:sp>
      <p:pic>
        <p:nvPicPr>
          <p:cNvPr id="3074" name="Picture 2" descr="State Management In ASP.NET">
            <a:extLst>
              <a:ext uri="{FF2B5EF4-FFF2-40B4-BE49-F238E27FC236}">
                <a16:creationId xmlns:a16="http://schemas.microsoft.com/office/drawing/2014/main" id="{0000DF77-6A03-D8D2-A4BE-2CF9974A0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857" y="3280360"/>
            <a:ext cx="543877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9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DF0C-A230-2678-2CBE-6C601CF284BF}"/>
              </a:ext>
            </a:extLst>
          </p:cNvPr>
          <p:cNvSpPr>
            <a:spLocks noGrp="1"/>
          </p:cNvSpPr>
          <p:nvPr>
            <p:ph type="title"/>
          </p:nvPr>
        </p:nvSpPr>
        <p:spPr>
          <a:xfrm>
            <a:off x="838200" y="365125"/>
            <a:ext cx="10515600" cy="607027"/>
          </a:xfrm>
        </p:spPr>
        <p:txBody>
          <a:bodyPr>
            <a:normAutofit fontScale="90000"/>
          </a:bodyPr>
          <a:lstStyle/>
          <a:p>
            <a:r>
              <a:rPr lang="en-IN" b="1" dirty="0"/>
              <a:t>Server-Side Technique</a:t>
            </a:r>
          </a:p>
        </p:txBody>
      </p:sp>
      <p:sp>
        <p:nvSpPr>
          <p:cNvPr id="3" name="Content Placeholder 2">
            <a:extLst>
              <a:ext uri="{FF2B5EF4-FFF2-40B4-BE49-F238E27FC236}">
                <a16:creationId xmlns:a16="http://schemas.microsoft.com/office/drawing/2014/main" id="{0094F1F7-4E2E-B300-77DE-F758FB83573A}"/>
              </a:ext>
            </a:extLst>
          </p:cNvPr>
          <p:cNvSpPr>
            <a:spLocks noGrp="1"/>
          </p:cNvSpPr>
          <p:nvPr>
            <p:ph sz="half" idx="1"/>
          </p:nvPr>
        </p:nvSpPr>
        <p:spPr>
          <a:xfrm>
            <a:off x="452387" y="972152"/>
            <a:ext cx="5567413" cy="5204811"/>
          </a:xfrm>
        </p:spPr>
        <p:txBody>
          <a:bodyPr>
            <a:normAutofit fontScale="25000" lnSpcReduction="20000"/>
          </a:bodyPr>
          <a:lstStyle/>
          <a:p>
            <a:pPr marL="0" indent="0" algn="l">
              <a:buNone/>
            </a:pPr>
            <a:endParaRPr lang="en-IN" sz="4800" b="1" i="0" dirty="0">
              <a:solidFill>
                <a:srgbClr val="212121"/>
              </a:solidFill>
              <a:effectLst/>
              <a:latin typeface="Roboto" panose="02000000000000000000" pitchFamily="2" charset="0"/>
            </a:endParaRPr>
          </a:p>
          <a:p>
            <a:pPr marL="0" indent="0" algn="l">
              <a:buNone/>
            </a:pPr>
            <a:endParaRPr lang="en-IN" sz="4800" b="1" i="0" dirty="0">
              <a:solidFill>
                <a:srgbClr val="212121"/>
              </a:solidFill>
              <a:effectLst/>
              <a:latin typeface="open sans" panose="020B0606030504020204" pitchFamily="34" charset="0"/>
            </a:endParaRPr>
          </a:p>
          <a:p>
            <a:pPr marL="0" indent="0" algn="l">
              <a:buNone/>
            </a:pPr>
            <a:r>
              <a:rPr lang="en-IN" sz="4800" b="1" i="0" dirty="0">
                <a:solidFill>
                  <a:srgbClr val="212121"/>
                </a:solidFill>
                <a:effectLst/>
                <a:latin typeface="Roboto" panose="02000000000000000000" pitchFamily="2" charset="0"/>
              </a:rPr>
              <a:t>Session</a:t>
            </a:r>
          </a:p>
          <a:p>
            <a:pPr marL="0" indent="0" algn="l">
              <a:lnSpc>
                <a:spcPct val="170000"/>
              </a:lnSpc>
              <a:buNone/>
            </a:pPr>
            <a:br>
              <a:rPr lang="en-IN" sz="4800" dirty="0"/>
            </a:br>
            <a:r>
              <a:rPr lang="en-IN" sz="4800" b="0" i="0" dirty="0">
                <a:solidFill>
                  <a:srgbClr val="212121"/>
                </a:solidFill>
                <a:effectLst/>
                <a:latin typeface="open sans" panose="020B0606030504020204" pitchFamily="34" charset="0"/>
              </a:rPr>
              <a:t>Session is a very important technique to maintain state. Normally session is used to store information and identity. The server stores information using Session id.</a:t>
            </a:r>
            <a:br>
              <a:rPr lang="en-IN" sz="4800" dirty="0"/>
            </a:br>
            <a:br>
              <a:rPr lang="en-IN" sz="4800" dirty="0"/>
            </a:br>
            <a:r>
              <a:rPr lang="en-IN" sz="4800" b="1" i="0" dirty="0">
                <a:solidFill>
                  <a:srgbClr val="212121"/>
                </a:solidFill>
                <a:effectLst/>
                <a:latin typeface="open sans" panose="020B0606030504020204" pitchFamily="34" charset="0"/>
              </a:rPr>
              <a:t>Set User Session</a:t>
            </a:r>
            <a:br>
              <a:rPr lang="en-IN" sz="4800" dirty="0"/>
            </a:br>
            <a:endParaRPr lang="en-IN" sz="4800" b="0" i="0" dirty="0">
              <a:solidFill>
                <a:srgbClr val="212121"/>
              </a:solidFill>
              <a:effectLst/>
              <a:latin typeface="Consolas" panose="020B0609020204030204" pitchFamily="49" charset="0"/>
            </a:endParaRPr>
          </a:p>
          <a:p>
            <a:pPr marL="0" indent="0" algn="l">
              <a:buNone/>
            </a:pPr>
            <a:r>
              <a:rPr lang="en-IN" sz="6400" b="1" i="0" dirty="0">
                <a:solidFill>
                  <a:schemeClr val="accent1"/>
                </a:solidFill>
                <a:effectLst/>
                <a:latin typeface="Consolas" panose="020B0609020204030204" pitchFamily="49" charset="0"/>
              </a:rPr>
              <a:t>protected</a:t>
            </a:r>
            <a:r>
              <a:rPr lang="en-IN" sz="6400" b="0" i="0" dirty="0">
                <a:solidFill>
                  <a:schemeClr val="accent1"/>
                </a:solidFill>
                <a:effectLst/>
                <a:latin typeface="Consolas" panose="020B0609020204030204" pitchFamily="49" charset="0"/>
              </a:rPr>
              <a:t> </a:t>
            </a:r>
            <a:r>
              <a:rPr lang="en-IN" sz="6400" b="1" i="0" dirty="0">
                <a:solidFill>
                  <a:schemeClr val="accent1"/>
                </a:solidFill>
                <a:effectLst/>
                <a:latin typeface="Consolas" panose="020B0609020204030204" pitchFamily="49" charset="0"/>
              </a:rPr>
              <a:t>void</a:t>
            </a:r>
            <a:r>
              <a:rPr lang="en-IN" sz="6400" b="0" i="0" dirty="0">
                <a:solidFill>
                  <a:schemeClr val="accent1"/>
                </a:solidFill>
                <a:effectLst/>
                <a:latin typeface="Consolas" panose="020B0609020204030204" pitchFamily="49" charset="0"/>
              </a:rPr>
              <a:t> </a:t>
            </a:r>
            <a:r>
              <a:rPr lang="en-IN" sz="6400" b="0" i="0" dirty="0" err="1">
                <a:solidFill>
                  <a:schemeClr val="accent1"/>
                </a:solidFill>
                <a:effectLst/>
                <a:latin typeface="Consolas" panose="020B0609020204030204" pitchFamily="49" charset="0"/>
              </a:rPr>
              <a:t>btnSubmit_Click</a:t>
            </a:r>
            <a:r>
              <a:rPr lang="en-IN" sz="6400" b="0" i="0" dirty="0">
                <a:solidFill>
                  <a:schemeClr val="accent1"/>
                </a:solidFill>
                <a:effectLst/>
                <a:latin typeface="Consolas" panose="020B0609020204030204" pitchFamily="49" charset="0"/>
              </a:rPr>
              <a:t>(</a:t>
            </a:r>
            <a:r>
              <a:rPr lang="en-IN" sz="6400" b="1" i="0" dirty="0">
                <a:solidFill>
                  <a:schemeClr val="accent1"/>
                </a:solidFill>
                <a:effectLst/>
                <a:latin typeface="Consolas" panose="020B0609020204030204" pitchFamily="49" charset="0"/>
              </a:rPr>
              <a:t>object</a:t>
            </a:r>
            <a:r>
              <a:rPr lang="en-IN" sz="6400" b="0" i="0" dirty="0">
                <a:solidFill>
                  <a:schemeClr val="accent1"/>
                </a:solidFill>
                <a:effectLst/>
                <a:latin typeface="Consolas" panose="020B0609020204030204" pitchFamily="49" charset="0"/>
              </a:rPr>
              <a:t> sender, </a:t>
            </a:r>
            <a:r>
              <a:rPr lang="en-IN" sz="6400" b="0" i="0" dirty="0" err="1">
                <a:solidFill>
                  <a:schemeClr val="accent1"/>
                </a:solidFill>
                <a:effectLst/>
                <a:latin typeface="Consolas" panose="020B0609020204030204" pitchFamily="49" charset="0"/>
              </a:rPr>
              <a:t>EventArgs</a:t>
            </a:r>
            <a:r>
              <a:rPr lang="en-IN" sz="6400" b="0" i="0" dirty="0">
                <a:solidFill>
                  <a:schemeClr val="accent1"/>
                </a:solidFill>
                <a:effectLst/>
                <a:latin typeface="Consolas" panose="020B0609020204030204" pitchFamily="49" charset="0"/>
              </a:rPr>
              <a:t> e)  </a:t>
            </a:r>
          </a:p>
          <a:p>
            <a:pPr marL="0" indent="0" algn="l">
              <a:buNone/>
            </a:pPr>
            <a:r>
              <a:rPr lang="en-IN" sz="6400" b="0" i="0" dirty="0">
                <a:solidFill>
                  <a:schemeClr val="accent1"/>
                </a:solidFill>
                <a:effectLst/>
                <a:latin typeface="Consolas" panose="020B0609020204030204" pitchFamily="49" charset="0"/>
              </a:rPr>
              <a:t>{  </a:t>
            </a:r>
          </a:p>
          <a:p>
            <a:pPr marL="0" indent="0" algn="l">
              <a:buNone/>
            </a:pPr>
            <a:r>
              <a:rPr lang="en-IN" sz="6400" b="0" i="0" dirty="0">
                <a:solidFill>
                  <a:schemeClr val="accent1"/>
                </a:solidFill>
                <a:effectLst/>
                <a:latin typeface="Consolas" panose="020B0609020204030204" pitchFamily="49" charset="0"/>
              </a:rPr>
              <a:t>   Session["</a:t>
            </a:r>
            <a:r>
              <a:rPr lang="en-IN" sz="6400" b="0" i="0" dirty="0" err="1">
                <a:solidFill>
                  <a:schemeClr val="accent1"/>
                </a:solidFill>
                <a:effectLst/>
                <a:latin typeface="Consolas" panose="020B0609020204030204" pitchFamily="49" charset="0"/>
              </a:rPr>
              <a:t>UserName</a:t>
            </a:r>
            <a:r>
              <a:rPr lang="en-IN" sz="6400" b="0" i="0" dirty="0">
                <a:solidFill>
                  <a:schemeClr val="accent1"/>
                </a:solidFill>
                <a:effectLst/>
                <a:latin typeface="Consolas" panose="020B0609020204030204" pitchFamily="49" charset="0"/>
              </a:rPr>
              <a:t>"] = </a:t>
            </a:r>
            <a:r>
              <a:rPr lang="en-IN" sz="6400" b="0" i="0" dirty="0" err="1">
                <a:solidFill>
                  <a:schemeClr val="accent1"/>
                </a:solidFill>
                <a:effectLst/>
                <a:latin typeface="Consolas" panose="020B0609020204030204" pitchFamily="49" charset="0"/>
              </a:rPr>
              <a:t>txtName.Text</a:t>
            </a:r>
            <a:r>
              <a:rPr lang="en-IN" sz="6400" b="0" i="0" dirty="0">
                <a:solidFill>
                  <a:schemeClr val="accent1"/>
                </a:solidFill>
                <a:effectLst/>
                <a:latin typeface="Consolas" panose="020B0609020204030204" pitchFamily="49" charset="0"/>
              </a:rPr>
              <a:t>;  </a:t>
            </a:r>
          </a:p>
          <a:p>
            <a:pPr marL="0" indent="0" algn="l">
              <a:buNone/>
            </a:pPr>
            <a:r>
              <a:rPr lang="en-IN" sz="6400" b="0" i="0" dirty="0">
                <a:solidFill>
                  <a:schemeClr val="accent1"/>
                </a:solidFill>
                <a:effectLst/>
                <a:latin typeface="Consolas" panose="020B0609020204030204" pitchFamily="49" charset="0"/>
              </a:rPr>
              <a:t>  </a:t>
            </a:r>
          </a:p>
          <a:p>
            <a:pPr marL="0" indent="0" algn="l">
              <a:buNone/>
            </a:pPr>
            <a:r>
              <a:rPr lang="en-IN" sz="6400" b="0" i="0" dirty="0">
                <a:solidFill>
                  <a:schemeClr val="accent1"/>
                </a:solidFill>
                <a:effectLst/>
                <a:latin typeface="Consolas" panose="020B0609020204030204" pitchFamily="49" charset="0"/>
              </a:rPr>
              <a:t>   </a:t>
            </a:r>
            <a:r>
              <a:rPr lang="en-IN" sz="6400" b="0" i="0" dirty="0" err="1">
                <a:solidFill>
                  <a:schemeClr val="accent1"/>
                </a:solidFill>
                <a:effectLst/>
                <a:latin typeface="Consolas" panose="020B0609020204030204" pitchFamily="49" charset="0"/>
              </a:rPr>
              <a:t>Response.Redirect</a:t>
            </a:r>
            <a:r>
              <a:rPr lang="en-IN" sz="6400" b="0" i="0" dirty="0">
                <a:solidFill>
                  <a:schemeClr val="accent1"/>
                </a:solidFill>
                <a:effectLst/>
                <a:latin typeface="Consolas" panose="020B0609020204030204" pitchFamily="49" charset="0"/>
              </a:rPr>
              <a:t>("Home.aspx");  </a:t>
            </a:r>
          </a:p>
          <a:p>
            <a:pPr marL="0" indent="0" algn="l">
              <a:buNone/>
            </a:pPr>
            <a:r>
              <a:rPr lang="en-IN" sz="6400" b="0" i="0" dirty="0">
                <a:solidFill>
                  <a:schemeClr val="accent1"/>
                </a:solidFill>
                <a:effectLst/>
                <a:latin typeface="Consolas" panose="020B0609020204030204" pitchFamily="49" charset="0"/>
              </a:rPr>
              <a:t>}  </a:t>
            </a:r>
          </a:p>
          <a:p>
            <a:endParaRPr lang="en-IN" dirty="0"/>
          </a:p>
        </p:txBody>
      </p:sp>
      <p:sp>
        <p:nvSpPr>
          <p:cNvPr id="4" name="Content Placeholder 3">
            <a:extLst>
              <a:ext uri="{FF2B5EF4-FFF2-40B4-BE49-F238E27FC236}">
                <a16:creationId xmlns:a16="http://schemas.microsoft.com/office/drawing/2014/main" id="{BB36BE9D-154A-6D71-8655-5586D745FBC2}"/>
              </a:ext>
            </a:extLst>
          </p:cNvPr>
          <p:cNvSpPr>
            <a:spLocks noGrp="1"/>
          </p:cNvSpPr>
          <p:nvPr>
            <p:ph sz="half" idx="2"/>
          </p:nvPr>
        </p:nvSpPr>
        <p:spPr>
          <a:xfrm>
            <a:off x="6275672" y="365126"/>
            <a:ext cx="5078127" cy="5811838"/>
          </a:xfrm>
        </p:spPr>
        <p:txBody>
          <a:bodyPr>
            <a:normAutofit fontScale="25000" lnSpcReduction="20000"/>
          </a:bodyPr>
          <a:lstStyle/>
          <a:p>
            <a:pPr marL="0" indent="0" algn="l">
              <a:lnSpc>
                <a:spcPct val="170000"/>
              </a:lnSpc>
              <a:buNone/>
            </a:pPr>
            <a:r>
              <a:rPr lang="en-US" sz="4400" b="1" i="0" dirty="0">
                <a:solidFill>
                  <a:srgbClr val="212121"/>
                </a:solidFill>
                <a:effectLst/>
                <a:latin typeface="open sans" panose="020B0606030504020204" pitchFamily="34" charset="0"/>
              </a:rPr>
              <a:t>Session Event</a:t>
            </a:r>
            <a:br>
              <a:rPr lang="en-US" sz="4400" dirty="0"/>
            </a:br>
            <a:br>
              <a:rPr lang="en-US" sz="4800" dirty="0"/>
            </a:br>
            <a:r>
              <a:rPr lang="en-US" sz="4800" b="0" i="0" dirty="0">
                <a:solidFill>
                  <a:srgbClr val="212121"/>
                </a:solidFill>
                <a:effectLst/>
                <a:latin typeface="open sans" panose="020B0606030504020204" pitchFamily="34" charset="0"/>
              </a:rPr>
              <a:t>Session event can be seen in project </a:t>
            </a:r>
            <a:r>
              <a:rPr lang="en-US" sz="4800" b="0" i="1" dirty="0" err="1">
                <a:solidFill>
                  <a:srgbClr val="212121"/>
                </a:solidFill>
                <a:effectLst/>
                <a:latin typeface="open sans" panose="020B0606030504020204" pitchFamily="34" charset="0"/>
              </a:rPr>
              <a:t>Global.asax</a:t>
            </a:r>
            <a:r>
              <a:rPr lang="en-US" sz="4800" b="0" i="0" dirty="0">
                <a:solidFill>
                  <a:srgbClr val="212121"/>
                </a:solidFill>
                <a:effectLst/>
                <a:latin typeface="open sans" panose="020B0606030504020204" pitchFamily="34" charset="0"/>
              </a:rPr>
              <a:t> file.</a:t>
            </a:r>
            <a:br>
              <a:rPr lang="en-US" sz="4800" dirty="0"/>
            </a:br>
            <a:br>
              <a:rPr lang="en-US" sz="4800" dirty="0"/>
            </a:br>
            <a:r>
              <a:rPr lang="en-US" sz="4800" b="0" i="0" dirty="0">
                <a:solidFill>
                  <a:srgbClr val="212121"/>
                </a:solidFill>
                <a:effectLst/>
                <a:latin typeface="open sans" panose="020B0606030504020204" pitchFamily="34" charset="0"/>
              </a:rPr>
              <a:t>Two types of Session Events</a:t>
            </a:r>
            <a:br>
              <a:rPr lang="en-US" sz="4400" dirty="0"/>
            </a:br>
            <a:br>
              <a:rPr lang="en-US" sz="4400" dirty="0"/>
            </a:br>
            <a:r>
              <a:rPr lang="en-US" sz="4400" b="1" i="0" dirty="0">
                <a:solidFill>
                  <a:srgbClr val="212121"/>
                </a:solidFill>
                <a:effectLst/>
                <a:latin typeface="open sans" panose="020B0606030504020204" pitchFamily="34" charset="0"/>
              </a:rPr>
              <a:t>Session Start</a:t>
            </a:r>
            <a:br>
              <a:rPr lang="en-US" sz="4400" dirty="0"/>
            </a:br>
            <a:br>
              <a:rPr lang="en-US" sz="4400" dirty="0"/>
            </a:br>
            <a:r>
              <a:rPr lang="en-US" sz="4800" b="0" i="0" dirty="0">
                <a:solidFill>
                  <a:srgbClr val="212121"/>
                </a:solidFill>
                <a:effectLst/>
                <a:latin typeface="open sans" panose="020B0606030504020204" pitchFamily="34" charset="0"/>
              </a:rPr>
              <a:t>The Session start event is raised every time a new user requests without a session ID.</a:t>
            </a:r>
            <a:br>
              <a:rPr lang="en-US" sz="4400" dirty="0"/>
            </a:br>
            <a:endParaRPr lang="en-US" sz="4400" b="0" i="0" dirty="0">
              <a:solidFill>
                <a:srgbClr val="212121"/>
              </a:solidFill>
              <a:effectLst/>
              <a:latin typeface="Consolas" panose="020B0609020204030204" pitchFamily="49" charset="0"/>
            </a:endParaRPr>
          </a:p>
          <a:p>
            <a:pPr marL="0" indent="0" algn="l">
              <a:buNone/>
            </a:pPr>
            <a:r>
              <a:rPr lang="en-US" sz="5600" b="1" i="0" dirty="0">
                <a:solidFill>
                  <a:schemeClr val="accent1"/>
                </a:solidFill>
                <a:effectLst/>
                <a:latin typeface="Consolas" panose="020B0609020204030204" pitchFamily="49" charset="0"/>
              </a:rPr>
              <a:t>void</a:t>
            </a:r>
            <a:r>
              <a:rPr lang="en-US" sz="5600" b="0" i="0" dirty="0">
                <a:solidFill>
                  <a:schemeClr val="accent1"/>
                </a:solidFill>
                <a:effectLst/>
                <a:latin typeface="Consolas" panose="020B0609020204030204" pitchFamily="49" charset="0"/>
              </a:rPr>
              <a:t> Session Start(</a:t>
            </a:r>
            <a:r>
              <a:rPr lang="en-US" sz="5600" b="1" i="0" dirty="0">
                <a:solidFill>
                  <a:schemeClr val="accent1"/>
                </a:solidFill>
                <a:effectLst/>
                <a:latin typeface="Consolas" panose="020B0609020204030204" pitchFamily="49" charset="0"/>
              </a:rPr>
              <a:t>object</a:t>
            </a:r>
            <a:r>
              <a:rPr lang="en-US" sz="5600" b="0" i="0" dirty="0">
                <a:solidFill>
                  <a:schemeClr val="accent1"/>
                </a:solidFill>
                <a:effectLst/>
                <a:latin typeface="Consolas" panose="020B0609020204030204" pitchFamily="49" charset="0"/>
              </a:rPr>
              <a:t> sender, EventArgs e)  </a:t>
            </a:r>
          </a:p>
          <a:p>
            <a:pPr marL="0" indent="0" algn="l">
              <a:buNone/>
            </a:pPr>
            <a:r>
              <a:rPr lang="en-US" sz="5600" b="0" i="0" dirty="0">
                <a:solidFill>
                  <a:schemeClr val="accent1"/>
                </a:solidFill>
                <a:effectLst/>
                <a:latin typeface="Consolas" panose="020B0609020204030204" pitchFamily="49" charset="0"/>
              </a:rPr>
              <a:t>{  </a:t>
            </a:r>
          </a:p>
          <a:p>
            <a:pPr marL="0" indent="0" algn="l">
              <a:buNone/>
            </a:pPr>
            <a:r>
              <a:rPr lang="en-US" sz="5600" b="0" i="0" dirty="0">
                <a:solidFill>
                  <a:schemeClr val="accent1"/>
                </a:solidFill>
                <a:effectLst/>
                <a:latin typeface="Consolas" panose="020B0609020204030204" pitchFamily="49" charset="0"/>
              </a:rPr>
              <a:t>   Session["master"] = "~/</a:t>
            </a:r>
            <a:r>
              <a:rPr lang="en-US" sz="5600" b="0" i="0" dirty="0" err="1">
                <a:solidFill>
                  <a:schemeClr val="accent1"/>
                </a:solidFill>
                <a:effectLst/>
                <a:latin typeface="Consolas" panose="020B0609020204030204" pitchFamily="49" charset="0"/>
              </a:rPr>
              <a:t>Master.master</a:t>
            </a:r>
            <a:r>
              <a:rPr lang="en-US" sz="5600" b="0" i="0" dirty="0">
                <a:solidFill>
                  <a:schemeClr val="accent1"/>
                </a:solidFill>
                <a:effectLst/>
                <a:latin typeface="Consolas" panose="020B0609020204030204" pitchFamily="49" charset="0"/>
              </a:rPr>
              <a:t>";  </a:t>
            </a:r>
          </a:p>
          <a:p>
            <a:pPr marL="0" indent="0" algn="l">
              <a:buNone/>
            </a:pPr>
            <a:r>
              <a:rPr lang="en-US" sz="5600" b="0" i="0" dirty="0">
                <a:solidFill>
                  <a:schemeClr val="accent1"/>
                </a:solidFill>
                <a:effectLst/>
                <a:latin typeface="Consolas" panose="020B0609020204030204" pitchFamily="49" charset="0"/>
              </a:rPr>
              <a:t>}  </a:t>
            </a:r>
          </a:p>
          <a:p>
            <a:pPr marL="0" indent="0" algn="l">
              <a:lnSpc>
                <a:spcPct val="170000"/>
              </a:lnSpc>
              <a:buNone/>
            </a:pPr>
            <a:r>
              <a:rPr lang="en-US" sz="4400" b="1" i="0" dirty="0" err="1">
                <a:solidFill>
                  <a:srgbClr val="212121"/>
                </a:solidFill>
                <a:effectLst/>
                <a:latin typeface="open sans" panose="020B0606030504020204" pitchFamily="34" charset="0"/>
              </a:rPr>
              <a:t>Session_End</a:t>
            </a:r>
            <a:br>
              <a:rPr lang="en-US" sz="4400" dirty="0"/>
            </a:br>
            <a:br>
              <a:rPr lang="en-US" sz="4800" dirty="0"/>
            </a:br>
            <a:r>
              <a:rPr lang="en-US" sz="4800" b="0" i="0" dirty="0">
                <a:solidFill>
                  <a:srgbClr val="212121"/>
                </a:solidFill>
                <a:effectLst/>
                <a:latin typeface="open sans" panose="020B0606030504020204" pitchFamily="34" charset="0"/>
              </a:rPr>
              <a:t>The </a:t>
            </a:r>
            <a:r>
              <a:rPr lang="en-US" sz="4800" b="0" i="0" dirty="0" err="1">
                <a:solidFill>
                  <a:srgbClr val="212121"/>
                </a:solidFill>
                <a:effectLst/>
                <a:latin typeface="open sans" panose="020B0606030504020204" pitchFamily="34" charset="0"/>
              </a:rPr>
              <a:t>Session_End</a:t>
            </a:r>
            <a:r>
              <a:rPr lang="en-US" sz="4800" b="0" i="0" dirty="0">
                <a:solidFill>
                  <a:srgbClr val="212121"/>
                </a:solidFill>
                <a:effectLst/>
                <a:latin typeface="open sans" panose="020B0606030504020204" pitchFamily="34" charset="0"/>
              </a:rPr>
              <a:t> event is raised when session is ended by a user or a time out using Session end method.</a:t>
            </a:r>
            <a:endParaRPr lang="en-US" sz="4800" b="0" i="0" dirty="0">
              <a:solidFill>
                <a:srgbClr val="212121"/>
              </a:solidFill>
              <a:effectLst/>
              <a:latin typeface="Consolas" panose="020B0609020204030204" pitchFamily="49" charset="0"/>
            </a:endParaRPr>
          </a:p>
          <a:p>
            <a:pPr marL="0" indent="0" algn="l">
              <a:buNone/>
            </a:pPr>
            <a:r>
              <a:rPr lang="en-US" sz="5600" b="1" i="0" dirty="0">
                <a:solidFill>
                  <a:schemeClr val="accent1"/>
                </a:solidFill>
                <a:effectLst/>
                <a:latin typeface="Consolas" panose="020B0609020204030204" pitchFamily="49" charset="0"/>
              </a:rPr>
              <a:t>void</a:t>
            </a:r>
            <a:r>
              <a:rPr lang="en-US" sz="5600" b="0" i="0" dirty="0">
                <a:solidFill>
                  <a:schemeClr val="accent1"/>
                </a:solidFill>
                <a:effectLst/>
                <a:latin typeface="Consolas" panose="020B0609020204030204" pitchFamily="49" charset="0"/>
              </a:rPr>
              <a:t> </a:t>
            </a:r>
            <a:r>
              <a:rPr lang="en-US" sz="5600" b="0" i="0" dirty="0" err="1">
                <a:solidFill>
                  <a:schemeClr val="accent1"/>
                </a:solidFill>
                <a:effectLst/>
                <a:latin typeface="Consolas" panose="020B0609020204030204" pitchFamily="49" charset="0"/>
              </a:rPr>
              <a:t>Session_End</a:t>
            </a:r>
            <a:r>
              <a:rPr lang="en-US" sz="5600" b="0" i="0" dirty="0">
                <a:solidFill>
                  <a:schemeClr val="accent1"/>
                </a:solidFill>
                <a:effectLst/>
                <a:latin typeface="Consolas" panose="020B0609020204030204" pitchFamily="49" charset="0"/>
              </a:rPr>
              <a:t>(</a:t>
            </a:r>
            <a:r>
              <a:rPr lang="en-US" sz="5600" b="1" i="0" dirty="0">
                <a:solidFill>
                  <a:schemeClr val="accent1"/>
                </a:solidFill>
                <a:effectLst/>
                <a:latin typeface="Consolas" panose="020B0609020204030204" pitchFamily="49" charset="0"/>
              </a:rPr>
              <a:t>object</a:t>
            </a:r>
            <a:r>
              <a:rPr lang="en-US" sz="5600" b="0" i="0" dirty="0">
                <a:solidFill>
                  <a:schemeClr val="accent1"/>
                </a:solidFill>
                <a:effectLst/>
                <a:latin typeface="Consolas" panose="020B0609020204030204" pitchFamily="49" charset="0"/>
              </a:rPr>
              <a:t> sender, EventArgs e)  </a:t>
            </a:r>
          </a:p>
          <a:p>
            <a:pPr marL="0" indent="0" algn="l">
              <a:buNone/>
            </a:pPr>
            <a:r>
              <a:rPr lang="en-US" sz="5600" b="0" i="0" dirty="0">
                <a:solidFill>
                  <a:schemeClr val="accent1"/>
                </a:solidFill>
                <a:effectLst/>
                <a:latin typeface="Consolas" panose="020B0609020204030204" pitchFamily="49" charset="0"/>
              </a:rPr>
              <a:t>{  </a:t>
            </a:r>
          </a:p>
          <a:p>
            <a:pPr marL="0" indent="0" algn="l">
              <a:buNone/>
            </a:pPr>
            <a:r>
              <a:rPr lang="en-US" sz="5600" b="0" i="0" dirty="0">
                <a:solidFill>
                  <a:schemeClr val="accent1"/>
                </a:solidFill>
                <a:effectLst/>
                <a:latin typeface="Consolas" panose="020B0609020204030204" pitchFamily="49" charset="0"/>
              </a:rPr>
              <a:t>   </a:t>
            </a:r>
            <a:r>
              <a:rPr lang="en-US" sz="5600" b="0" i="0" dirty="0" err="1">
                <a:solidFill>
                  <a:schemeClr val="accent1"/>
                </a:solidFill>
                <a:effectLst/>
                <a:latin typeface="Consolas" panose="020B0609020204030204" pitchFamily="49" charset="0"/>
              </a:rPr>
              <a:t>Response.Write</a:t>
            </a:r>
            <a:r>
              <a:rPr lang="en-US" sz="5600" b="0" i="0" dirty="0">
                <a:solidFill>
                  <a:schemeClr val="accent1"/>
                </a:solidFill>
                <a:effectLst/>
                <a:latin typeface="Consolas" panose="020B0609020204030204" pitchFamily="49" charset="0"/>
              </a:rPr>
              <a:t>("</a:t>
            </a:r>
            <a:r>
              <a:rPr lang="en-US" sz="5600" b="0" i="0" dirty="0" err="1">
                <a:solidFill>
                  <a:schemeClr val="accent1"/>
                </a:solidFill>
                <a:effectLst/>
                <a:latin typeface="Consolas" panose="020B0609020204030204" pitchFamily="49" charset="0"/>
              </a:rPr>
              <a:t>Session_End</a:t>
            </a:r>
            <a:r>
              <a:rPr lang="en-US" sz="5600" b="0" i="0" dirty="0">
                <a:solidFill>
                  <a:schemeClr val="accent1"/>
                </a:solidFill>
                <a:effectLst/>
                <a:latin typeface="Consolas" panose="020B0609020204030204" pitchFamily="49" charset="0"/>
              </a:rPr>
              <a:t>");  </a:t>
            </a:r>
          </a:p>
          <a:p>
            <a:pPr marL="0" indent="0" algn="l">
              <a:buNone/>
            </a:pPr>
            <a:r>
              <a:rPr lang="en-US" sz="5600" b="0" i="0" dirty="0">
                <a:solidFill>
                  <a:schemeClr val="accent1"/>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28112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B860C-BC3C-EE29-0E93-34E407C58C97}"/>
              </a:ext>
            </a:extLst>
          </p:cNvPr>
          <p:cNvSpPr>
            <a:spLocks noGrp="1"/>
          </p:cNvSpPr>
          <p:nvPr>
            <p:ph sz="half" idx="1"/>
          </p:nvPr>
        </p:nvSpPr>
        <p:spPr>
          <a:xfrm>
            <a:off x="269507" y="471638"/>
            <a:ext cx="5750293" cy="5705325"/>
          </a:xfrm>
        </p:spPr>
        <p:txBody>
          <a:bodyPr>
            <a:normAutofit fontScale="40000" lnSpcReduction="20000"/>
          </a:bodyPr>
          <a:lstStyle/>
          <a:p>
            <a:pPr marL="0" indent="0" algn="l">
              <a:lnSpc>
                <a:spcPct val="170000"/>
              </a:lnSpc>
              <a:buNone/>
            </a:pPr>
            <a:r>
              <a:rPr lang="en-US" sz="5000" b="1" i="0" dirty="0">
                <a:solidFill>
                  <a:srgbClr val="212121"/>
                </a:solidFill>
                <a:effectLst/>
                <a:latin typeface="Roboto" panose="02000000000000000000" pitchFamily="2" charset="0"/>
              </a:rPr>
              <a:t>Application</a:t>
            </a:r>
          </a:p>
          <a:p>
            <a:pPr algn="l">
              <a:lnSpc>
                <a:spcPct val="170000"/>
              </a:lnSpc>
            </a:pPr>
            <a:r>
              <a:rPr lang="en-US" sz="3700" b="0" i="0" dirty="0">
                <a:solidFill>
                  <a:srgbClr val="212121"/>
                </a:solidFill>
                <a:effectLst/>
                <a:latin typeface="open sans" panose="020B0606030504020204" pitchFamily="34" charset="0"/>
              </a:rPr>
              <a:t>Application State is a server side management state. It is also called application level state management. In this mainly store user activity in server memory and application event shown in </a:t>
            </a:r>
            <a:r>
              <a:rPr lang="en-US" sz="3700" b="0" i="0" dirty="0" err="1">
                <a:solidFill>
                  <a:srgbClr val="212121"/>
                </a:solidFill>
                <a:effectLst/>
                <a:latin typeface="open sans" panose="020B0606030504020204" pitchFamily="34" charset="0"/>
              </a:rPr>
              <a:t>Global.asax</a:t>
            </a:r>
            <a:r>
              <a:rPr lang="en-US" sz="3700" b="0" i="0" dirty="0">
                <a:solidFill>
                  <a:srgbClr val="212121"/>
                </a:solidFill>
                <a:effectLst/>
                <a:latin typeface="open sans" panose="020B0606030504020204" pitchFamily="34" charset="0"/>
              </a:rPr>
              <a:t> file.</a:t>
            </a:r>
          </a:p>
          <a:p>
            <a:pPr algn="l">
              <a:lnSpc>
                <a:spcPct val="170000"/>
              </a:lnSpc>
            </a:pPr>
            <a:r>
              <a:rPr lang="en-US" sz="3700" b="0" i="0" dirty="0">
                <a:solidFill>
                  <a:srgbClr val="212121"/>
                </a:solidFill>
                <a:effectLst/>
                <a:latin typeface="open sans" panose="020B0606030504020204" pitchFamily="34" charset="0"/>
              </a:rPr>
              <a:t>Their are three types of applications in ASP.NET.</a:t>
            </a:r>
            <a:br>
              <a:rPr lang="en-US" sz="3700" dirty="0"/>
            </a:br>
            <a:br>
              <a:rPr lang="en-US" sz="3700" dirty="0"/>
            </a:br>
            <a:r>
              <a:rPr lang="en-US" sz="5000" b="1" i="0" dirty="0" err="1">
                <a:solidFill>
                  <a:srgbClr val="212121"/>
                </a:solidFill>
                <a:effectLst/>
                <a:latin typeface="open sans" panose="020B0606030504020204" pitchFamily="34" charset="0"/>
              </a:rPr>
              <a:t>Application_Start</a:t>
            </a:r>
            <a:br>
              <a:rPr lang="en-US" sz="3700" dirty="0"/>
            </a:br>
            <a:br>
              <a:rPr lang="en-US" sz="3700" dirty="0"/>
            </a:br>
            <a:r>
              <a:rPr lang="en-US" sz="3700" b="0" i="0" dirty="0">
                <a:solidFill>
                  <a:srgbClr val="212121"/>
                </a:solidFill>
                <a:effectLst/>
                <a:latin typeface="open sans" panose="020B0606030504020204" pitchFamily="34" charset="0"/>
              </a:rPr>
              <a:t>This event begins with domain start.</a:t>
            </a:r>
            <a:br>
              <a:rPr lang="en-US" sz="3700" dirty="0"/>
            </a:br>
            <a:endParaRPr lang="en-US" sz="3700" b="0" i="0" dirty="0">
              <a:solidFill>
                <a:schemeClr val="accent1"/>
              </a:solidFill>
              <a:effectLst/>
              <a:latin typeface="Consolas" panose="020B0609020204030204" pitchFamily="49" charset="0"/>
            </a:endParaRPr>
          </a:p>
          <a:p>
            <a:pPr marL="0" indent="0" algn="l">
              <a:buNone/>
            </a:pPr>
            <a:r>
              <a:rPr lang="en-US" sz="3700" b="0" i="0" dirty="0">
                <a:solidFill>
                  <a:schemeClr val="accent1"/>
                </a:solidFill>
                <a:effectLst/>
                <a:latin typeface="Consolas" panose="020B0609020204030204" pitchFamily="49" charset="0"/>
              </a:rPr>
              <a:t>Void </a:t>
            </a:r>
            <a:r>
              <a:rPr lang="en-US" sz="3700" b="0" i="0" dirty="0" err="1">
                <a:solidFill>
                  <a:schemeClr val="accent1"/>
                </a:solidFill>
                <a:effectLst/>
                <a:latin typeface="Consolas" panose="020B0609020204030204" pitchFamily="49" charset="0"/>
              </a:rPr>
              <a:t>Application_Start</a:t>
            </a:r>
            <a:r>
              <a:rPr lang="en-US" sz="3700" b="0" i="0" dirty="0">
                <a:solidFill>
                  <a:schemeClr val="accent1"/>
                </a:solidFill>
                <a:effectLst/>
                <a:latin typeface="Consolas" panose="020B0609020204030204" pitchFamily="49" charset="0"/>
              </a:rPr>
              <a:t>(</a:t>
            </a:r>
            <a:r>
              <a:rPr lang="en-US" sz="3700" b="1" i="0" dirty="0">
                <a:solidFill>
                  <a:schemeClr val="accent1"/>
                </a:solidFill>
                <a:effectLst/>
                <a:latin typeface="Consolas" panose="020B0609020204030204" pitchFamily="49" charset="0"/>
              </a:rPr>
              <a:t>object</a:t>
            </a:r>
            <a:r>
              <a:rPr lang="en-US" sz="3700" b="0" i="0" dirty="0">
                <a:solidFill>
                  <a:schemeClr val="accent1"/>
                </a:solidFill>
                <a:effectLst/>
                <a:latin typeface="Consolas" panose="020B0609020204030204" pitchFamily="49" charset="0"/>
              </a:rPr>
              <a:t> sender, EventArgs e)  </a:t>
            </a:r>
          </a:p>
          <a:p>
            <a:pPr marL="0" indent="0" algn="l">
              <a:buNone/>
            </a:pPr>
            <a:r>
              <a:rPr lang="en-US" sz="3700" b="0" i="0" dirty="0">
                <a:solidFill>
                  <a:schemeClr val="accent1"/>
                </a:solidFill>
                <a:effectLst/>
                <a:latin typeface="Consolas" panose="020B0609020204030204" pitchFamily="49" charset="0"/>
              </a:rPr>
              <a:t>{  </a:t>
            </a:r>
          </a:p>
          <a:p>
            <a:pPr marL="0" indent="0" algn="l">
              <a:buNone/>
            </a:pPr>
            <a:r>
              <a:rPr lang="en-US" sz="3700" b="0" i="0" dirty="0">
                <a:solidFill>
                  <a:schemeClr val="accent1"/>
                </a:solidFill>
                <a:effectLst/>
                <a:latin typeface="Consolas" panose="020B0609020204030204" pitchFamily="49" charset="0"/>
              </a:rPr>
              <a:t>  Application["</a:t>
            </a:r>
            <a:r>
              <a:rPr lang="en-US" sz="3700" b="0" i="0" dirty="0" err="1">
                <a:solidFill>
                  <a:schemeClr val="accent1"/>
                </a:solidFill>
                <a:effectLst/>
                <a:latin typeface="Consolas" panose="020B0609020204030204" pitchFamily="49" charset="0"/>
              </a:rPr>
              <a:t>AppstartMessage</a:t>
            </a:r>
            <a:r>
              <a:rPr lang="en-US" sz="3700" b="0" i="0" dirty="0">
                <a:solidFill>
                  <a:schemeClr val="accent1"/>
                </a:solidFill>
                <a:effectLst/>
                <a:latin typeface="Consolas" panose="020B0609020204030204" pitchFamily="49" charset="0"/>
              </a:rPr>
              <a:t>"] = "Welcome to </a:t>
            </a:r>
            <a:r>
              <a:rPr lang="en-US" sz="3700" b="0" i="0" dirty="0" err="1">
                <a:solidFill>
                  <a:schemeClr val="accent1"/>
                </a:solidFill>
                <a:effectLst/>
                <a:latin typeface="Consolas" panose="020B0609020204030204" pitchFamily="49" charset="0"/>
              </a:rPr>
              <a:t>CSharp</a:t>
            </a:r>
            <a:r>
              <a:rPr lang="en-US" sz="3700" b="0" i="0" dirty="0">
                <a:solidFill>
                  <a:schemeClr val="accent1"/>
                </a:solidFill>
                <a:effectLst/>
                <a:latin typeface="Consolas" panose="020B0609020204030204" pitchFamily="49" charset="0"/>
              </a:rPr>
              <a:t> Corner Developer </a:t>
            </a:r>
            <a:r>
              <a:rPr lang="en-US" sz="3700" b="0" i="0" dirty="0" err="1">
                <a:solidFill>
                  <a:schemeClr val="accent1"/>
                </a:solidFill>
                <a:effectLst/>
                <a:latin typeface="Consolas" panose="020B0609020204030204" pitchFamily="49" charset="0"/>
              </a:rPr>
              <a:t>Communtiy</a:t>
            </a:r>
            <a:r>
              <a:rPr lang="en-US" sz="3700" b="0" i="0" dirty="0">
                <a:solidFill>
                  <a:schemeClr val="accent1"/>
                </a:solidFill>
                <a:effectLst/>
                <a:latin typeface="Consolas" panose="020B0609020204030204" pitchFamily="49" charset="0"/>
              </a:rPr>
              <a:t>";  </a:t>
            </a:r>
          </a:p>
          <a:p>
            <a:pPr marL="0" indent="0" algn="l">
              <a:buNone/>
            </a:pPr>
            <a:r>
              <a:rPr lang="en-US" sz="3700" b="0" i="0" dirty="0">
                <a:solidFill>
                  <a:schemeClr val="accent1"/>
                </a:solidFill>
                <a:effectLst/>
                <a:latin typeface="Consolas" panose="020B0609020204030204" pitchFamily="49" charset="0"/>
              </a:rPr>
              <a:t>}  </a:t>
            </a:r>
          </a:p>
          <a:p>
            <a:endParaRPr lang="en-IN" dirty="0"/>
          </a:p>
        </p:txBody>
      </p:sp>
      <p:sp>
        <p:nvSpPr>
          <p:cNvPr id="4" name="Content Placeholder 3">
            <a:extLst>
              <a:ext uri="{FF2B5EF4-FFF2-40B4-BE49-F238E27FC236}">
                <a16:creationId xmlns:a16="http://schemas.microsoft.com/office/drawing/2014/main" id="{35A962F4-C58F-3AB7-CE59-5ABBAE133B6D}"/>
              </a:ext>
            </a:extLst>
          </p:cNvPr>
          <p:cNvSpPr>
            <a:spLocks noGrp="1"/>
          </p:cNvSpPr>
          <p:nvPr>
            <p:ph sz="half" idx="2"/>
          </p:nvPr>
        </p:nvSpPr>
        <p:spPr>
          <a:xfrm>
            <a:off x="6246796" y="539015"/>
            <a:ext cx="5107004" cy="5637948"/>
          </a:xfrm>
        </p:spPr>
        <p:txBody>
          <a:bodyPr>
            <a:noAutofit/>
          </a:bodyPr>
          <a:lstStyle/>
          <a:p>
            <a:pPr marL="0" indent="0" algn="l">
              <a:buNone/>
            </a:pPr>
            <a:r>
              <a:rPr lang="en-IN" sz="2000" b="1" i="0" dirty="0" err="1">
                <a:solidFill>
                  <a:srgbClr val="212121"/>
                </a:solidFill>
                <a:effectLst/>
                <a:latin typeface="open sans" panose="020B0606030504020204" pitchFamily="34" charset="0"/>
              </a:rPr>
              <a:t>Application_Error</a:t>
            </a:r>
            <a:br>
              <a:rPr lang="en-IN" sz="1200" dirty="0"/>
            </a:br>
            <a:br>
              <a:rPr lang="en-IN" sz="1200" dirty="0"/>
            </a:br>
            <a:r>
              <a:rPr lang="en-IN" sz="1200" b="0" i="0" dirty="0">
                <a:solidFill>
                  <a:srgbClr val="212121"/>
                </a:solidFill>
                <a:effectLst/>
                <a:latin typeface="open sans" panose="020B0606030504020204" pitchFamily="34" charset="0"/>
              </a:rPr>
              <a:t>In this section manage unhandled exception error.</a:t>
            </a:r>
            <a:br>
              <a:rPr lang="en-IN" sz="1200" dirty="0"/>
            </a:br>
            <a:endParaRPr lang="en-IN" sz="1200" b="0" i="0" dirty="0">
              <a:solidFill>
                <a:schemeClr val="accent1"/>
              </a:solidFill>
              <a:effectLst/>
              <a:latin typeface="Consolas" panose="020B0609020204030204" pitchFamily="49" charset="0"/>
            </a:endParaRPr>
          </a:p>
          <a:p>
            <a:pPr marL="0" indent="0" algn="l">
              <a:buNone/>
            </a:pPr>
            <a:r>
              <a:rPr lang="en-IN" sz="1200" b="1" i="0" dirty="0">
                <a:solidFill>
                  <a:schemeClr val="accent1"/>
                </a:solidFill>
                <a:effectLst/>
                <a:latin typeface="Consolas" panose="020B0609020204030204" pitchFamily="49" charset="0"/>
              </a:rPr>
              <a:t>void</a:t>
            </a:r>
            <a:r>
              <a:rPr lang="en-IN" sz="1200" b="0" i="0" dirty="0">
                <a:solidFill>
                  <a:schemeClr val="accent1"/>
                </a:solidFill>
                <a:effectLst/>
                <a:latin typeface="Consolas" panose="020B0609020204030204" pitchFamily="49" charset="0"/>
              </a:rPr>
              <a:t> </a:t>
            </a:r>
            <a:r>
              <a:rPr lang="en-IN" sz="1200" b="0" i="0" dirty="0" err="1">
                <a:solidFill>
                  <a:schemeClr val="accent1"/>
                </a:solidFill>
                <a:effectLst/>
                <a:latin typeface="Consolas" panose="020B0609020204030204" pitchFamily="49" charset="0"/>
              </a:rPr>
              <a:t>Application_Error</a:t>
            </a:r>
            <a:r>
              <a:rPr lang="en-IN" sz="1200" b="0" i="0" dirty="0">
                <a:solidFill>
                  <a:schemeClr val="accent1"/>
                </a:solidFill>
                <a:effectLst/>
                <a:latin typeface="Consolas" panose="020B0609020204030204" pitchFamily="49" charset="0"/>
              </a:rPr>
              <a:t>(</a:t>
            </a:r>
            <a:r>
              <a:rPr lang="en-IN" sz="1200" b="1" i="0" dirty="0">
                <a:solidFill>
                  <a:schemeClr val="accent1"/>
                </a:solidFill>
                <a:effectLst/>
                <a:latin typeface="Consolas" panose="020B0609020204030204" pitchFamily="49" charset="0"/>
              </a:rPr>
              <a:t>object</a:t>
            </a:r>
            <a:r>
              <a:rPr lang="en-IN" sz="1200" b="0" i="0" dirty="0">
                <a:solidFill>
                  <a:schemeClr val="accent1"/>
                </a:solidFill>
                <a:effectLst/>
                <a:latin typeface="Consolas" panose="020B0609020204030204" pitchFamily="49" charset="0"/>
              </a:rPr>
              <a:t> sender, </a:t>
            </a:r>
            <a:r>
              <a:rPr lang="en-IN" sz="1200" b="0" i="0" dirty="0" err="1">
                <a:solidFill>
                  <a:schemeClr val="accent1"/>
                </a:solidFill>
                <a:effectLst/>
                <a:latin typeface="Consolas" panose="020B0609020204030204" pitchFamily="49" charset="0"/>
              </a:rPr>
              <a:t>EventArgs</a:t>
            </a:r>
            <a:r>
              <a:rPr lang="en-IN" sz="1200" b="0" i="0" dirty="0">
                <a:solidFill>
                  <a:schemeClr val="accent1"/>
                </a:solidFill>
                <a:effectLst/>
                <a:latin typeface="Consolas" panose="020B0609020204030204" pitchFamily="49" charset="0"/>
              </a:rPr>
              <a:t> e)   </a:t>
            </a:r>
          </a:p>
          <a:p>
            <a:pPr marL="0" indent="0" algn="l">
              <a:buNone/>
            </a:pPr>
            <a:r>
              <a:rPr lang="en-IN" sz="1200" b="0" i="0" dirty="0">
                <a:solidFill>
                  <a:schemeClr val="accent1"/>
                </a:solidFill>
                <a:effectLst/>
                <a:latin typeface="Consolas" panose="020B0609020204030204" pitchFamily="49" charset="0"/>
              </a:rPr>
              <a:t>{   </a:t>
            </a:r>
          </a:p>
          <a:p>
            <a:pPr marL="0" indent="0" algn="l">
              <a:buNone/>
            </a:pPr>
            <a:r>
              <a:rPr lang="en-IN" sz="1200" b="0" i="0" dirty="0">
                <a:solidFill>
                  <a:schemeClr val="accent1"/>
                </a:solidFill>
                <a:effectLst/>
                <a:latin typeface="Consolas" panose="020B0609020204030204" pitchFamily="49" charset="0"/>
              </a:rPr>
              <a:t>   // Write an unhandled error code exception  </a:t>
            </a:r>
          </a:p>
          <a:p>
            <a:pPr marL="0" indent="0" algn="l">
              <a:buNone/>
            </a:pPr>
            <a:r>
              <a:rPr lang="en-IN" sz="1200" b="0" i="0" dirty="0">
                <a:solidFill>
                  <a:schemeClr val="accent1"/>
                </a:solidFill>
                <a:effectLst/>
                <a:latin typeface="Consolas" panose="020B0609020204030204" pitchFamily="49" charset="0"/>
              </a:rPr>
              <a:t>}  </a:t>
            </a:r>
          </a:p>
          <a:p>
            <a:pPr marL="0" indent="0" algn="l">
              <a:buNone/>
            </a:pPr>
            <a:r>
              <a:rPr lang="en-IN" sz="2000" b="1" i="0" dirty="0">
                <a:solidFill>
                  <a:srgbClr val="212121"/>
                </a:solidFill>
                <a:effectLst/>
                <a:latin typeface="open sans" panose="020B0606030504020204" pitchFamily="34" charset="0"/>
              </a:rPr>
              <a:t>Application_ End</a:t>
            </a:r>
            <a:br>
              <a:rPr lang="en-IN" sz="1200" b="1" i="0" dirty="0">
                <a:solidFill>
                  <a:srgbClr val="212121"/>
                </a:solidFill>
                <a:effectLst/>
                <a:latin typeface="open sans" panose="020B0606030504020204" pitchFamily="34" charset="0"/>
              </a:rPr>
            </a:br>
            <a:br>
              <a:rPr lang="en-IN" sz="1200" dirty="0"/>
            </a:br>
            <a:r>
              <a:rPr lang="en-IN" sz="1200" b="0" i="0" dirty="0">
                <a:solidFill>
                  <a:srgbClr val="212121"/>
                </a:solidFill>
                <a:effectLst/>
                <a:latin typeface="open sans" panose="020B0606030504020204" pitchFamily="34" charset="0"/>
              </a:rPr>
              <a:t>This ends with domain or restarts IIS.</a:t>
            </a:r>
            <a:br>
              <a:rPr lang="en-IN" sz="1200" dirty="0"/>
            </a:br>
            <a:endParaRPr lang="en-IN" sz="1200" b="0" i="0" dirty="0">
              <a:solidFill>
                <a:srgbClr val="212121"/>
              </a:solidFill>
              <a:effectLst/>
              <a:latin typeface="Consolas" panose="020B0609020204030204" pitchFamily="49" charset="0"/>
            </a:endParaRPr>
          </a:p>
          <a:p>
            <a:pPr marL="0" indent="0" algn="l">
              <a:buNone/>
            </a:pPr>
            <a:r>
              <a:rPr lang="en-IN" sz="1200" b="0" i="0" dirty="0">
                <a:solidFill>
                  <a:schemeClr val="accent1"/>
                </a:solidFill>
                <a:effectLst/>
                <a:latin typeface="Consolas" panose="020B0609020204030204" pitchFamily="49" charset="0"/>
              </a:rPr>
              <a:t>Void </a:t>
            </a:r>
            <a:r>
              <a:rPr lang="en-IN" sz="1200" b="0" i="0" dirty="0" err="1">
                <a:solidFill>
                  <a:schemeClr val="accent1"/>
                </a:solidFill>
                <a:effectLst/>
                <a:latin typeface="Consolas" panose="020B0609020204030204" pitchFamily="49" charset="0"/>
              </a:rPr>
              <a:t>Application_End</a:t>
            </a:r>
            <a:r>
              <a:rPr lang="en-IN" sz="1200" b="0" i="0" dirty="0">
                <a:solidFill>
                  <a:schemeClr val="accent1"/>
                </a:solidFill>
                <a:effectLst/>
                <a:latin typeface="Consolas" panose="020B0609020204030204" pitchFamily="49" charset="0"/>
              </a:rPr>
              <a:t>(</a:t>
            </a:r>
            <a:r>
              <a:rPr lang="en-IN" sz="1200" b="1" i="0" dirty="0">
                <a:solidFill>
                  <a:schemeClr val="accent1"/>
                </a:solidFill>
                <a:effectLst/>
                <a:latin typeface="Consolas" panose="020B0609020204030204" pitchFamily="49" charset="0"/>
              </a:rPr>
              <a:t>object</a:t>
            </a:r>
            <a:r>
              <a:rPr lang="en-IN" sz="1200" b="0" i="0" dirty="0">
                <a:solidFill>
                  <a:schemeClr val="accent1"/>
                </a:solidFill>
                <a:effectLst/>
                <a:latin typeface="Consolas" panose="020B0609020204030204" pitchFamily="49" charset="0"/>
              </a:rPr>
              <a:t> sender, </a:t>
            </a:r>
            <a:r>
              <a:rPr lang="en-IN" sz="1200" b="0" i="0" dirty="0" err="1">
                <a:solidFill>
                  <a:schemeClr val="accent1"/>
                </a:solidFill>
                <a:effectLst/>
                <a:latin typeface="Consolas" panose="020B0609020204030204" pitchFamily="49" charset="0"/>
              </a:rPr>
              <a:t>EventArgs</a:t>
            </a:r>
            <a:r>
              <a:rPr lang="en-IN" sz="1200" b="0" i="0" dirty="0">
                <a:solidFill>
                  <a:schemeClr val="accent1"/>
                </a:solidFill>
                <a:effectLst/>
                <a:latin typeface="Consolas" panose="020B0609020204030204" pitchFamily="49" charset="0"/>
              </a:rPr>
              <a:t> e)  </a:t>
            </a:r>
          </a:p>
          <a:p>
            <a:pPr marL="0" indent="0" algn="l">
              <a:buNone/>
            </a:pPr>
            <a:r>
              <a:rPr lang="en-IN" sz="1200" b="0" i="0" dirty="0">
                <a:solidFill>
                  <a:schemeClr val="accent1"/>
                </a:solidFill>
                <a:effectLst/>
                <a:latin typeface="Consolas" panose="020B0609020204030204" pitchFamily="49" charset="0"/>
              </a:rPr>
              <a:t>{  </a:t>
            </a:r>
          </a:p>
          <a:p>
            <a:pPr marL="0" indent="0" algn="l">
              <a:buNone/>
            </a:pPr>
            <a:r>
              <a:rPr lang="en-IN" sz="1200" b="0" i="0" dirty="0">
                <a:solidFill>
                  <a:schemeClr val="accent1"/>
                </a:solidFill>
                <a:effectLst/>
                <a:latin typeface="Consolas" panose="020B0609020204030204" pitchFamily="49" charset="0"/>
              </a:rPr>
              <a:t>   Application["</a:t>
            </a:r>
            <a:r>
              <a:rPr lang="en-IN" sz="1200" b="0" i="0" dirty="0" err="1">
                <a:solidFill>
                  <a:schemeClr val="accent1"/>
                </a:solidFill>
                <a:effectLst/>
                <a:latin typeface="Consolas" panose="020B0609020204030204" pitchFamily="49" charset="0"/>
              </a:rPr>
              <a:t>AppEndMessage</a:t>
            </a:r>
            <a:r>
              <a:rPr lang="en-IN" sz="1200" b="0" i="0" dirty="0">
                <a:solidFill>
                  <a:schemeClr val="accent1"/>
                </a:solidFill>
                <a:effectLst/>
                <a:latin typeface="Consolas" panose="020B0609020204030204" pitchFamily="49" charset="0"/>
              </a:rPr>
              <a:t>"] = "Application Closed";  </a:t>
            </a:r>
          </a:p>
          <a:p>
            <a:pPr marL="0" indent="0" algn="l">
              <a:buNone/>
            </a:pPr>
            <a:r>
              <a:rPr lang="en-IN" sz="1200" b="0" i="0" dirty="0">
                <a:solidFill>
                  <a:schemeClr val="accent1"/>
                </a:solidFill>
                <a:effectLst/>
                <a:latin typeface="Consolas" panose="020B0609020204030204" pitchFamily="49" charset="0"/>
              </a:rPr>
              <a:t>}  </a:t>
            </a:r>
          </a:p>
          <a:p>
            <a:pPr marL="0" indent="0" algn="l">
              <a:lnSpc>
                <a:spcPct val="170000"/>
              </a:lnSpc>
              <a:buNone/>
            </a:pPr>
            <a:r>
              <a:rPr lang="en-IN" sz="2000" b="1" i="0" dirty="0">
                <a:solidFill>
                  <a:srgbClr val="212121"/>
                </a:solidFill>
                <a:effectLst/>
                <a:latin typeface="Roboto" panose="02000000000000000000" pitchFamily="2" charset="0"/>
              </a:rPr>
              <a:t>Cache</a:t>
            </a:r>
            <a:br>
              <a:rPr lang="en-IN" sz="1200" dirty="0"/>
            </a:br>
            <a:r>
              <a:rPr lang="en-IN" sz="1200" b="0" i="0" dirty="0">
                <a:solidFill>
                  <a:srgbClr val="212121"/>
                </a:solidFill>
                <a:effectLst/>
                <a:latin typeface="open sans" panose="020B0606030504020204" pitchFamily="34" charset="0"/>
              </a:rPr>
              <a:t>Cache is stored on server side. It implements Page Caching and data caching. Cache is use to set expiration polices</a:t>
            </a:r>
            <a:br>
              <a:rPr lang="en-IN" sz="1200" dirty="0"/>
            </a:br>
            <a:br>
              <a:rPr lang="en-IN" sz="1200" dirty="0"/>
            </a:br>
            <a:r>
              <a:rPr lang="en-IN" sz="1200" b="0" i="0" dirty="0" err="1">
                <a:solidFill>
                  <a:schemeClr val="accent1"/>
                </a:solidFill>
                <a:effectLst/>
                <a:latin typeface="open sans" panose="020B0606030504020204" pitchFamily="34" charset="0"/>
              </a:rPr>
              <a:t>Response.Cache.SetExpiresTime</a:t>
            </a:r>
            <a:r>
              <a:rPr lang="en-IN" sz="1200" b="0" i="0" dirty="0">
                <a:solidFill>
                  <a:schemeClr val="accent1"/>
                </a:solidFill>
                <a:effectLst/>
                <a:latin typeface="open sans" panose="020B0606030504020204" pitchFamily="34" charset="0"/>
              </a:rPr>
              <a:t>(</a:t>
            </a:r>
            <a:r>
              <a:rPr lang="en-IN" sz="1200" b="0" i="0" dirty="0" err="1">
                <a:solidFill>
                  <a:schemeClr val="accent1"/>
                </a:solidFill>
                <a:effectLst/>
                <a:latin typeface="open sans" panose="020B0606030504020204" pitchFamily="34" charset="0"/>
              </a:rPr>
              <a:t>DateTime.Now.AddDays</a:t>
            </a:r>
            <a:r>
              <a:rPr lang="en-IN" sz="1200" b="0" i="0" dirty="0">
                <a:solidFill>
                  <a:schemeClr val="accent1"/>
                </a:solidFill>
                <a:effectLst/>
                <a:latin typeface="open sans" panose="020B0606030504020204" pitchFamily="34" charset="0"/>
              </a:rPr>
              <a:t>(1));</a:t>
            </a:r>
            <a:endParaRPr lang="en-IN" sz="1200" dirty="0">
              <a:solidFill>
                <a:schemeClr val="accent1"/>
              </a:solidFill>
            </a:endParaRPr>
          </a:p>
        </p:txBody>
      </p:sp>
    </p:spTree>
    <p:extLst>
      <p:ext uri="{BB962C8B-B14F-4D97-AF65-F5344CB8AC3E}">
        <p14:creationId xmlns:p14="http://schemas.microsoft.com/office/powerpoint/2010/main" val="266264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E3511-6D5D-3102-1555-4D6D97B745D5}"/>
              </a:ext>
            </a:extLst>
          </p:cNvPr>
          <p:cNvSpPr>
            <a:spLocks noGrp="1"/>
          </p:cNvSpPr>
          <p:nvPr>
            <p:ph idx="1"/>
          </p:nvPr>
        </p:nvSpPr>
        <p:spPr>
          <a:xfrm>
            <a:off x="221381" y="202131"/>
            <a:ext cx="11970619" cy="4600875"/>
          </a:xfrm>
        </p:spPr>
        <p:txBody>
          <a:bodyPr>
            <a:normAutofit/>
          </a:bodyPr>
          <a:lstStyle/>
          <a:p>
            <a:pPr marL="0" indent="0" algn="l">
              <a:lnSpc>
                <a:spcPct val="150000"/>
              </a:lnSpc>
              <a:buNone/>
            </a:pPr>
            <a:r>
              <a:rPr lang="en-US" sz="1500" b="0" i="0" dirty="0">
                <a:solidFill>
                  <a:srgbClr val="212121"/>
                </a:solidFill>
                <a:effectLst/>
                <a:latin typeface="open sans" panose="020B0606030504020204" pitchFamily="34" charset="0"/>
              </a:rPr>
              <a:t>Client-Side State Management techniques are,</a:t>
            </a:r>
          </a:p>
          <a:p>
            <a:pPr algn="l">
              <a:lnSpc>
                <a:spcPct val="150000"/>
              </a:lnSpc>
              <a:buFont typeface="Arial" panose="020B0604020202020204" pitchFamily="34" charset="0"/>
              <a:buChar char="•"/>
            </a:pPr>
            <a:r>
              <a:rPr lang="en-US" sz="1500" b="0" i="0" dirty="0">
                <a:solidFill>
                  <a:srgbClr val="212121"/>
                </a:solidFill>
                <a:effectLst/>
                <a:latin typeface="open sans" panose="020B0606030504020204" pitchFamily="34" charset="0"/>
              </a:rPr>
              <a:t>View State</a:t>
            </a:r>
          </a:p>
          <a:p>
            <a:pPr algn="l">
              <a:lnSpc>
                <a:spcPct val="150000"/>
              </a:lnSpc>
              <a:buFont typeface="Arial" panose="020B0604020202020204" pitchFamily="34" charset="0"/>
              <a:buChar char="•"/>
            </a:pPr>
            <a:r>
              <a:rPr lang="en-US" sz="1500" b="0" i="0" dirty="0">
                <a:solidFill>
                  <a:srgbClr val="212121"/>
                </a:solidFill>
                <a:effectLst/>
                <a:latin typeface="open sans" panose="020B0606030504020204" pitchFamily="34" charset="0"/>
              </a:rPr>
              <a:t>Hidden field</a:t>
            </a:r>
          </a:p>
          <a:p>
            <a:pPr algn="l">
              <a:lnSpc>
                <a:spcPct val="150000"/>
              </a:lnSpc>
              <a:buFont typeface="Arial" panose="020B0604020202020204" pitchFamily="34" charset="0"/>
              <a:buChar char="•"/>
            </a:pPr>
            <a:r>
              <a:rPr lang="en-US" sz="1500" b="0" i="0" dirty="0">
                <a:solidFill>
                  <a:srgbClr val="212121"/>
                </a:solidFill>
                <a:effectLst/>
                <a:latin typeface="open sans" panose="020B0606030504020204" pitchFamily="34" charset="0"/>
              </a:rPr>
              <a:t>Cookies</a:t>
            </a:r>
          </a:p>
          <a:p>
            <a:pPr algn="l">
              <a:lnSpc>
                <a:spcPct val="150000"/>
              </a:lnSpc>
              <a:buFont typeface="Arial" panose="020B0604020202020204" pitchFamily="34" charset="0"/>
              <a:buChar char="•"/>
            </a:pPr>
            <a:r>
              <a:rPr lang="en-US" sz="1500" b="0" i="0" dirty="0">
                <a:solidFill>
                  <a:srgbClr val="212121"/>
                </a:solidFill>
                <a:effectLst/>
                <a:latin typeface="open sans" panose="020B0606030504020204" pitchFamily="34" charset="0"/>
              </a:rPr>
              <a:t>Control State</a:t>
            </a:r>
          </a:p>
          <a:p>
            <a:pPr algn="l">
              <a:lnSpc>
                <a:spcPct val="150000"/>
              </a:lnSpc>
              <a:buFont typeface="Arial" panose="020B0604020202020204" pitchFamily="34" charset="0"/>
              <a:buChar char="•"/>
            </a:pPr>
            <a:r>
              <a:rPr lang="en-US" sz="1500" b="0" i="0" dirty="0">
                <a:solidFill>
                  <a:srgbClr val="212121"/>
                </a:solidFill>
                <a:effectLst/>
                <a:latin typeface="open sans" panose="020B0606030504020204" pitchFamily="34" charset="0"/>
              </a:rPr>
              <a:t>Query Strings</a:t>
            </a:r>
          </a:p>
          <a:p>
            <a:pPr marL="0" indent="0">
              <a:lnSpc>
                <a:spcPct val="150000"/>
              </a:lnSpc>
              <a:buNone/>
            </a:pPr>
            <a:r>
              <a:rPr lang="en-US" sz="2800" b="0" i="0" dirty="0">
                <a:solidFill>
                  <a:srgbClr val="212121"/>
                </a:solidFill>
                <a:effectLst/>
                <a:latin typeface="open sans" panose="020B0606030504020204" pitchFamily="34" charset="0"/>
              </a:rPr>
              <a:t>View State</a:t>
            </a:r>
            <a:endParaRPr lang="en-US" b="0" i="0" dirty="0">
              <a:solidFill>
                <a:srgbClr val="212121"/>
              </a:solidFill>
              <a:effectLst/>
              <a:latin typeface="open sans" panose="020B0606030504020204" pitchFamily="34" charset="0"/>
            </a:endParaRPr>
          </a:p>
          <a:p>
            <a:pPr>
              <a:lnSpc>
                <a:spcPct val="150000"/>
              </a:lnSpc>
            </a:pPr>
            <a:r>
              <a:rPr lang="en-US" sz="1600" b="0" i="0" dirty="0">
                <a:solidFill>
                  <a:srgbClr val="212121"/>
                </a:solidFill>
                <a:effectLst/>
                <a:latin typeface="open sans" panose="020B0606030504020204" pitchFamily="34" charset="0"/>
              </a:rPr>
              <a:t>This property is enabled by default but we can make changes depending on our functionality, what we need to do is just change the </a:t>
            </a:r>
            <a:r>
              <a:rPr lang="en-US" sz="1600" b="0" i="0" dirty="0" err="1">
                <a:solidFill>
                  <a:srgbClr val="212121"/>
                </a:solidFill>
                <a:effectLst/>
                <a:latin typeface="open sans" panose="020B0606030504020204" pitchFamily="34" charset="0"/>
              </a:rPr>
              <a:t>EnableViewState</a:t>
            </a:r>
            <a:r>
              <a:rPr lang="en-US" sz="1600" b="0" i="0" dirty="0">
                <a:solidFill>
                  <a:srgbClr val="212121"/>
                </a:solidFill>
                <a:effectLst/>
                <a:latin typeface="open sans" panose="020B0606030504020204" pitchFamily="34" charset="0"/>
              </a:rPr>
              <a:t> value to either TRUE for enabling it or FALSE for the opposite operation.</a:t>
            </a:r>
            <a:endParaRPr lang="en-IN" sz="1600" dirty="0"/>
          </a:p>
        </p:txBody>
      </p:sp>
      <p:pic>
        <p:nvPicPr>
          <p:cNvPr id="1026" name="Picture 2" descr="ASP.NET View State">
            <a:extLst>
              <a:ext uri="{FF2B5EF4-FFF2-40B4-BE49-F238E27FC236}">
                <a16:creationId xmlns:a16="http://schemas.microsoft.com/office/drawing/2014/main" id="{DBD1E65D-2205-BBC8-32AB-64B615358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933" y="4601778"/>
            <a:ext cx="5147602" cy="2054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878E26-1C23-B805-AA20-F59D34111161}"/>
              </a:ext>
            </a:extLst>
          </p:cNvPr>
          <p:cNvSpPr txBox="1"/>
          <p:nvPr/>
        </p:nvSpPr>
        <p:spPr>
          <a:xfrm>
            <a:off x="7437922" y="587743"/>
            <a:ext cx="5556184" cy="2125582"/>
          </a:xfrm>
          <a:prstGeom prst="rect">
            <a:avLst/>
          </a:prstGeom>
          <a:noFill/>
        </p:spPr>
        <p:txBody>
          <a:bodyPr wrap="square">
            <a:spAutoFit/>
          </a:bodyPr>
          <a:lstStyle/>
          <a:p>
            <a:pPr algn="l">
              <a:lnSpc>
                <a:spcPct val="150000"/>
              </a:lnSpc>
            </a:pPr>
            <a:r>
              <a:rPr lang="en-US" b="1" i="0" dirty="0">
                <a:solidFill>
                  <a:srgbClr val="212121"/>
                </a:solidFill>
                <a:effectLst/>
                <a:latin typeface="open sans" panose="020B0606030504020204" pitchFamily="34" charset="0"/>
              </a:rPr>
              <a:t>Some of the features of view state are:</a:t>
            </a:r>
          </a:p>
          <a:p>
            <a:pPr algn="l">
              <a:lnSpc>
                <a:spcPct val="150000"/>
              </a:lnSpc>
              <a:buFont typeface="Arial" panose="020B0604020202020204" pitchFamily="34" charset="0"/>
              <a:buChar char="•"/>
            </a:pPr>
            <a:r>
              <a:rPr lang="en-US" b="0" i="0" dirty="0">
                <a:solidFill>
                  <a:srgbClr val="212121"/>
                </a:solidFill>
                <a:effectLst/>
                <a:latin typeface="open sans" panose="020B0606030504020204" pitchFamily="34" charset="0"/>
              </a:rPr>
              <a:t>It is page-level State Management</a:t>
            </a:r>
          </a:p>
          <a:p>
            <a:pPr algn="l">
              <a:lnSpc>
                <a:spcPct val="150000"/>
              </a:lnSpc>
              <a:buFont typeface="Arial" panose="020B0604020202020204" pitchFamily="34" charset="0"/>
              <a:buChar char="•"/>
            </a:pPr>
            <a:r>
              <a:rPr lang="en-US" b="0" i="0" dirty="0">
                <a:solidFill>
                  <a:srgbClr val="212121"/>
                </a:solidFill>
                <a:effectLst/>
                <a:latin typeface="open sans" panose="020B0606030504020204" pitchFamily="34" charset="0"/>
              </a:rPr>
              <a:t>Used for holding data temporarily</a:t>
            </a:r>
          </a:p>
          <a:p>
            <a:pPr algn="l">
              <a:lnSpc>
                <a:spcPct val="150000"/>
              </a:lnSpc>
              <a:buFont typeface="Arial" panose="020B0604020202020204" pitchFamily="34" charset="0"/>
              <a:buChar char="•"/>
            </a:pPr>
            <a:r>
              <a:rPr lang="en-US" b="0" i="0" dirty="0">
                <a:solidFill>
                  <a:srgbClr val="212121"/>
                </a:solidFill>
                <a:effectLst/>
                <a:latin typeface="open sans" panose="020B0606030504020204" pitchFamily="34" charset="0"/>
              </a:rPr>
              <a:t>Can store any type of data</a:t>
            </a:r>
          </a:p>
          <a:p>
            <a:pPr algn="l">
              <a:lnSpc>
                <a:spcPct val="150000"/>
              </a:lnSpc>
              <a:buFont typeface="Arial" panose="020B0604020202020204" pitchFamily="34" charset="0"/>
              <a:buChar char="•"/>
            </a:pPr>
            <a:r>
              <a:rPr lang="en-US" b="0" i="0" dirty="0">
                <a:solidFill>
                  <a:srgbClr val="212121"/>
                </a:solidFill>
                <a:effectLst/>
                <a:latin typeface="open sans" panose="020B0606030504020204" pitchFamily="34" charset="0"/>
              </a:rPr>
              <a:t>Property dependent</a:t>
            </a:r>
          </a:p>
        </p:txBody>
      </p:sp>
    </p:spTree>
    <p:extLst>
      <p:ext uri="{BB962C8B-B14F-4D97-AF65-F5344CB8AC3E}">
        <p14:creationId xmlns:p14="http://schemas.microsoft.com/office/powerpoint/2010/main" val="23967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6991-8B6D-B46C-5FC7-139B204EEE31}"/>
              </a:ext>
            </a:extLst>
          </p:cNvPr>
          <p:cNvSpPr>
            <a:spLocks noGrp="1"/>
          </p:cNvSpPr>
          <p:nvPr>
            <p:ph idx="1"/>
          </p:nvPr>
        </p:nvSpPr>
        <p:spPr>
          <a:xfrm>
            <a:off x="413886" y="356135"/>
            <a:ext cx="10939914" cy="5820828"/>
          </a:xfrm>
        </p:spPr>
        <p:txBody>
          <a:bodyPr>
            <a:normAutofit lnSpcReduction="10000"/>
          </a:bodyPr>
          <a:lstStyle/>
          <a:p>
            <a:pPr marL="0" indent="0" algn="l">
              <a:buNone/>
            </a:pPr>
            <a:endParaRPr lang="en-US" b="0" i="0" dirty="0">
              <a:solidFill>
                <a:srgbClr val="212121"/>
              </a:solidFill>
              <a:effectLst/>
              <a:latin typeface="Roboto" panose="02000000000000000000" pitchFamily="2" charset="0"/>
            </a:endParaRPr>
          </a:p>
          <a:p>
            <a:pPr marL="0" indent="0" algn="l">
              <a:buNone/>
            </a:pPr>
            <a:r>
              <a:rPr lang="en-US" b="0" i="0" dirty="0">
                <a:solidFill>
                  <a:srgbClr val="212121"/>
                </a:solidFill>
                <a:effectLst/>
                <a:latin typeface="Roboto" panose="02000000000000000000" pitchFamily="2" charset="0"/>
              </a:rPr>
              <a:t>Hidden Field</a:t>
            </a:r>
            <a:endParaRPr lang="en-US" b="0" i="0" dirty="0">
              <a:solidFill>
                <a:srgbClr val="212121"/>
              </a:solidFill>
              <a:effectLst/>
              <a:latin typeface="open sans" panose="020B0606030504020204" pitchFamily="34" charset="0"/>
            </a:endParaRPr>
          </a:p>
          <a:p>
            <a:pPr algn="l">
              <a:lnSpc>
                <a:spcPct val="150000"/>
              </a:lnSpc>
            </a:pPr>
            <a:r>
              <a:rPr lang="en-US" sz="1600" b="0" i="0" dirty="0">
                <a:solidFill>
                  <a:srgbClr val="212121"/>
                </a:solidFill>
                <a:effectLst/>
                <a:latin typeface="open sans" panose="020B0606030504020204" pitchFamily="34" charset="0"/>
              </a:rPr>
              <a:t>A hidden field is used for storing small amounts of data on the client side. In most simple words it's just a container of some objects but their result is not rendered on our web browser. It is invisible in the browser.</a:t>
            </a:r>
          </a:p>
          <a:p>
            <a:pPr algn="l">
              <a:lnSpc>
                <a:spcPct val="150000"/>
              </a:lnSpc>
            </a:pPr>
            <a:r>
              <a:rPr lang="en-US" sz="1600" b="0" i="0" dirty="0">
                <a:solidFill>
                  <a:srgbClr val="212121"/>
                </a:solidFill>
                <a:effectLst/>
                <a:latin typeface="open sans" panose="020B0606030504020204" pitchFamily="34" charset="0"/>
              </a:rPr>
              <a:t>It stores a value for the single variable and it is the preferable way when a variable's value is changed frequently but we don't need to keep track of that every time in our application or web program.</a:t>
            </a:r>
          </a:p>
          <a:p>
            <a:pPr marL="0" indent="0" algn="l">
              <a:buNone/>
            </a:pPr>
            <a:endParaRPr lang="en-IN" sz="1400" b="0" i="0" dirty="0">
              <a:solidFill>
                <a:srgbClr val="008200"/>
              </a:solidFill>
              <a:effectLst/>
              <a:latin typeface="Consolas" panose="020B0609020204030204" pitchFamily="49" charset="0"/>
            </a:endParaRPr>
          </a:p>
          <a:p>
            <a:pPr marL="0" indent="0" algn="l">
              <a:buNone/>
            </a:pPr>
            <a:r>
              <a:rPr lang="en-IN" sz="1400" b="0" i="0" dirty="0">
                <a:solidFill>
                  <a:srgbClr val="008200"/>
                </a:solidFill>
                <a:effectLst/>
                <a:latin typeface="Consolas" panose="020B0609020204030204" pitchFamily="49" charset="0"/>
              </a:rPr>
              <a:t>// Hidden Field</a:t>
            </a: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0" indent="0" algn="l">
              <a:buNone/>
            </a:pPr>
            <a:r>
              <a:rPr lang="en-IN" sz="1400" b="1" i="0" dirty="0">
                <a:solidFill>
                  <a:srgbClr val="006699"/>
                </a:solidFill>
                <a:effectLst/>
                <a:latin typeface="Consolas" panose="020B0609020204030204" pitchFamily="49" charset="0"/>
              </a:rPr>
              <a:t>int</a:t>
            </a:r>
            <a:r>
              <a:rPr lang="en-IN" sz="1400" b="1" i="0" dirty="0">
                <a:solidFill>
                  <a:srgbClr val="000000"/>
                </a:solidFill>
                <a:effectLst/>
                <a:latin typeface="Consolas" panose="020B0609020204030204" pitchFamily="49" charset="0"/>
              </a:rPr>
              <a:t> </a:t>
            </a:r>
            <a:r>
              <a:rPr lang="en-IN" sz="1400" b="1" i="0" dirty="0" err="1">
                <a:solidFill>
                  <a:srgbClr val="000000"/>
                </a:solidFill>
                <a:effectLst/>
                <a:latin typeface="Consolas" panose="020B0609020204030204" pitchFamily="49" charset="0"/>
              </a:rPr>
              <a:t>newVal</a:t>
            </a:r>
            <a:r>
              <a:rPr lang="en-IN" sz="1400" b="1" i="0" dirty="0">
                <a:solidFill>
                  <a:srgbClr val="000000"/>
                </a:solidFill>
                <a:effectLst/>
                <a:latin typeface="Consolas" panose="020B0609020204030204" pitchFamily="49" charset="0"/>
              </a:rPr>
              <a:t> = Convert.ToInt32(HiddenField1.Value) + 1;  </a:t>
            </a:r>
            <a:endParaRPr lang="en-IN" sz="1400" b="1" i="0" dirty="0">
              <a:solidFill>
                <a:srgbClr val="5C5C5C"/>
              </a:solidFill>
              <a:effectLst/>
              <a:latin typeface="Consolas" panose="020B0609020204030204" pitchFamily="49" charset="0"/>
            </a:endParaRPr>
          </a:p>
          <a:p>
            <a:pPr marL="0" indent="0" algn="l">
              <a:buNone/>
            </a:pPr>
            <a:r>
              <a:rPr lang="en-IN" sz="1400" b="1" i="0" dirty="0">
                <a:solidFill>
                  <a:srgbClr val="000000"/>
                </a:solidFill>
                <a:effectLst/>
                <a:latin typeface="Consolas" panose="020B0609020204030204" pitchFamily="49" charset="0"/>
              </a:rPr>
              <a:t>HiddenField1.Value = </a:t>
            </a:r>
            <a:r>
              <a:rPr lang="en-IN" sz="1400" b="1" i="0" dirty="0" err="1">
                <a:solidFill>
                  <a:srgbClr val="000000"/>
                </a:solidFill>
                <a:effectLst/>
                <a:latin typeface="Consolas" panose="020B0609020204030204" pitchFamily="49" charset="0"/>
              </a:rPr>
              <a:t>newVal.ToString</a:t>
            </a:r>
            <a:r>
              <a:rPr lang="en-IN" sz="1400" b="1" i="0" dirty="0">
                <a:solidFill>
                  <a:srgbClr val="000000"/>
                </a:solidFill>
                <a:effectLst/>
                <a:latin typeface="Consolas" panose="020B0609020204030204" pitchFamily="49" charset="0"/>
              </a:rPr>
              <a:t>();  </a:t>
            </a:r>
            <a:endParaRPr lang="en-IN" sz="1400" b="1" i="0" dirty="0">
              <a:solidFill>
                <a:srgbClr val="5C5C5C"/>
              </a:solidFill>
              <a:effectLst/>
              <a:latin typeface="Consolas" panose="020B0609020204030204" pitchFamily="49" charset="0"/>
            </a:endParaRPr>
          </a:p>
          <a:p>
            <a:pPr marL="0" indent="0" algn="l">
              <a:buNone/>
            </a:pPr>
            <a:r>
              <a:rPr lang="en-IN" sz="1400" b="1" i="0" dirty="0">
                <a:solidFill>
                  <a:srgbClr val="000000"/>
                </a:solidFill>
                <a:effectLst/>
                <a:latin typeface="Consolas" panose="020B0609020204030204" pitchFamily="49" charset="0"/>
              </a:rPr>
              <a:t>Label2.Text = HiddenField1.Value;</a:t>
            </a:r>
            <a:endParaRPr lang="en-IN" sz="1400" b="1" i="0" dirty="0">
              <a:solidFill>
                <a:srgbClr val="5C5C5C"/>
              </a:solidFill>
              <a:effectLst/>
              <a:latin typeface="Consolas" panose="020B0609020204030204" pitchFamily="49" charset="0"/>
            </a:endParaRPr>
          </a:p>
          <a:p>
            <a:pPr marL="0" indent="0" algn="l">
              <a:buNone/>
            </a:pPr>
            <a:endParaRPr lang="en-US" sz="2000" b="0" i="0" dirty="0">
              <a:solidFill>
                <a:srgbClr val="212121"/>
              </a:solidFill>
              <a:effectLst/>
              <a:latin typeface="open sans" panose="020B0606030504020204" pitchFamily="34" charset="0"/>
            </a:endParaRPr>
          </a:p>
          <a:p>
            <a:pPr marL="0" indent="0" algn="l">
              <a:buNone/>
            </a:pPr>
            <a:r>
              <a:rPr lang="en-US" sz="2000" b="0" i="0" dirty="0">
                <a:solidFill>
                  <a:srgbClr val="212121"/>
                </a:solidFill>
                <a:effectLst/>
                <a:latin typeface="open sans" panose="020B0606030504020204" pitchFamily="34" charset="0"/>
              </a:rPr>
              <a:t>Some features of hidden fields are:</a:t>
            </a:r>
          </a:p>
          <a:p>
            <a:pPr algn="l">
              <a:buFont typeface="Arial" panose="020B0604020202020204" pitchFamily="34" charset="0"/>
              <a:buChar char="•"/>
            </a:pPr>
            <a:r>
              <a:rPr lang="en-US" sz="2000" b="0" i="0" dirty="0">
                <a:solidFill>
                  <a:srgbClr val="212121"/>
                </a:solidFill>
                <a:effectLst/>
                <a:latin typeface="open sans" panose="020B0606030504020204" pitchFamily="34" charset="0"/>
              </a:rPr>
              <a:t>Contains a small amount of memory</a:t>
            </a:r>
          </a:p>
          <a:p>
            <a:pPr algn="l">
              <a:buFont typeface="Arial" panose="020B0604020202020204" pitchFamily="34" charset="0"/>
              <a:buChar char="•"/>
            </a:pPr>
            <a:r>
              <a:rPr lang="en-US" sz="2000" b="0" i="0" dirty="0">
                <a:solidFill>
                  <a:srgbClr val="212121"/>
                </a:solidFill>
                <a:effectLst/>
                <a:latin typeface="open sans" panose="020B0606030504020204" pitchFamily="34" charset="0"/>
              </a:rPr>
              <a:t>Direct functionality access</a:t>
            </a:r>
          </a:p>
          <a:p>
            <a:pPr marL="0" indent="0">
              <a:buNone/>
            </a:pPr>
            <a:endParaRPr lang="en-IN" dirty="0"/>
          </a:p>
        </p:txBody>
      </p:sp>
    </p:spTree>
    <p:extLst>
      <p:ext uri="{BB962C8B-B14F-4D97-AF65-F5344CB8AC3E}">
        <p14:creationId xmlns:p14="http://schemas.microsoft.com/office/powerpoint/2010/main" val="33647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1216</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Calibri Light</vt:lpstr>
      <vt:lpstr>Consolas</vt:lpstr>
      <vt:lpstr>open sans</vt:lpstr>
      <vt:lpstr>Roboto</vt:lpstr>
      <vt:lpstr>Office Theme</vt:lpstr>
      <vt:lpstr>STATE MANAGEMENT ASP.NET CORE</vt:lpstr>
      <vt:lpstr>What is State Management</vt:lpstr>
      <vt:lpstr>State Management Techniques</vt:lpstr>
      <vt:lpstr>State Management Types </vt:lpstr>
      <vt:lpstr>PowerPoint Presentation</vt:lpstr>
      <vt:lpstr>Server-Side Technique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ASP.NET CORE</dc:title>
  <dc:creator>MALLEBOINA RAMA KRISHNA</dc:creator>
  <cp:lastModifiedBy>MALLEBOINA RAMA KRISHNA</cp:lastModifiedBy>
  <cp:revision>11</cp:revision>
  <dcterms:created xsi:type="dcterms:W3CDTF">2022-05-05T11:05:25Z</dcterms:created>
  <dcterms:modified xsi:type="dcterms:W3CDTF">2022-05-06T04:46:34Z</dcterms:modified>
</cp:coreProperties>
</file>