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258" r:id="rId6"/>
    <p:sldId id="259" r:id="rId7"/>
    <p:sldId id="260" r:id="rId8"/>
    <p:sldId id="261" r:id="rId9"/>
    <p:sldId id="263" r:id="rId10"/>
    <p:sldId id="26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7" d="100"/>
          <a:sy n="67" d="100"/>
        </p:scale>
        <p:origin x="644"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2000" dirty="0"/>
              <a:t>Presentation 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sz="6600" dirty="0"/>
              <a:t>Web API</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F2841-82E3-4EFA-9CE9-0396C001817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2EDE21CC-91F2-4D49-AD85-211190997EF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8DB863E-E325-408D-B84A-435763B4531C}"/>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5" name="TextBox 4">
            <a:extLst>
              <a:ext uri="{FF2B5EF4-FFF2-40B4-BE49-F238E27FC236}">
                <a16:creationId xmlns:a16="http://schemas.microsoft.com/office/drawing/2014/main" id="{B05B11AF-C31A-4980-92DF-8BF84C8360EC}"/>
              </a:ext>
            </a:extLst>
          </p:cNvPr>
          <p:cNvSpPr txBox="1"/>
          <p:nvPr/>
        </p:nvSpPr>
        <p:spPr>
          <a:xfrm>
            <a:off x="323850" y="561975"/>
            <a:ext cx="11401425" cy="5416868"/>
          </a:xfrm>
          <a:prstGeom prst="rect">
            <a:avLst/>
          </a:prstGeom>
          <a:noFill/>
        </p:spPr>
        <p:txBody>
          <a:bodyPr wrap="square" rtlCol="0">
            <a:spAutoFit/>
          </a:bodyPr>
          <a:lstStyle/>
          <a:p>
            <a:pPr marL="285750" indent="-285750">
              <a:buFont typeface="Wingdings" panose="05000000000000000000" pitchFamily="2" charset="2"/>
              <a:buChar char="q"/>
            </a:pPr>
            <a:r>
              <a:rPr lang="en-IN" sz="2800" b="0" i="0" dirty="0">
                <a:effectLst/>
                <a:latin typeface="urw-din"/>
              </a:rPr>
              <a:t>API is the acronym for Application Programming Interface. </a:t>
            </a:r>
            <a:endParaRPr lang="en-IN" sz="2800" dirty="0">
              <a:latin typeface="urw-din"/>
            </a:endParaRPr>
          </a:p>
          <a:p>
            <a:pPr marL="285750" indent="-285750">
              <a:buFont typeface="Wingdings" panose="05000000000000000000" pitchFamily="2" charset="2"/>
              <a:buChar char="q"/>
            </a:pPr>
            <a:endParaRPr lang="en-IN" sz="2400" b="0" i="0" dirty="0">
              <a:effectLst/>
              <a:latin typeface="arial" panose="020B0604020202020204" pitchFamily="34" charset="0"/>
            </a:endParaRPr>
          </a:p>
          <a:p>
            <a:pPr marL="285750" indent="-285750">
              <a:buFont typeface="Wingdings" panose="05000000000000000000" pitchFamily="2" charset="2"/>
              <a:buChar char="q"/>
            </a:pPr>
            <a:r>
              <a:rPr lang="en-IN" sz="2800" b="0" i="0" dirty="0">
                <a:effectLst/>
                <a:latin typeface="urw-din"/>
              </a:rPr>
              <a:t>API is actually some kind </a:t>
            </a:r>
            <a:r>
              <a:rPr lang="en-IN" sz="2800" b="0" i="0">
                <a:effectLst/>
                <a:latin typeface="urw-din"/>
              </a:rPr>
              <a:t>of interface </a:t>
            </a:r>
            <a:r>
              <a:rPr lang="en-IN" sz="2800" b="0" i="0" dirty="0">
                <a:effectLst/>
                <a:latin typeface="urw-din"/>
              </a:rPr>
              <a:t>which is having a set of functions. </a:t>
            </a:r>
            <a:endParaRPr lang="en-IN" sz="2800" b="0" i="0" dirty="0">
              <a:effectLst/>
              <a:latin typeface="arial" panose="020B0604020202020204" pitchFamily="34" charset="0"/>
            </a:endParaRPr>
          </a:p>
          <a:p>
            <a:pPr marL="285750" indent="-285750">
              <a:buFont typeface="Wingdings" panose="05000000000000000000" pitchFamily="2" charset="2"/>
              <a:buChar char="q"/>
            </a:pPr>
            <a:endParaRPr lang="en-IN" sz="28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arial" panose="020B0604020202020204" pitchFamily="34" charset="0"/>
              </a:rPr>
              <a:t>A web </a:t>
            </a:r>
            <a:r>
              <a:rPr lang="en-IN" sz="2000" b="0" i="0" dirty="0">
                <a:effectLst/>
                <a:latin typeface="arial" panose="020B0604020202020204" pitchFamily="34" charset="0"/>
              </a:rPr>
              <a:t>API</a:t>
            </a:r>
            <a:r>
              <a:rPr lang="en-IN" sz="2400" b="0" i="0" dirty="0">
                <a:effectLst/>
                <a:latin typeface="arial" panose="020B0604020202020204" pitchFamily="34" charset="0"/>
              </a:rPr>
              <a:t> is </a:t>
            </a:r>
            <a:r>
              <a:rPr lang="en-IN" sz="2400" dirty="0">
                <a:latin typeface="arial" panose="020B0604020202020204" pitchFamily="34" charset="0"/>
              </a:rPr>
              <a:t>used </a:t>
            </a:r>
            <a:r>
              <a:rPr lang="en-IN" sz="2400" b="0" i="0" dirty="0">
                <a:effectLst/>
                <a:latin typeface="arial" panose="020B0604020202020204" pitchFamily="34" charset="0"/>
              </a:rPr>
              <a:t>for either a web server or a web browser. </a:t>
            </a:r>
          </a:p>
          <a:p>
            <a:pPr marL="285750" indent="-285750">
              <a:buFont typeface="Wingdings" panose="05000000000000000000" pitchFamily="2" charset="2"/>
              <a:buChar char="q"/>
            </a:pPr>
            <a:endParaRPr lang="en-IN" sz="24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arial" panose="020B0604020202020204" pitchFamily="34" charset="0"/>
              </a:rPr>
              <a:t>Web </a:t>
            </a:r>
            <a:r>
              <a:rPr lang="en-IN" sz="2400" b="0" i="0" dirty="0">
                <a:effectLst/>
                <a:latin typeface="urw-din"/>
              </a:rPr>
              <a:t>API</a:t>
            </a:r>
            <a:r>
              <a:rPr lang="en-IN" sz="2400" b="0" i="0" dirty="0">
                <a:effectLst/>
                <a:latin typeface="arial" panose="020B0604020202020204" pitchFamily="34" charset="0"/>
              </a:rPr>
              <a:t> is web development concept, limited to a web application’s Client side.</a:t>
            </a:r>
          </a:p>
          <a:p>
            <a:pPr marL="285750" indent="-285750">
              <a:buFont typeface="Wingdings" panose="05000000000000000000" pitchFamily="2" charset="2"/>
              <a:buChar char="q"/>
            </a:pPr>
            <a:endParaRPr lang="en-IN" sz="2400" dirty="0">
              <a:latin typeface="arial" panose="020B0604020202020204" pitchFamily="34" charset="0"/>
            </a:endParaRPr>
          </a:p>
          <a:p>
            <a:pPr marL="285750" indent="-285750">
              <a:buFont typeface="Wingdings" panose="05000000000000000000" pitchFamily="2" charset="2"/>
              <a:buChar char="q"/>
            </a:pPr>
            <a:r>
              <a:rPr lang="en-IN" sz="2400" b="0" i="0" dirty="0">
                <a:effectLst/>
                <a:latin typeface="Verdana" panose="020B0604030504040204" pitchFamily="34" charset="0"/>
              </a:rPr>
              <a:t>Web API is an API over the web which can be accessed using HTTP protocol.</a:t>
            </a:r>
          </a:p>
          <a:p>
            <a:pPr marL="285750" indent="-285750">
              <a:buFont typeface="Wingdings" panose="05000000000000000000" pitchFamily="2" charset="2"/>
              <a:buChar char="q"/>
            </a:pPr>
            <a:endParaRPr lang="en-IN" sz="2400" dirty="0">
              <a:latin typeface="Verdana" panose="020B0604030504040204" pitchFamily="34" charset="0"/>
            </a:endParaRPr>
          </a:p>
          <a:p>
            <a:pPr marL="285750" indent="-285750">
              <a:buFont typeface="Wingdings" panose="05000000000000000000" pitchFamily="2" charset="2"/>
              <a:buChar char="q"/>
            </a:pPr>
            <a:r>
              <a:rPr lang="en-IN" sz="2200" b="0" i="0" dirty="0">
                <a:effectLst/>
                <a:latin typeface="Verdana" panose="020B0604030504040204" pitchFamily="34" charset="0"/>
              </a:rPr>
              <a:t>We can build Web API using different technologies such as Java, ASP.NET etc.</a:t>
            </a:r>
            <a:endParaRPr lang="en-IN" sz="2200" dirty="0">
              <a:latin typeface="Verdana" panose="020B0604030504040204" pitchFamily="34" charset="0"/>
            </a:endParaRPr>
          </a:p>
          <a:p>
            <a:pPr marL="285750" indent="-285750">
              <a:buFont typeface="Wingdings" panose="05000000000000000000" pitchFamily="2" charset="2"/>
              <a:buChar char="q"/>
            </a:pPr>
            <a:endParaRPr lang="en-IN" sz="2400" dirty="0">
              <a:latin typeface="Verdana" panose="020B0604030504040204" pitchFamily="34" charset="0"/>
            </a:endParaRPr>
          </a:p>
          <a:p>
            <a:pPr marL="285750" indent="-285750">
              <a:buFont typeface="Wingdings" panose="05000000000000000000" pitchFamily="2" charset="2"/>
              <a:buChar char="q"/>
            </a:pPr>
            <a:endParaRPr lang="en-IN" sz="2400" b="0" i="0" dirty="0">
              <a:effectLst/>
              <a:latin typeface="arial" panose="020B0604020202020204" pitchFamily="34" charset="0"/>
            </a:endParaRPr>
          </a:p>
        </p:txBody>
      </p:sp>
    </p:spTree>
    <p:extLst>
      <p:ext uri="{BB962C8B-B14F-4D97-AF65-F5344CB8AC3E}">
        <p14:creationId xmlns:p14="http://schemas.microsoft.com/office/powerpoint/2010/main" val="87007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A6372-A35C-4004-9F18-DAA2ABDC65B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EAEFEF9D-DCA9-40AE-94F1-A5C80CAF50E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4547C4D-6B78-4BC0-949F-1E80D37F2E5B}"/>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5" name="TextBox 4">
            <a:extLst>
              <a:ext uri="{FF2B5EF4-FFF2-40B4-BE49-F238E27FC236}">
                <a16:creationId xmlns:a16="http://schemas.microsoft.com/office/drawing/2014/main" id="{D54FE27A-E290-4BFA-A163-1EA5C6B1F8F1}"/>
              </a:ext>
            </a:extLst>
          </p:cNvPr>
          <p:cNvSpPr txBox="1"/>
          <p:nvPr/>
        </p:nvSpPr>
        <p:spPr>
          <a:xfrm>
            <a:off x="209550" y="485775"/>
            <a:ext cx="11630025" cy="6001643"/>
          </a:xfrm>
          <a:prstGeom prst="rect">
            <a:avLst/>
          </a:prstGeom>
          <a:noFill/>
        </p:spPr>
        <p:txBody>
          <a:bodyPr wrap="square" rtlCol="0">
            <a:spAutoFit/>
          </a:bodyPr>
          <a:lstStyle/>
          <a:p>
            <a:pPr marL="285750" indent="-285750">
              <a:buFont typeface="Wingdings" panose="05000000000000000000" pitchFamily="2" charset="2"/>
              <a:buChar char="q"/>
            </a:pPr>
            <a:r>
              <a:rPr lang="en-IN" sz="2400" b="1" i="0" dirty="0">
                <a:effectLst/>
                <a:latin typeface="urw-din"/>
              </a:rPr>
              <a:t>ASP.NET Web API:</a:t>
            </a:r>
            <a:r>
              <a:rPr lang="en-IN" sz="2400" b="0" i="0" dirty="0">
                <a:effectLst/>
                <a:latin typeface="urw-din"/>
              </a:rPr>
              <a:t> ASP.NET stands for Active Server Pages.NET. </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ASP.NET is very important tool used for creating dynamic web pages and web technologies.</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ASP.NET Web API is a framework that helps you to build services by making it easy to reach a wide range of clients including browsers, mobiles, tablets, etc.</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Web API receives requests from different types of client devices like mobile, laptop, etc, and then sends those requests to the webserver to process those requests and returns the desired output to the client.</a:t>
            </a:r>
          </a:p>
          <a:p>
            <a:pPr marL="285750" indent="-285750">
              <a:buFont typeface="Wingdings" panose="05000000000000000000" pitchFamily="2" charset="2"/>
              <a:buChar char="q"/>
            </a:pPr>
            <a:endParaRPr lang="en-IN" sz="2400" dirty="0">
              <a:latin typeface="urw-din"/>
            </a:endParaRPr>
          </a:p>
          <a:p>
            <a:pPr marL="285750" indent="-285750">
              <a:buFont typeface="Wingdings" panose="05000000000000000000" pitchFamily="2" charset="2"/>
              <a:buChar char="q"/>
            </a:pPr>
            <a:r>
              <a:rPr lang="en-IN" sz="2400" b="0" i="0" dirty="0">
                <a:effectLst/>
                <a:latin typeface="urw-din"/>
              </a:rPr>
              <a:t>Web API is a System to System interaction, in which the data or information from one system can be accessed by another system, after the completion of execution output is shown.</a:t>
            </a:r>
            <a:endParaRPr lang="en-IN" sz="2400" dirty="0">
              <a:latin typeface="urw-din"/>
            </a:endParaRPr>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224798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7E8C9-ECD1-40CE-BC4A-D6F9F060E2C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43776E6-4703-4E17-9756-12BE51F8A1F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7C92CA3-9FA3-48BB-919D-83A4DE72E5EE}"/>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15E4BC16-D7EA-4A39-9C34-CB7DDB7A9BA8}"/>
              </a:ext>
            </a:extLst>
          </p:cNvPr>
          <p:cNvSpPr txBox="1"/>
          <p:nvPr/>
        </p:nvSpPr>
        <p:spPr>
          <a:xfrm>
            <a:off x="104775" y="371475"/>
            <a:ext cx="11887200" cy="6617196"/>
          </a:xfrm>
          <a:prstGeom prst="rect">
            <a:avLst/>
          </a:prstGeom>
          <a:noFill/>
        </p:spPr>
        <p:txBody>
          <a:bodyPr wrap="square" rtlCol="0">
            <a:spAutoFit/>
          </a:bodyPr>
          <a:lstStyle/>
          <a:p>
            <a:pPr algn="l" fontAlgn="base"/>
            <a:r>
              <a:rPr lang="en-IN" sz="4400" b="1" i="0" dirty="0">
                <a:effectLst/>
                <a:latin typeface="urw-din"/>
              </a:rPr>
              <a:t>Where to use Web API?</a:t>
            </a:r>
            <a:endParaRPr lang="en-IN" sz="44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Web APIs are very useful in implementation of RESTFUL web services using .NET framework.</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Web API helps in enabling the development of HTTP services to reach out to client entities like browser, devices or tablets.</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ASP.NET Web API can be used with MVC for any type of application.</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b="0" i="0" dirty="0">
                <a:effectLst/>
                <a:latin typeface="urw-din"/>
              </a:rPr>
              <a:t>A web API can help you develop ASP.NET application via AJAX.</a:t>
            </a:r>
          </a:p>
          <a:p>
            <a:pPr algn="l" fontAlgn="base"/>
            <a:endParaRPr lang="en-IN" sz="2800" b="0" i="0" dirty="0">
              <a:effectLst/>
              <a:latin typeface="urw-din"/>
            </a:endParaRPr>
          </a:p>
          <a:p>
            <a:pPr marL="285750" indent="-285750" algn="l" fontAlgn="base">
              <a:buFont typeface="Wingdings" panose="05000000000000000000" pitchFamily="2" charset="2"/>
              <a:buChar char="q"/>
            </a:pPr>
            <a:r>
              <a:rPr lang="en-IN" sz="2800" dirty="0">
                <a:latin typeface="urw-din"/>
              </a:rPr>
              <a:t>W</a:t>
            </a:r>
            <a:r>
              <a:rPr lang="en-IN" sz="2800" b="0" i="0" dirty="0">
                <a:effectLst/>
                <a:latin typeface="urw-din"/>
              </a:rPr>
              <a:t>eb API makes it easier for the developers to build an ASP.NET application that is compatible with any browser and almost any device.</a:t>
            </a:r>
          </a:p>
          <a:p>
            <a:pPr marL="285750" indent="-285750" algn="l" fontAlgn="base">
              <a:buFont typeface="Wingdings" panose="05000000000000000000" pitchFamily="2" charset="2"/>
              <a:buChar char="q"/>
            </a:pPr>
            <a:endParaRPr lang="en-IN" sz="2400" dirty="0">
              <a:latin typeface="urw-din"/>
            </a:endParaRPr>
          </a:p>
          <a:p>
            <a:pPr marL="285750" indent="-285750" algn="l" fontAlgn="base">
              <a:buFont typeface="Wingdings" panose="05000000000000000000" pitchFamily="2" charset="2"/>
              <a:buChar char="q"/>
            </a:pPr>
            <a:endParaRPr lang="en-IN" sz="2400" b="0" i="0" dirty="0">
              <a:effectLst/>
              <a:latin typeface="urw-din"/>
            </a:endParaRPr>
          </a:p>
        </p:txBody>
      </p:sp>
    </p:spTree>
    <p:extLst>
      <p:ext uri="{BB962C8B-B14F-4D97-AF65-F5344CB8AC3E}">
        <p14:creationId xmlns:p14="http://schemas.microsoft.com/office/powerpoint/2010/main" val="187516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3F002-90E4-4B80-8CA4-AB4B6316753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BB3FAA5B-A3C8-4B5D-A848-2B7AFA02D0A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F266E133-EF5A-4407-8AC8-A6184AD8871F}"/>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8" name="TextBox 7">
            <a:extLst>
              <a:ext uri="{FF2B5EF4-FFF2-40B4-BE49-F238E27FC236}">
                <a16:creationId xmlns:a16="http://schemas.microsoft.com/office/drawing/2014/main" id="{A6E8DCE3-CB15-437F-8D16-A669FA33FB6A}"/>
              </a:ext>
            </a:extLst>
          </p:cNvPr>
          <p:cNvSpPr txBox="1"/>
          <p:nvPr/>
        </p:nvSpPr>
        <p:spPr>
          <a:xfrm>
            <a:off x="85725" y="466725"/>
            <a:ext cx="11849100" cy="5940088"/>
          </a:xfrm>
          <a:prstGeom prst="rect">
            <a:avLst/>
          </a:prstGeom>
          <a:noFill/>
        </p:spPr>
        <p:txBody>
          <a:bodyPr wrap="square" rtlCol="0">
            <a:spAutoFit/>
          </a:bodyPr>
          <a:lstStyle/>
          <a:p>
            <a:pPr algn="l" fontAlgn="base"/>
            <a:r>
              <a:rPr lang="en-IN" sz="4400" b="1" i="0" dirty="0">
                <a:effectLst/>
                <a:latin typeface="urw-din"/>
              </a:rPr>
              <a:t>Why to Choose Web API?</a:t>
            </a:r>
            <a:endParaRPr lang="en-IN" sz="4400" b="0" i="0" dirty="0">
              <a:effectLst/>
              <a:latin typeface="urw-din"/>
            </a:endParaRPr>
          </a:p>
          <a:p>
            <a:pPr marL="342900" indent="-342900" algn="l" fontAlgn="base">
              <a:buFont typeface="Wingdings" panose="05000000000000000000" pitchFamily="2" charset="2"/>
              <a:buChar char="q"/>
            </a:pPr>
            <a:r>
              <a:rPr lang="en-IN" sz="2400" b="0" i="0" dirty="0">
                <a:effectLst/>
                <a:latin typeface="urw-din"/>
              </a:rPr>
              <a:t>A Web API services are preferable over other services to use with a native application that does not support SOAP but require web services.</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For creating resource-oriented services, the web API services are the best to choose. By using HTTP or restful service, these services are established.</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If you want good performance and fast development of services, the web API services are very helpful.</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For developing light weighted and maintainable web services, web API services are really helpful to develop that service. It supports any text pattern like JSON, XML etc.</a:t>
            </a:r>
          </a:p>
          <a:p>
            <a:pPr marL="342900" indent="-342900" algn="l" fontAlgn="base">
              <a:buFont typeface="Wingdings" panose="05000000000000000000" pitchFamily="2" charset="2"/>
              <a:buChar char="q"/>
            </a:pPr>
            <a:endParaRPr lang="en-IN" sz="2400" dirty="0">
              <a:latin typeface="urw-din"/>
            </a:endParaRPr>
          </a:p>
          <a:p>
            <a:pPr marL="342900" indent="-342900" algn="l" fontAlgn="base">
              <a:buFont typeface="Wingdings" panose="05000000000000000000" pitchFamily="2" charset="2"/>
              <a:buChar char="q"/>
            </a:pPr>
            <a:r>
              <a:rPr lang="en-IN" sz="2400" b="0" i="0" dirty="0">
                <a:effectLst/>
                <a:latin typeface="urw-din"/>
              </a:rPr>
              <a:t>The devices that have tight bandwidth or having a limitation in bandwidth, then the Web API services are the best for those devices.</a:t>
            </a:r>
          </a:p>
        </p:txBody>
      </p:sp>
    </p:spTree>
    <p:extLst>
      <p:ext uri="{BB962C8B-B14F-4D97-AF65-F5344CB8AC3E}">
        <p14:creationId xmlns:p14="http://schemas.microsoft.com/office/powerpoint/2010/main" val="179871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06E5A-92B1-421C-AF0A-A1E4E93AB46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69D1A5D-3475-4991-BCEE-9E3C8168C03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98E77C6-C1D6-4824-AD12-4E3BF28A1BE4}"/>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extBox 4">
            <a:extLst>
              <a:ext uri="{FF2B5EF4-FFF2-40B4-BE49-F238E27FC236}">
                <a16:creationId xmlns:a16="http://schemas.microsoft.com/office/drawing/2014/main" id="{9D8856B3-E2F5-408B-A37E-3EF349E98BE5}"/>
              </a:ext>
            </a:extLst>
          </p:cNvPr>
          <p:cNvSpPr txBox="1"/>
          <p:nvPr/>
        </p:nvSpPr>
        <p:spPr>
          <a:xfrm>
            <a:off x="219075" y="542925"/>
            <a:ext cx="11734800" cy="5447645"/>
          </a:xfrm>
          <a:prstGeom prst="rect">
            <a:avLst/>
          </a:prstGeom>
          <a:noFill/>
        </p:spPr>
        <p:txBody>
          <a:bodyPr wrap="square" rtlCol="0">
            <a:spAutoFit/>
          </a:bodyPr>
          <a:lstStyle/>
          <a:p>
            <a:pPr algn="just"/>
            <a:r>
              <a:rPr lang="en-IN" sz="4000" b="0" i="0" dirty="0">
                <a:effectLst/>
                <a:latin typeface="Segoe UI" panose="020B0502040204020203" pitchFamily="34" charset="0"/>
              </a:rPr>
              <a:t>ASP.NET Web API Characteristics</a:t>
            </a: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is an ideal platform for building RESTful services.</a:t>
            </a:r>
          </a:p>
          <a:p>
            <a:pPr marL="285750" indent="-285750" algn="just">
              <a:buFont typeface="Wingdings" panose="05000000000000000000" pitchFamily="2" charset="2"/>
              <a:buChar char="q"/>
            </a:pPr>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is built on top of ASP.NET and supports ASP.NET request/response pipeline.</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supports different formats of response data. Built-in support for JSON, XML, BSON format.</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can be hosted in IIS, Self-hosted or other web server that supports .NET 4.0+.</a:t>
            </a:r>
          </a:p>
          <a:p>
            <a:pPr algn="just"/>
            <a:endParaRPr lang="en-IN" sz="2200" b="0" i="0" dirty="0">
              <a:effectLst/>
              <a:latin typeface="Verdana" panose="020B0604030504040204" pitchFamily="34" charset="0"/>
            </a:endParaRPr>
          </a:p>
          <a:p>
            <a:pPr marL="285750" indent="-285750" algn="just">
              <a:buFont typeface="Wingdings" panose="05000000000000000000" pitchFamily="2" charset="2"/>
              <a:buChar char="q"/>
            </a:pPr>
            <a:r>
              <a:rPr lang="en-IN" sz="2200" b="0" i="0" dirty="0">
                <a:effectLst/>
                <a:latin typeface="Verdana" panose="020B0604030504040204" pitchFamily="34" charset="0"/>
              </a:rPr>
              <a:t>ASP.NET Web API framework includes new </a:t>
            </a:r>
            <a:r>
              <a:rPr lang="en-IN" sz="2200" b="0" i="0" dirty="0" err="1">
                <a:effectLst/>
                <a:latin typeface="Verdana" panose="020B0604030504040204" pitchFamily="34" charset="0"/>
              </a:rPr>
              <a:t>HttpClient</a:t>
            </a:r>
            <a:r>
              <a:rPr lang="en-IN" sz="2200" b="0" i="0" dirty="0">
                <a:effectLst/>
                <a:latin typeface="Verdana" panose="020B0604030504040204" pitchFamily="34" charset="0"/>
              </a:rPr>
              <a:t> to communicate with Web API server. </a:t>
            </a:r>
            <a:r>
              <a:rPr lang="en-IN" sz="2200" b="0" i="0" dirty="0" err="1">
                <a:effectLst/>
                <a:latin typeface="Verdana" panose="020B0604030504040204" pitchFamily="34" charset="0"/>
              </a:rPr>
              <a:t>HttpClient</a:t>
            </a:r>
            <a:r>
              <a:rPr lang="en-IN" sz="2200" b="0" i="0" dirty="0">
                <a:effectLst/>
                <a:latin typeface="Verdana" panose="020B0604030504040204" pitchFamily="34" charset="0"/>
              </a:rPr>
              <a:t> can be used in ASP.MVC server side, Windows Form application, Console application or other apps.</a:t>
            </a:r>
          </a:p>
        </p:txBody>
      </p:sp>
    </p:spTree>
    <p:extLst>
      <p:ext uri="{BB962C8B-B14F-4D97-AF65-F5344CB8AC3E}">
        <p14:creationId xmlns:p14="http://schemas.microsoft.com/office/powerpoint/2010/main" val="260630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D5938-903E-4A31-BF73-C3979BCA0308}"/>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9D176F93-EE8D-4566-B5A3-95C9F95BD3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641A17A-C227-457E-9142-21996AFF50A5}"/>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5" name="TextBox 4">
            <a:extLst>
              <a:ext uri="{FF2B5EF4-FFF2-40B4-BE49-F238E27FC236}">
                <a16:creationId xmlns:a16="http://schemas.microsoft.com/office/drawing/2014/main" id="{475C677F-DB74-41A5-8FF0-95E4C8C41624}"/>
              </a:ext>
            </a:extLst>
          </p:cNvPr>
          <p:cNvSpPr txBox="1"/>
          <p:nvPr/>
        </p:nvSpPr>
        <p:spPr>
          <a:xfrm>
            <a:off x="142875" y="371475"/>
            <a:ext cx="11820525" cy="6247864"/>
          </a:xfrm>
          <a:prstGeom prst="rect">
            <a:avLst/>
          </a:prstGeom>
          <a:noFill/>
        </p:spPr>
        <p:txBody>
          <a:bodyPr wrap="square" rtlCol="0">
            <a:spAutoFit/>
          </a:bodyPr>
          <a:lstStyle/>
          <a:p>
            <a:pPr algn="l" fontAlgn="base"/>
            <a:r>
              <a:rPr lang="en-IN" sz="4000" b="1" i="0" dirty="0">
                <a:effectLst/>
                <a:latin typeface="urw-din"/>
              </a:rPr>
              <a:t>Some Examples Of Web API:</a:t>
            </a:r>
            <a:endParaRPr lang="en-IN" sz="40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Google Maps API’s:</a:t>
            </a:r>
            <a:r>
              <a:rPr lang="en-IN" sz="2400" b="0" i="0" dirty="0">
                <a:effectLst/>
                <a:latin typeface="urw-din"/>
              </a:rPr>
              <a:t> Google Maps APIs allows developers to use Google Maps on Webpages using a JavaScript or Flash interface.</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YouTube API’s:</a:t>
            </a:r>
            <a:r>
              <a:rPr lang="en-IN" sz="2400" b="0" i="0" dirty="0">
                <a:effectLst/>
                <a:latin typeface="urw-din"/>
              </a:rPr>
              <a:t> Google’s API lets developers integrate YouTube and functionality into websites or applications. YouTube APIs include the YouTube analytics API, YouTube Data API, YouTube live streaming API, YouTube Player APIs and others.</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The Flickr APIs:</a:t>
            </a:r>
            <a:r>
              <a:rPr lang="en-IN" sz="2400" b="0" i="0" dirty="0">
                <a:effectLst/>
                <a:latin typeface="urw-din"/>
              </a:rPr>
              <a:t> It is used by developers to access the Flick photo sharing community data.</a:t>
            </a:r>
          </a:p>
          <a:p>
            <a:pPr algn="l" fontAlgn="base"/>
            <a:endParaRPr lang="en-IN" sz="2400" b="0" i="0" dirty="0">
              <a:effectLst/>
              <a:latin typeface="urw-din"/>
            </a:endParaRPr>
          </a:p>
          <a:p>
            <a:pPr marL="342900" indent="-342900" algn="l" fontAlgn="base">
              <a:buFont typeface="Wingdings" panose="05000000000000000000" pitchFamily="2" charset="2"/>
              <a:buChar char="q"/>
            </a:pPr>
            <a:r>
              <a:rPr lang="en-IN" sz="2400" b="1" i="0" dirty="0">
                <a:effectLst/>
                <a:latin typeface="urw-din"/>
              </a:rPr>
              <a:t>Twitter APIs:</a:t>
            </a:r>
            <a:r>
              <a:rPr lang="en-IN" sz="2400" b="0" i="0" dirty="0">
                <a:effectLst/>
                <a:latin typeface="urw-din"/>
              </a:rPr>
              <a:t> Twitter offers two APIs, the REST API allows developers to access core Twitter data and the search API provides methods for developers to interact with twitter search and trends data.</a:t>
            </a:r>
          </a:p>
          <a:p>
            <a:pPr algn="l" fontAlgn="base"/>
            <a:endParaRPr lang="en-IN" sz="2400" dirty="0">
              <a:latin typeface="urw-din"/>
            </a:endParaRPr>
          </a:p>
          <a:p>
            <a:pPr marL="342900" indent="-342900" fontAlgn="base">
              <a:buFont typeface="Wingdings" panose="05000000000000000000" pitchFamily="2" charset="2"/>
              <a:buChar char="q"/>
            </a:pPr>
            <a:r>
              <a:rPr lang="en-IN" sz="2200" b="0" i="0" dirty="0">
                <a:effectLst/>
                <a:latin typeface="Verdana" panose="020B0604030504040204" pitchFamily="34" charset="0"/>
              </a:rPr>
              <a:t>Facebook API - Allows you to display Facebook info on a web site.</a:t>
            </a:r>
          </a:p>
          <a:p>
            <a:pPr algn="l" fontAlgn="base"/>
            <a:endParaRPr lang="en-IN" sz="2400" b="0" i="0" dirty="0">
              <a:effectLst/>
              <a:latin typeface="urw-din"/>
            </a:endParaRPr>
          </a:p>
        </p:txBody>
      </p:sp>
    </p:spTree>
    <p:extLst>
      <p:ext uri="{BB962C8B-B14F-4D97-AF65-F5344CB8AC3E}">
        <p14:creationId xmlns:p14="http://schemas.microsoft.com/office/powerpoint/2010/main" val="412283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73133-092C-4131-8981-086A2EB33D0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4B6A9977-3943-4BD6-84DE-F3A970576A3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F7293B4-7F2C-467A-81C2-18E688F2346E}"/>
              </a:ext>
            </a:extLst>
          </p:cNvPr>
          <p:cNvSpPr>
            <a:spLocks noGrp="1"/>
          </p:cNvSpPr>
          <p:nvPr>
            <p:ph type="sldNum" sz="quarter" idx="12"/>
          </p:nvPr>
        </p:nvSpPr>
        <p:spPr/>
        <p:txBody>
          <a:bodyPr/>
          <a:lstStyle/>
          <a:p>
            <a:fld id="{DBA1B0FB-D917-4C8C-928F-313BD683BF39}" type="slidenum">
              <a:rPr lang="en-US" smtClean="0"/>
              <a:t>8</a:t>
            </a:fld>
            <a:endParaRPr lang="en-US"/>
          </a:p>
        </p:txBody>
      </p:sp>
      <p:graphicFrame>
        <p:nvGraphicFramePr>
          <p:cNvPr id="5" name="Table 5">
            <a:extLst>
              <a:ext uri="{FF2B5EF4-FFF2-40B4-BE49-F238E27FC236}">
                <a16:creationId xmlns:a16="http://schemas.microsoft.com/office/drawing/2014/main" id="{C5788D99-9335-42BC-A8F1-F6DF010313D0}"/>
              </a:ext>
            </a:extLst>
          </p:cNvPr>
          <p:cNvGraphicFramePr>
            <a:graphicFrameLocks noGrp="1"/>
          </p:cNvGraphicFramePr>
          <p:nvPr>
            <p:extLst>
              <p:ext uri="{D42A27DB-BD31-4B8C-83A1-F6EECF244321}">
                <p14:modId xmlns:p14="http://schemas.microsoft.com/office/powerpoint/2010/main" val="64219463"/>
              </p:ext>
            </p:extLst>
          </p:nvPr>
        </p:nvGraphicFramePr>
        <p:xfrm>
          <a:off x="352425" y="1162050"/>
          <a:ext cx="11001375" cy="4493371"/>
        </p:xfrm>
        <a:graphic>
          <a:graphicData uri="http://schemas.openxmlformats.org/drawingml/2006/table">
            <a:tbl>
              <a:tblPr firstRow="1" bandRow="1">
                <a:tableStyleId>{7DF18680-E054-41AD-8BC1-D1AEF772440D}</a:tableStyleId>
              </a:tblPr>
              <a:tblGrid>
                <a:gridCol w="5381625">
                  <a:extLst>
                    <a:ext uri="{9D8B030D-6E8A-4147-A177-3AD203B41FA5}">
                      <a16:colId xmlns:a16="http://schemas.microsoft.com/office/drawing/2014/main" val="3600896975"/>
                    </a:ext>
                  </a:extLst>
                </a:gridCol>
                <a:gridCol w="5619750">
                  <a:extLst>
                    <a:ext uri="{9D8B030D-6E8A-4147-A177-3AD203B41FA5}">
                      <a16:colId xmlns:a16="http://schemas.microsoft.com/office/drawing/2014/main" val="664250725"/>
                    </a:ext>
                  </a:extLst>
                </a:gridCol>
              </a:tblGrid>
              <a:tr h="797671">
                <a:tc>
                  <a:txBody>
                    <a:bodyPr/>
                    <a:lstStyle/>
                    <a:p>
                      <a:r>
                        <a:rPr lang="en-IN" sz="3600" dirty="0"/>
                        <a:t>Web API</a:t>
                      </a:r>
                    </a:p>
                  </a:txBody>
                  <a:tcPr/>
                </a:tc>
                <a:tc>
                  <a:txBody>
                    <a:bodyPr/>
                    <a:lstStyle/>
                    <a:p>
                      <a:r>
                        <a:rPr lang="en-IN" sz="3600" dirty="0"/>
                        <a:t>REST API</a:t>
                      </a:r>
                    </a:p>
                  </a:txBody>
                  <a:tcPr/>
                </a:tc>
                <a:extLst>
                  <a:ext uri="{0D108BD9-81ED-4DB2-BD59-A6C34878D82A}">
                    <a16:rowId xmlns:a16="http://schemas.microsoft.com/office/drawing/2014/main" val="3225883704"/>
                  </a:ext>
                </a:extLst>
              </a:tr>
              <a:tr h="1069229">
                <a:tc>
                  <a:txBody>
                    <a:bodyPr/>
                    <a:lstStyle/>
                    <a:p>
                      <a:r>
                        <a:rPr lang="en-IN" sz="1800" b="0" i="0" kern="1200" dirty="0">
                          <a:solidFill>
                            <a:schemeClr val="dk1"/>
                          </a:solidFill>
                          <a:effectLst/>
                          <a:latin typeface="+mn-lt"/>
                          <a:ea typeface="+mn-ea"/>
                          <a:cs typeface="+mn-cs"/>
                        </a:rPr>
                        <a:t>Web API supports protocol for HTTP/s protocol and URL requests/responses headers that enable services to reach various clients through the web.</a:t>
                      </a:r>
                      <a:endParaRPr lang="en-IN" dirty="0"/>
                    </a:p>
                  </a:txBody>
                  <a:tcPr/>
                </a:tc>
                <a:tc>
                  <a:txBody>
                    <a:bodyPr/>
                    <a:lstStyle/>
                    <a:p>
                      <a:r>
                        <a:rPr lang="en-IN" sz="1800" b="0" i="0" kern="1200" dirty="0">
                          <a:solidFill>
                            <a:schemeClr val="dk1"/>
                          </a:solidFill>
                          <a:effectLst/>
                          <a:latin typeface="+mn-lt"/>
                          <a:ea typeface="+mn-ea"/>
                          <a:cs typeface="+mn-cs"/>
                        </a:rPr>
                        <a:t>All communication in the REST API is supported only through HTTP protocol.</a:t>
                      </a:r>
                      <a:endParaRPr lang="en-IN" dirty="0"/>
                    </a:p>
                  </a:txBody>
                  <a:tcPr/>
                </a:tc>
                <a:extLst>
                  <a:ext uri="{0D108BD9-81ED-4DB2-BD59-A6C34878D82A}">
                    <a16:rowId xmlns:a16="http://schemas.microsoft.com/office/drawing/2014/main" val="425015834"/>
                  </a:ext>
                </a:extLst>
              </a:tr>
              <a:tr h="797671">
                <a:tc>
                  <a:txBody>
                    <a:bodyPr/>
                    <a:lstStyle/>
                    <a:p>
                      <a:r>
                        <a:rPr lang="en-IN" sz="1800" b="0" i="0" kern="1200" dirty="0">
                          <a:solidFill>
                            <a:schemeClr val="dk1"/>
                          </a:solidFill>
                          <a:effectLst/>
                          <a:latin typeface="+mn-lt"/>
                          <a:ea typeface="+mn-ea"/>
                          <a:cs typeface="+mn-cs"/>
                        </a:rPr>
                        <a:t>Although APIs perform identical tasks, a Web API provides flexibility to any style of communication.</a:t>
                      </a:r>
                      <a:endParaRPr lang="en-IN" dirty="0"/>
                    </a:p>
                  </a:txBody>
                  <a:tcPr/>
                </a:tc>
                <a:tc>
                  <a:txBody>
                    <a:bodyPr/>
                    <a:lstStyle/>
                    <a:p>
                      <a:r>
                        <a:rPr lang="en-IN" sz="1800" b="0" i="0" kern="1200" dirty="0">
                          <a:solidFill>
                            <a:schemeClr val="dk1"/>
                          </a:solidFill>
                          <a:effectLst/>
                          <a:latin typeface="+mn-lt"/>
                          <a:ea typeface="+mn-ea"/>
                          <a:cs typeface="+mn-cs"/>
                        </a:rPr>
                        <a:t>REST API can take advantage of using </a:t>
                      </a:r>
                      <a:r>
                        <a:rPr lang="en-IN" sz="1800" b="1" i="0" kern="1200" dirty="0">
                          <a:solidFill>
                            <a:schemeClr val="dk1"/>
                          </a:solidFill>
                          <a:effectLst/>
                          <a:latin typeface="+mn-lt"/>
                          <a:ea typeface="+mn-ea"/>
                          <a:cs typeface="+mn-cs"/>
                        </a:rPr>
                        <a:t>REST, SOAP, and XML-RPC</a:t>
                      </a:r>
                      <a:r>
                        <a:rPr lang="en-IN" sz="1800" b="0" i="0" kern="1200" dirty="0">
                          <a:solidFill>
                            <a:schemeClr val="dk1"/>
                          </a:solidFill>
                          <a:effectLst/>
                          <a:latin typeface="+mn-lt"/>
                          <a:ea typeface="+mn-ea"/>
                          <a:cs typeface="+mn-cs"/>
                        </a:rPr>
                        <a:t> for communication.</a:t>
                      </a:r>
                      <a:endParaRPr lang="en-IN" dirty="0"/>
                    </a:p>
                  </a:txBody>
                  <a:tcPr/>
                </a:tc>
                <a:extLst>
                  <a:ext uri="{0D108BD9-81ED-4DB2-BD59-A6C34878D82A}">
                    <a16:rowId xmlns:a16="http://schemas.microsoft.com/office/drawing/2014/main" val="289614488"/>
                  </a:ext>
                </a:extLst>
              </a:tr>
              <a:tr h="797671">
                <a:tc>
                  <a:txBody>
                    <a:bodyPr/>
                    <a:lstStyle/>
                    <a:p>
                      <a:r>
                        <a:rPr lang="en-IN" sz="1800" b="0" i="0" kern="1200" dirty="0">
                          <a:solidFill>
                            <a:schemeClr val="dk1"/>
                          </a:solidFill>
                          <a:effectLst/>
                          <a:latin typeface="+mn-lt"/>
                          <a:ea typeface="+mn-ea"/>
                          <a:cs typeface="+mn-cs"/>
                        </a:rPr>
                        <a:t>As Web APIs are lightweight architecture, they are designed for gadgets constrained to devices like smartphones.</a:t>
                      </a:r>
                      <a:endParaRPr lang="en-IN" dirty="0"/>
                    </a:p>
                  </a:txBody>
                  <a:tcPr/>
                </a:tc>
                <a:tc>
                  <a:txBody>
                    <a:bodyPr/>
                    <a:lstStyle/>
                    <a:p>
                      <a:r>
                        <a:rPr lang="en-IN" sz="1800" b="0" i="0" kern="1200" dirty="0">
                          <a:solidFill>
                            <a:schemeClr val="dk1"/>
                          </a:solidFill>
                          <a:effectLst/>
                          <a:latin typeface="+mn-lt"/>
                          <a:ea typeface="+mn-ea"/>
                          <a:cs typeface="+mn-cs"/>
                        </a:rPr>
                        <a:t>REST APIs send and receive data over systems making it a complex architecture.</a:t>
                      </a:r>
                      <a:endParaRPr lang="en-IN" dirty="0"/>
                    </a:p>
                  </a:txBody>
                  <a:tcPr/>
                </a:tc>
                <a:extLst>
                  <a:ext uri="{0D108BD9-81ED-4DB2-BD59-A6C34878D82A}">
                    <a16:rowId xmlns:a16="http://schemas.microsoft.com/office/drawing/2014/main" val="3927320745"/>
                  </a:ext>
                </a:extLst>
              </a:tr>
              <a:tr h="797671">
                <a:tc>
                  <a:txBody>
                    <a:bodyPr/>
                    <a:lstStyle/>
                    <a:p>
                      <a:r>
                        <a:rPr lang="en-IN" sz="1800" b="0" i="0" kern="1200" dirty="0">
                          <a:solidFill>
                            <a:schemeClr val="dk1"/>
                          </a:solidFill>
                          <a:effectLst/>
                          <a:latin typeface="+mn-lt"/>
                          <a:ea typeface="+mn-ea"/>
                          <a:cs typeface="+mn-cs"/>
                        </a:rPr>
                        <a:t>Web API can be hosted only on an </a:t>
                      </a:r>
                      <a:r>
                        <a:rPr lang="en-IN" sz="1800" b="1" i="0" kern="1200" dirty="0">
                          <a:solidFill>
                            <a:schemeClr val="dk1"/>
                          </a:solidFill>
                          <a:effectLst/>
                          <a:latin typeface="+mn-lt"/>
                          <a:ea typeface="+mn-ea"/>
                          <a:cs typeface="+mn-cs"/>
                        </a:rPr>
                        <a:t>Internet Information Service (IIS)</a:t>
                      </a:r>
                      <a:r>
                        <a:rPr lang="en-IN" sz="1800" b="0" i="0" kern="1200" dirty="0">
                          <a:solidFill>
                            <a:schemeClr val="dk1"/>
                          </a:solidFill>
                          <a:effectLst/>
                          <a:latin typeface="+mn-lt"/>
                          <a:ea typeface="+mn-ea"/>
                          <a:cs typeface="+mn-cs"/>
                        </a:rPr>
                        <a:t> or self that supports XML and JSON requests.</a:t>
                      </a:r>
                      <a:endParaRPr lang="en-IN" dirty="0"/>
                    </a:p>
                  </a:txBody>
                  <a:tcPr/>
                </a:tc>
                <a:tc>
                  <a:txBody>
                    <a:bodyPr/>
                    <a:lstStyle/>
                    <a:p>
                      <a:r>
                        <a:rPr lang="en-IN" sz="1800" b="0" i="0" kern="1200" dirty="0">
                          <a:solidFill>
                            <a:schemeClr val="dk1"/>
                          </a:solidFill>
                          <a:effectLst/>
                          <a:latin typeface="+mn-lt"/>
                          <a:ea typeface="+mn-ea"/>
                          <a:cs typeface="+mn-cs"/>
                        </a:rPr>
                        <a:t>REST API can be hosted only on IIS that supports standardized XML requests.</a:t>
                      </a:r>
                      <a:endParaRPr lang="en-IN" dirty="0"/>
                    </a:p>
                  </a:txBody>
                  <a:tcPr/>
                </a:tc>
                <a:extLst>
                  <a:ext uri="{0D108BD9-81ED-4DB2-BD59-A6C34878D82A}">
                    <a16:rowId xmlns:a16="http://schemas.microsoft.com/office/drawing/2014/main" val="2385122735"/>
                  </a:ext>
                </a:extLst>
              </a:tr>
            </a:tbl>
          </a:graphicData>
        </a:graphic>
      </p:graphicFrame>
      <p:sp>
        <p:nvSpPr>
          <p:cNvPr id="6" name="TextBox 5">
            <a:extLst>
              <a:ext uri="{FF2B5EF4-FFF2-40B4-BE49-F238E27FC236}">
                <a16:creationId xmlns:a16="http://schemas.microsoft.com/office/drawing/2014/main" id="{423C3080-B298-4289-A0B8-F98CF3995C63}"/>
              </a:ext>
            </a:extLst>
          </p:cNvPr>
          <p:cNvSpPr txBox="1"/>
          <p:nvPr/>
        </p:nvSpPr>
        <p:spPr>
          <a:xfrm>
            <a:off x="352424" y="337573"/>
            <a:ext cx="11001375" cy="707886"/>
          </a:xfrm>
          <a:prstGeom prst="rect">
            <a:avLst/>
          </a:prstGeom>
          <a:noFill/>
        </p:spPr>
        <p:txBody>
          <a:bodyPr wrap="square" rtlCol="0">
            <a:spAutoFit/>
          </a:bodyPr>
          <a:lstStyle/>
          <a:p>
            <a:r>
              <a:rPr lang="en-IN" sz="4000" dirty="0"/>
              <a:t>Difference between Web API and REST API</a:t>
            </a:r>
          </a:p>
        </p:txBody>
      </p:sp>
    </p:spTree>
    <p:extLst>
      <p:ext uri="{BB962C8B-B14F-4D97-AF65-F5344CB8AC3E}">
        <p14:creationId xmlns:p14="http://schemas.microsoft.com/office/powerpoint/2010/main" val="17716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F111D-6495-4E69-91DE-6165C666C4DC}"/>
              </a:ext>
            </a:extLst>
          </p:cNvPr>
          <p:cNvSpPr>
            <a:spLocks noGrp="1"/>
          </p:cNvSpPr>
          <p:nvPr>
            <p:ph type="dt" sz="half" idx="10"/>
          </p:nvPr>
        </p:nvSpPr>
        <p:spPr>
          <a:xfrm>
            <a:off x="550862" y="6507212"/>
            <a:ext cx="2628900" cy="153888"/>
          </a:xfrm>
        </p:spPr>
        <p:txBody>
          <a:bodyPr/>
          <a:lstStyle/>
          <a:p>
            <a:r>
              <a:rPr lang="en-US" dirty="0"/>
              <a:t>Tuesday, February 2, 20XX</a:t>
            </a:r>
          </a:p>
        </p:txBody>
      </p:sp>
      <p:sp>
        <p:nvSpPr>
          <p:cNvPr id="3" name="Footer Placeholder 2">
            <a:extLst>
              <a:ext uri="{FF2B5EF4-FFF2-40B4-BE49-F238E27FC236}">
                <a16:creationId xmlns:a16="http://schemas.microsoft.com/office/drawing/2014/main" id="{FE9BAB92-E0A1-4C61-996B-656AB65266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A5DB0EF1-CBB6-4AA9-BAAC-530A09BF4D88}"/>
              </a:ext>
            </a:extLst>
          </p:cNvPr>
          <p:cNvSpPr>
            <a:spLocks noGrp="1"/>
          </p:cNvSpPr>
          <p:nvPr>
            <p:ph type="sldNum" sz="quarter" idx="12"/>
          </p:nvPr>
        </p:nvSpPr>
        <p:spPr/>
        <p:txBody>
          <a:bodyPr/>
          <a:lstStyle/>
          <a:p>
            <a:fld id="{DBA1B0FB-D917-4C8C-928F-313BD683BF39}" type="slidenum">
              <a:rPr lang="en-US" smtClean="0"/>
              <a:t>9</a:t>
            </a:fld>
            <a:endParaRPr lang="en-US"/>
          </a:p>
        </p:txBody>
      </p:sp>
      <p:graphicFrame>
        <p:nvGraphicFramePr>
          <p:cNvPr id="5" name="Table 5">
            <a:extLst>
              <a:ext uri="{FF2B5EF4-FFF2-40B4-BE49-F238E27FC236}">
                <a16:creationId xmlns:a16="http://schemas.microsoft.com/office/drawing/2014/main" id="{92610286-64FA-4941-9480-7EDF71FB2872}"/>
              </a:ext>
            </a:extLst>
          </p:cNvPr>
          <p:cNvGraphicFramePr>
            <a:graphicFrameLocks noGrp="1"/>
          </p:cNvGraphicFramePr>
          <p:nvPr>
            <p:extLst>
              <p:ext uri="{D42A27DB-BD31-4B8C-83A1-F6EECF244321}">
                <p14:modId xmlns:p14="http://schemas.microsoft.com/office/powerpoint/2010/main" val="2630314507"/>
              </p:ext>
            </p:extLst>
          </p:nvPr>
        </p:nvGraphicFramePr>
        <p:xfrm>
          <a:off x="550862" y="1533525"/>
          <a:ext cx="10593388" cy="5147726"/>
        </p:xfrm>
        <a:graphic>
          <a:graphicData uri="http://schemas.openxmlformats.org/drawingml/2006/table">
            <a:tbl>
              <a:tblPr firstRow="1" bandRow="1">
                <a:tableStyleId>{7DF18680-E054-41AD-8BC1-D1AEF772440D}</a:tableStyleId>
              </a:tblPr>
              <a:tblGrid>
                <a:gridCol w="5249863">
                  <a:extLst>
                    <a:ext uri="{9D8B030D-6E8A-4147-A177-3AD203B41FA5}">
                      <a16:colId xmlns:a16="http://schemas.microsoft.com/office/drawing/2014/main" val="3442344377"/>
                    </a:ext>
                  </a:extLst>
                </a:gridCol>
                <a:gridCol w="5343525">
                  <a:extLst>
                    <a:ext uri="{9D8B030D-6E8A-4147-A177-3AD203B41FA5}">
                      <a16:colId xmlns:a16="http://schemas.microsoft.com/office/drawing/2014/main" val="742904266"/>
                    </a:ext>
                  </a:extLst>
                </a:gridCol>
              </a:tblGrid>
              <a:tr h="756345">
                <a:tc>
                  <a:txBody>
                    <a:bodyPr/>
                    <a:lstStyle/>
                    <a:p>
                      <a:r>
                        <a:rPr lang="en-IN" sz="3600" dirty="0"/>
                        <a:t>SOAP API</a:t>
                      </a:r>
                    </a:p>
                  </a:txBody>
                  <a:tcPr/>
                </a:tc>
                <a:tc>
                  <a:txBody>
                    <a:bodyPr/>
                    <a:lstStyle/>
                    <a:p>
                      <a:r>
                        <a:rPr lang="en-IN" sz="3600" dirty="0"/>
                        <a:t>REST API</a:t>
                      </a:r>
                    </a:p>
                  </a:txBody>
                  <a:tcPr/>
                </a:tc>
                <a:extLst>
                  <a:ext uri="{0D108BD9-81ED-4DB2-BD59-A6C34878D82A}">
                    <a16:rowId xmlns:a16="http://schemas.microsoft.com/office/drawing/2014/main" val="3146577347"/>
                  </a:ext>
                </a:extLst>
              </a:tr>
              <a:tr h="792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SOAP stands for Simple Object Access Protocol.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REST stands for Representational State Transfer.</a:t>
                      </a:r>
                    </a:p>
                    <a:p>
                      <a:endParaRPr lang="en-IN" dirty="0"/>
                    </a:p>
                  </a:txBody>
                  <a:tcPr/>
                </a:tc>
                <a:extLst>
                  <a:ext uri="{0D108BD9-81ED-4DB2-BD59-A6C34878D82A}">
                    <a16:rowId xmlns:a16="http://schemas.microsoft.com/office/drawing/2014/main" val="105821283"/>
                  </a:ext>
                </a:extLst>
              </a:tr>
              <a:tr h="828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SOAP is a protocol. </a:t>
                      </a:r>
                      <a:endParaRPr lang="en-IN" sz="2000" dirty="0"/>
                    </a:p>
                    <a:p>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REST is an architectural pattern.</a:t>
                      </a:r>
                    </a:p>
                    <a:p>
                      <a:endParaRPr lang="en-IN" sz="2000" dirty="0"/>
                    </a:p>
                  </a:txBody>
                  <a:tcPr/>
                </a:tc>
                <a:extLst>
                  <a:ext uri="{0D108BD9-81ED-4DB2-BD59-A6C34878D82A}">
                    <a16:rowId xmlns:a16="http://schemas.microsoft.com/office/drawing/2014/main" val="152584804"/>
                  </a:ext>
                </a:extLst>
              </a:tr>
              <a:tr h="468213">
                <a:tc>
                  <a:txBody>
                    <a:bodyPr/>
                    <a:lstStyle/>
                    <a:p>
                      <a:r>
                        <a:rPr lang="en-IN" sz="2000" b="0" i="0" kern="1200" dirty="0">
                          <a:solidFill>
                            <a:schemeClr val="dk1"/>
                          </a:solidFill>
                          <a:effectLst/>
                          <a:latin typeface="+mn-lt"/>
                          <a:ea typeface="+mn-ea"/>
                          <a:cs typeface="+mn-cs"/>
                        </a:rPr>
                        <a:t>SOAP needs more bandwidth for its usage.</a:t>
                      </a:r>
                      <a:endParaRPr lang="en-IN" sz="2000" dirty="0"/>
                    </a:p>
                  </a:txBody>
                  <a:tcPr/>
                </a:tc>
                <a:tc>
                  <a:txBody>
                    <a:bodyPr/>
                    <a:lstStyle/>
                    <a:p>
                      <a:r>
                        <a:rPr lang="en-IN" sz="2000" b="0" i="0" kern="1200" dirty="0">
                          <a:solidFill>
                            <a:schemeClr val="dk1"/>
                          </a:solidFill>
                          <a:effectLst/>
                          <a:latin typeface="+mn-lt"/>
                          <a:ea typeface="+mn-ea"/>
                          <a:cs typeface="+mn-cs"/>
                        </a:rPr>
                        <a:t>REST doesn’t need much bandwidth.</a:t>
                      </a:r>
                      <a:endParaRPr lang="en-IN" sz="2000" dirty="0"/>
                    </a:p>
                  </a:txBody>
                  <a:tcPr/>
                </a:tc>
                <a:extLst>
                  <a:ext uri="{0D108BD9-81ED-4DB2-BD59-A6C34878D82A}">
                    <a16:rowId xmlns:a16="http://schemas.microsoft.com/office/drawing/2014/main" val="1636457197"/>
                  </a:ext>
                </a:extLst>
              </a:tr>
              <a:tr h="828377">
                <a:tc>
                  <a:txBody>
                    <a:bodyPr/>
                    <a:lstStyle/>
                    <a:p>
                      <a:r>
                        <a:rPr lang="en-IN" sz="2000" b="0" i="0" kern="1200" dirty="0">
                          <a:solidFill>
                            <a:schemeClr val="dk1"/>
                          </a:solidFill>
                          <a:effectLst/>
                          <a:latin typeface="+mn-lt"/>
                          <a:ea typeface="+mn-ea"/>
                          <a:cs typeface="+mn-cs"/>
                        </a:rPr>
                        <a:t>SOAP only works with XML formats.</a:t>
                      </a:r>
                      <a:endParaRPr lang="en-IN" sz="2000" dirty="0"/>
                    </a:p>
                  </a:txBody>
                  <a:tcPr/>
                </a:tc>
                <a:tc>
                  <a:txBody>
                    <a:bodyPr/>
                    <a:lstStyle/>
                    <a:p>
                      <a:r>
                        <a:rPr lang="en-IN" sz="2000" b="0" i="0" kern="1200" dirty="0">
                          <a:solidFill>
                            <a:schemeClr val="dk1"/>
                          </a:solidFill>
                          <a:effectLst/>
                          <a:latin typeface="+mn-lt"/>
                          <a:ea typeface="+mn-ea"/>
                          <a:cs typeface="+mn-cs"/>
                        </a:rPr>
                        <a:t>REST work with plain text, XML, HTML and JSON.</a:t>
                      </a:r>
                      <a:endParaRPr lang="en-IN" sz="2000" dirty="0"/>
                    </a:p>
                  </a:txBody>
                  <a:tcPr/>
                </a:tc>
                <a:extLst>
                  <a:ext uri="{0D108BD9-81ED-4DB2-BD59-A6C34878D82A}">
                    <a16:rowId xmlns:a16="http://schemas.microsoft.com/office/drawing/2014/main" val="2746840649"/>
                  </a:ext>
                </a:extLst>
              </a:tr>
              <a:tr h="468213">
                <a:tc>
                  <a:txBody>
                    <a:bodyPr/>
                    <a:lstStyle/>
                    <a:p>
                      <a:r>
                        <a:rPr lang="en-IN" sz="2000" b="0" i="0" kern="1200" dirty="0">
                          <a:solidFill>
                            <a:schemeClr val="dk1"/>
                          </a:solidFill>
                          <a:effectLst/>
                          <a:latin typeface="+mn-lt"/>
                          <a:ea typeface="+mn-ea"/>
                          <a:cs typeface="+mn-cs"/>
                        </a:rPr>
                        <a:t>SOAP cannot make use of REST.</a:t>
                      </a:r>
                      <a:endParaRPr lang="en-IN" sz="2000" dirty="0"/>
                    </a:p>
                  </a:txBody>
                  <a:tcPr/>
                </a:tc>
                <a:tc>
                  <a:txBody>
                    <a:bodyPr/>
                    <a:lstStyle/>
                    <a:p>
                      <a:r>
                        <a:rPr lang="en-IN" sz="2000" b="0" i="0" kern="1200" dirty="0">
                          <a:solidFill>
                            <a:schemeClr val="dk1"/>
                          </a:solidFill>
                          <a:effectLst/>
                          <a:latin typeface="+mn-lt"/>
                          <a:ea typeface="+mn-ea"/>
                          <a:cs typeface="+mn-cs"/>
                        </a:rPr>
                        <a:t>REST can make use of SOAP.</a:t>
                      </a:r>
                      <a:endParaRPr lang="en-IN" sz="2000" dirty="0"/>
                    </a:p>
                  </a:txBody>
                  <a:tcPr/>
                </a:tc>
                <a:extLst>
                  <a:ext uri="{0D108BD9-81ED-4DB2-BD59-A6C34878D82A}">
                    <a16:rowId xmlns:a16="http://schemas.microsoft.com/office/drawing/2014/main" val="1760630753"/>
                  </a:ext>
                </a:extLst>
              </a:tr>
              <a:tr h="468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SOAP uses service interfaces to expose its functionality to client applications.</a:t>
                      </a:r>
                      <a:endParaRPr lang="en-IN" sz="2000" dirty="0"/>
                    </a:p>
                    <a:p>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dk1"/>
                          </a:solidFill>
                          <a:effectLst/>
                          <a:latin typeface="+mn-lt"/>
                          <a:ea typeface="+mn-ea"/>
                          <a:cs typeface="+mn-cs"/>
                        </a:rPr>
                        <a:t>REST uses Uniform Service locators to access to the components on the hardware device.</a:t>
                      </a:r>
                      <a:endParaRPr lang="en-IN" sz="2000" dirty="0"/>
                    </a:p>
                    <a:p>
                      <a:endParaRPr lang="en-IN" sz="2000" dirty="0"/>
                    </a:p>
                  </a:txBody>
                  <a:tcPr/>
                </a:tc>
                <a:extLst>
                  <a:ext uri="{0D108BD9-81ED-4DB2-BD59-A6C34878D82A}">
                    <a16:rowId xmlns:a16="http://schemas.microsoft.com/office/drawing/2014/main" val="228954636"/>
                  </a:ext>
                </a:extLst>
              </a:tr>
            </a:tbl>
          </a:graphicData>
        </a:graphic>
      </p:graphicFrame>
      <p:sp>
        <p:nvSpPr>
          <p:cNvPr id="6" name="TextBox 5">
            <a:extLst>
              <a:ext uri="{FF2B5EF4-FFF2-40B4-BE49-F238E27FC236}">
                <a16:creationId xmlns:a16="http://schemas.microsoft.com/office/drawing/2014/main" id="{44CC51C9-C128-4AD9-95B6-274776DD0CF8}"/>
              </a:ext>
            </a:extLst>
          </p:cNvPr>
          <p:cNvSpPr txBox="1"/>
          <p:nvPr/>
        </p:nvSpPr>
        <p:spPr>
          <a:xfrm>
            <a:off x="550862" y="695325"/>
            <a:ext cx="10126663" cy="707886"/>
          </a:xfrm>
          <a:prstGeom prst="rect">
            <a:avLst/>
          </a:prstGeom>
          <a:noFill/>
        </p:spPr>
        <p:txBody>
          <a:bodyPr wrap="square" rtlCol="0">
            <a:spAutoFit/>
          </a:bodyPr>
          <a:lstStyle/>
          <a:p>
            <a:r>
              <a:rPr lang="en-IN" sz="4000" dirty="0"/>
              <a:t>Difference between SOAP API and REST API</a:t>
            </a:r>
          </a:p>
        </p:txBody>
      </p:sp>
    </p:spTree>
    <p:extLst>
      <p:ext uri="{BB962C8B-B14F-4D97-AF65-F5344CB8AC3E}">
        <p14:creationId xmlns:p14="http://schemas.microsoft.com/office/powerpoint/2010/main" val="205641881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{133CFAA6-1DCD-4D94-B7B5-60B220500150}tf33713516_win32</Template>
  <TotalTime>341</TotalTime>
  <Words>1067</Words>
  <Application>Microsoft Office PowerPoint</Application>
  <PresentationFormat>Widescreen</PresentationFormat>
  <Paragraphs>113</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Calibri</vt:lpstr>
      <vt:lpstr>Gill Sans MT</vt:lpstr>
      <vt:lpstr>Segoe UI</vt:lpstr>
      <vt:lpstr>urw-din</vt:lpstr>
      <vt:lpstr>Verdana</vt:lpstr>
      <vt:lpstr>Walbaum Display</vt:lpstr>
      <vt:lpstr>Wingdings</vt:lpstr>
      <vt:lpstr>3DFloatVTI</vt:lpstr>
      <vt:lpstr>Presentation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Gurav, Poojarani</dc:creator>
  <cp:lastModifiedBy>Gurav, Poojarani</cp:lastModifiedBy>
  <cp:revision>17</cp:revision>
  <dcterms:created xsi:type="dcterms:W3CDTF">2022-04-25T12:03:20Z</dcterms:created>
  <dcterms:modified xsi:type="dcterms:W3CDTF">2022-04-26T06:35:00Z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