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0" r:id="rId6"/>
    <p:sldId id="271" r:id="rId7"/>
    <p:sldId id="272" r:id="rId8"/>
    <p:sldId id="273" r:id="rId9"/>
    <p:sldId id="274" r:id="rId10"/>
    <p:sldId id="275" r:id="rId11"/>
    <p:sldId id="260" r:id="rId12"/>
    <p:sldId id="267" r:id="rId13"/>
    <p:sldId id="261" r:id="rId14"/>
    <p:sldId id="263" r:id="rId15"/>
    <p:sldId id="268" r:id="rId16"/>
    <p:sldId id="262" r:id="rId17"/>
    <p:sldId id="264" r:id="rId18"/>
    <p:sldId id="265" r:id="rId19"/>
    <p:sldId id="266" r:id="rId20"/>
    <p:sldId id="26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2A21DA-AF9C-4E35-BA04-D4CB5084C0B2}"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D21CEA-9DDD-4F83-BE32-12C73D4D9EB6}"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6401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DE2A21DA-AF9C-4E35-BA04-D4CB5084C0B2}" type="datetimeFigureOut">
              <a:rPr lang="en-IN" smtClean="0"/>
              <a:t>13-06-2022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D21CEA-9DDD-4F83-BE32-12C73D4D9EB6}" type="slidenum">
              <a:rPr lang="en-IN" smtClean="0"/>
              <a:t>‹#›</a:t>
            </a:fld>
            <a:endParaRPr lang="en-IN"/>
          </a:p>
        </p:txBody>
      </p:sp>
    </p:spTree>
    <p:extLst>
      <p:ext uri="{BB962C8B-B14F-4D97-AF65-F5344CB8AC3E}">
        <p14:creationId xmlns:p14="http://schemas.microsoft.com/office/powerpoint/2010/main" val="110930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A21DA-AF9C-4E35-BA04-D4CB5084C0B2}"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D21CEA-9DDD-4F83-BE32-12C73D4D9EB6}" type="slidenum">
              <a:rPr lang="en-IN" smtClean="0"/>
              <a:t>‹#›</a:t>
            </a:fld>
            <a:endParaRPr lang="en-IN"/>
          </a:p>
        </p:txBody>
      </p:sp>
    </p:spTree>
    <p:extLst>
      <p:ext uri="{BB962C8B-B14F-4D97-AF65-F5344CB8AC3E}">
        <p14:creationId xmlns:p14="http://schemas.microsoft.com/office/powerpoint/2010/main" val="1443808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A21DA-AF9C-4E35-BA04-D4CB5084C0B2}"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D21CEA-9DDD-4F83-BE32-12C73D4D9EB6}"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72165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A21DA-AF9C-4E35-BA04-D4CB5084C0B2}"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D21CEA-9DDD-4F83-BE32-12C73D4D9EB6}" type="slidenum">
              <a:rPr lang="en-IN" smtClean="0"/>
              <a:t>‹#›</a:t>
            </a:fld>
            <a:endParaRPr lang="en-IN"/>
          </a:p>
        </p:txBody>
      </p:sp>
    </p:spTree>
    <p:extLst>
      <p:ext uri="{BB962C8B-B14F-4D97-AF65-F5344CB8AC3E}">
        <p14:creationId xmlns:p14="http://schemas.microsoft.com/office/powerpoint/2010/main" val="1807606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A21DA-AF9C-4E35-BA04-D4CB5084C0B2}"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D21CEA-9DDD-4F83-BE32-12C73D4D9EB6}"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72932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A21DA-AF9C-4E35-BA04-D4CB5084C0B2}"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D21CEA-9DDD-4F83-BE32-12C73D4D9EB6}" type="slidenum">
              <a:rPr lang="en-IN" smtClean="0"/>
              <a:t>‹#›</a:t>
            </a:fld>
            <a:endParaRPr lang="en-IN"/>
          </a:p>
        </p:txBody>
      </p:sp>
    </p:spTree>
    <p:extLst>
      <p:ext uri="{BB962C8B-B14F-4D97-AF65-F5344CB8AC3E}">
        <p14:creationId xmlns:p14="http://schemas.microsoft.com/office/powerpoint/2010/main" val="18394012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A21DA-AF9C-4E35-BA04-D4CB5084C0B2}"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D21CEA-9DDD-4F83-BE32-12C73D4D9EB6}" type="slidenum">
              <a:rPr lang="en-IN" smtClean="0"/>
              <a:t>‹#›</a:t>
            </a:fld>
            <a:endParaRPr lang="en-IN"/>
          </a:p>
        </p:txBody>
      </p:sp>
    </p:spTree>
    <p:extLst>
      <p:ext uri="{BB962C8B-B14F-4D97-AF65-F5344CB8AC3E}">
        <p14:creationId xmlns:p14="http://schemas.microsoft.com/office/powerpoint/2010/main" val="17991507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A21DA-AF9C-4E35-BA04-D4CB5084C0B2}"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D21CEA-9DDD-4F83-BE32-12C73D4D9EB6}" type="slidenum">
              <a:rPr lang="en-IN" smtClean="0"/>
              <a:t>‹#›</a:t>
            </a:fld>
            <a:endParaRPr lang="en-IN"/>
          </a:p>
        </p:txBody>
      </p:sp>
    </p:spTree>
    <p:extLst>
      <p:ext uri="{BB962C8B-B14F-4D97-AF65-F5344CB8AC3E}">
        <p14:creationId xmlns:p14="http://schemas.microsoft.com/office/powerpoint/2010/main" val="853022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A21DA-AF9C-4E35-BA04-D4CB5084C0B2}"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D21CEA-9DDD-4F83-BE32-12C73D4D9EB6}" type="slidenum">
              <a:rPr lang="en-IN" smtClean="0"/>
              <a:t>‹#›</a:t>
            </a:fld>
            <a:endParaRPr lang="en-IN"/>
          </a:p>
        </p:txBody>
      </p:sp>
    </p:spTree>
    <p:extLst>
      <p:ext uri="{BB962C8B-B14F-4D97-AF65-F5344CB8AC3E}">
        <p14:creationId xmlns:p14="http://schemas.microsoft.com/office/powerpoint/2010/main" val="2462352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A21DA-AF9C-4E35-BA04-D4CB5084C0B2}"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D21CEA-9DDD-4F83-BE32-12C73D4D9EB6}" type="slidenum">
              <a:rPr lang="en-IN" smtClean="0"/>
              <a:t>‹#›</a:t>
            </a:fld>
            <a:endParaRPr lang="en-IN"/>
          </a:p>
        </p:txBody>
      </p:sp>
    </p:spTree>
    <p:extLst>
      <p:ext uri="{BB962C8B-B14F-4D97-AF65-F5344CB8AC3E}">
        <p14:creationId xmlns:p14="http://schemas.microsoft.com/office/powerpoint/2010/main" val="1165254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2A21DA-AF9C-4E35-BA04-D4CB5084C0B2}" type="datetimeFigureOut">
              <a:rPr lang="en-IN" smtClean="0"/>
              <a:t>13-06-2022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D21CEA-9DDD-4F83-BE32-12C73D4D9EB6}" type="slidenum">
              <a:rPr lang="en-IN" smtClean="0"/>
              <a:t>‹#›</a:t>
            </a:fld>
            <a:endParaRPr lang="en-IN"/>
          </a:p>
        </p:txBody>
      </p:sp>
    </p:spTree>
    <p:extLst>
      <p:ext uri="{BB962C8B-B14F-4D97-AF65-F5344CB8AC3E}">
        <p14:creationId xmlns:p14="http://schemas.microsoft.com/office/powerpoint/2010/main" val="1230473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2A21DA-AF9C-4E35-BA04-D4CB5084C0B2}" type="datetimeFigureOut">
              <a:rPr lang="en-IN" smtClean="0"/>
              <a:t>13-06-2022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D21CEA-9DDD-4F83-BE32-12C73D4D9EB6}" type="slidenum">
              <a:rPr lang="en-IN" smtClean="0"/>
              <a:t>‹#›</a:t>
            </a:fld>
            <a:endParaRPr lang="en-IN"/>
          </a:p>
        </p:txBody>
      </p:sp>
    </p:spTree>
    <p:extLst>
      <p:ext uri="{BB962C8B-B14F-4D97-AF65-F5344CB8AC3E}">
        <p14:creationId xmlns:p14="http://schemas.microsoft.com/office/powerpoint/2010/main" val="752510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2A21DA-AF9C-4E35-BA04-D4CB5084C0B2}" type="datetimeFigureOut">
              <a:rPr lang="en-IN" smtClean="0"/>
              <a:t>13-06-2022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D21CEA-9DDD-4F83-BE32-12C73D4D9EB6}" type="slidenum">
              <a:rPr lang="en-IN" smtClean="0"/>
              <a:t>‹#›</a:t>
            </a:fld>
            <a:endParaRPr lang="en-IN"/>
          </a:p>
        </p:txBody>
      </p:sp>
    </p:spTree>
    <p:extLst>
      <p:ext uri="{BB962C8B-B14F-4D97-AF65-F5344CB8AC3E}">
        <p14:creationId xmlns:p14="http://schemas.microsoft.com/office/powerpoint/2010/main" val="2122126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A21DA-AF9C-4E35-BA04-D4CB5084C0B2}" type="datetimeFigureOut">
              <a:rPr lang="en-IN" smtClean="0"/>
              <a:t>13-06-2022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D21CEA-9DDD-4F83-BE32-12C73D4D9EB6}" type="slidenum">
              <a:rPr lang="en-IN" smtClean="0"/>
              <a:t>‹#›</a:t>
            </a:fld>
            <a:endParaRPr lang="en-IN"/>
          </a:p>
        </p:txBody>
      </p:sp>
    </p:spTree>
    <p:extLst>
      <p:ext uri="{BB962C8B-B14F-4D97-AF65-F5344CB8AC3E}">
        <p14:creationId xmlns:p14="http://schemas.microsoft.com/office/powerpoint/2010/main" val="189510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2A21DA-AF9C-4E35-BA04-D4CB5084C0B2}" type="datetimeFigureOut">
              <a:rPr lang="en-IN" smtClean="0"/>
              <a:t>13-06-2022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D21CEA-9DDD-4F83-BE32-12C73D4D9EB6}" type="slidenum">
              <a:rPr lang="en-IN" smtClean="0"/>
              <a:t>‹#›</a:t>
            </a:fld>
            <a:endParaRPr lang="en-IN"/>
          </a:p>
        </p:txBody>
      </p:sp>
    </p:spTree>
    <p:extLst>
      <p:ext uri="{BB962C8B-B14F-4D97-AF65-F5344CB8AC3E}">
        <p14:creationId xmlns:p14="http://schemas.microsoft.com/office/powerpoint/2010/main" val="1687540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2A21DA-AF9C-4E35-BA04-D4CB5084C0B2}" type="datetimeFigureOut">
              <a:rPr lang="en-IN" smtClean="0"/>
              <a:t>13-06-2022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D21CEA-9DDD-4F83-BE32-12C73D4D9EB6}" type="slidenum">
              <a:rPr lang="en-IN" smtClean="0"/>
              <a:t>‹#›</a:t>
            </a:fld>
            <a:endParaRPr lang="en-IN"/>
          </a:p>
        </p:txBody>
      </p:sp>
    </p:spTree>
    <p:extLst>
      <p:ext uri="{BB962C8B-B14F-4D97-AF65-F5344CB8AC3E}">
        <p14:creationId xmlns:p14="http://schemas.microsoft.com/office/powerpoint/2010/main" val="2670678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E2A21DA-AF9C-4E35-BA04-D4CB5084C0B2}" type="datetimeFigureOut">
              <a:rPr lang="en-IN" smtClean="0"/>
              <a:t>13-06-2022</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6D21CEA-9DDD-4F83-BE32-12C73D4D9EB6}" type="slidenum">
              <a:rPr lang="en-IN" smtClean="0"/>
              <a:t>‹#›</a:t>
            </a:fld>
            <a:endParaRPr lang="en-IN"/>
          </a:p>
        </p:txBody>
      </p:sp>
    </p:spTree>
    <p:extLst>
      <p:ext uri="{BB962C8B-B14F-4D97-AF65-F5344CB8AC3E}">
        <p14:creationId xmlns:p14="http://schemas.microsoft.com/office/powerpoint/2010/main" val="22061438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techtarget.com/searchcloudcomputing/definition/cloud-computing" TargetMode="External"/><Relationship Id="rId2" Type="http://schemas.openxmlformats.org/officeDocument/2006/relationships/hyperlink" Target="https://www.educba.com/cloud-computing-services/" TargetMode="External"/><Relationship Id="rId1" Type="http://schemas.openxmlformats.org/officeDocument/2006/relationships/slideLayout" Target="../slideLayouts/slideLayout2.xml"/><Relationship Id="rId4" Type="http://schemas.openxmlformats.org/officeDocument/2006/relationships/hyperlink" Target="https://www.techtarget.com/searchwindowsserver/feature/How-to-plan-for-an-Azure-cloud-migration"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13BE87B-D7FD-4BF3-A7BC-511F52252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39734"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3" name="Group 12">
            <a:extLst>
              <a:ext uri="{FF2B5EF4-FFF2-40B4-BE49-F238E27FC236}">
                <a16:creationId xmlns:a16="http://schemas.microsoft.com/office/drawing/2014/main" id="{AE589C21-CEDE-4D90-AC85-6E43B68D13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3449715"/>
            <a:ext cx="2981858" cy="3208867"/>
            <a:chOff x="9206969" y="2963333"/>
            <a:chExt cx="2981858" cy="3208867"/>
          </a:xfrm>
        </p:grpSpPr>
        <p:cxnSp>
          <p:nvCxnSpPr>
            <p:cNvPr id="14" name="Straight Connector 13">
              <a:extLst>
                <a:ext uri="{FF2B5EF4-FFF2-40B4-BE49-F238E27FC236}">
                  <a16:creationId xmlns:a16="http://schemas.microsoft.com/office/drawing/2014/main" id="{1F4121EC-0ADD-45C0-85F0-D49F67A3E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422F012F-0680-4AEC-9884-BA712ED2B9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A5CEDFE-9EC8-436B-AE10-F85A847783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9C70031-55D8-483B-8452-A6B809D0AC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24F1E16-B0BE-4400-9A10-95BB1D52CC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9E018BF3-A2A5-466D-A322-79D3EC2F0957}"/>
              </a:ext>
            </a:extLst>
          </p:cNvPr>
          <p:cNvSpPr>
            <a:spLocks noGrp="1"/>
          </p:cNvSpPr>
          <p:nvPr>
            <p:ph type="ctrTitle"/>
          </p:nvPr>
        </p:nvSpPr>
        <p:spPr>
          <a:xfrm>
            <a:off x="5116738" y="685798"/>
            <a:ext cx="6159273" cy="4495801"/>
          </a:xfrm>
        </p:spPr>
        <p:txBody>
          <a:bodyPr anchor="ctr">
            <a:normAutofit/>
          </a:bodyPr>
          <a:lstStyle/>
          <a:p>
            <a:r>
              <a:rPr lang="en-IN" sz="5400" b="1">
                <a:solidFill>
                  <a:srgbClr val="FFFFFF"/>
                </a:solidFill>
              </a:rPr>
              <a:t>azure </a:t>
            </a:r>
          </a:p>
        </p:txBody>
      </p:sp>
    </p:spTree>
    <p:extLst>
      <p:ext uri="{BB962C8B-B14F-4D97-AF65-F5344CB8AC3E}">
        <p14:creationId xmlns:p14="http://schemas.microsoft.com/office/powerpoint/2010/main" val="3314068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0"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11E7E2-0903-48C5-97E6-7427253400B7}"/>
              </a:ext>
            </a:extLst>
          </p:cNvPr>
          <p:cNvSpPr>
            <a:spLocks noGrp="1"/>
          </p:cNvSpPr>
          <p:nvPr>
            <p:ph type="title"/>
          </p:nvPr>
        </p:nvSpPr>
        <p:spPr>
          <a:xfrm>
            <a:off x="312737" y="296332"/>
            <a:ext cx="9850438" cy="499533"/>
          </a:xfrm>
        </p:spPr>
        <p:txBody>
          <a:bodyPr>
            <a:normAutofit fontScale="90000"/>
          </a:bodyPr>
          <a:lstStyle/>
          <a:p>
            <a:r>
              <a:rPr lang="en-IN" sz="4000" b="1" dirty="0">
                <a:solidFill>
                  <a:schemeClr val="tx2"/>
                </a:solidFill>
              </a:rPr>
              <a:t>6.  Big data, big compute architecture</a:t>
            </a:r>
          </a:p>
        </p:txBody>
      </p:sp>
      <p:sp>
        <p:nvSpPr>
          <p:cNvPr id="3" name="Content Placeholder 2">
            <a:extLst>
              <a:ext uri="{FF2B5EF4-FFF2-40B4-BE49-F238E27FC236}">
                <a16:creationId xmlns:a16="http://schemas.microsoft.com/office/drawing/2014/main" id="{EB685CCE-3CDD-4B9A-B090-022AD56379F4}"/>
              </a:ext>
            </a:extLst>
          </p:cNvPr>
          <p:cNvSpPr>
            <a:spLocks noGrp="1"/>
          </p:cNvSpPr>
          <p:nvPr>
            <p:ph idx="1"/>
          </p:nvPr>
        </p:nvSpPr>
        <p:spPr>
          <a:xfrm>
            <a:off x="481012" y="3510281"/>
            <a:ext cx="10796588" cy="2921000"/>
          </a:xfrm>
        </p:spPr>
        <p:txBody>
          <a:bodyPr>
            <a:normAutofit/>
          </a:bodyPr>
          <a:lstStyle/>
          <a:p>
            <a:r>
              <a:rPr lang="en-IN" b="0" i="0" dirty="0">
                <a:solidFill>
                  <a:schemeClr val="tx1"/>
                </a:solidFill>
                <a:effectLst/>
                <a:latin typeface="Nunito Sans" pitchFamily="2" charset="0"/>
              </a:rPr>
              <a:t>Some profiles fit only particular types of architectures, and one such architecture is big data, big compute architecture, which is one of the special architectures for fitting profiles of certain types. </a:t>
            </a:r>
          </a:p>
          <a:p>
            <a:r>
              <a:rPr lang="en-IN" b="0" i="0" dirty="0">
                <a:solidFill>
                  <a:schemeClr val="tx1"/>
                </a:solidFill>
                <a:effectLst/>
                <a:latin typeface="Nunito Sans" pitchFamily="2" charset="0"/>
              </a:rPr>
              <a:t>A very huge dataset is divided into chunks by Big data for processing the data in parallel and for reporting and analysis. Big compute is also called high-performance computing (HPC), is used to perform computations in parallel for thousands or a greater number of cores. </a:t>
            </a:r>
            <a:endParaRPr lang="en-IN" dirty="0">
              <a:solidFill>
                <a:schemeClr val="tx1"/>
              </a:solidFill>
            </a:endParaRPr>
          </a:p>
        </p:txBody>
      </p:sp>
      <p:pic>
        <p:nvPicPr>
          <p:cNvPr id="14338" name="Picture 2" descr="Big Data, Big Compute Architecture">
            <a:extLst>
              <a:ext uri="{FF2B5EF4-FFF2-40B4-BE49-F238E27FC236}">
                <a16:creationId xmlns:a16="http://schemas.microsoft.com/office/drawing/2014/main" id="{A1D05159-2A19-4EEE-AB8B-10C47FC178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6593" y="1186499"/>
            <a:ext cx="5305425" cy="225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906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0"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7DBD4A2-E93B-4241-A993-F69F4FF6499F}"/>
              </a:ext>
            </a:extLst>
          </p:cNvPr>
          <p:cNvSpPr>
            <a:spLocks noGrp="1"/>
          </p:cNvSpPr>
          <p:nvPr>
            <p:ph type="title"/>
          </p:nvPr>
        </p:nvSpPr>
        <p:spPr>
          <a:xfrm>
            <a:off x="436562" y="-19050"/>
            <a:ext cx="8534400" cy="1507067"/>
          </a:xfrm>
        </p:spPr>
        <p:txBody>
          <a:bodyPr>
            <a:normAutofit/>
          </a:bodyPr>
          <a:lstStyle/>
          <a:p>
            <a:r>
              <a:rPr lang="en-IN" sz="4000" dirty="0">
                <a:solidFill>
                  <a:schemeClr val="tx2"/>
                </a:solidFill>
              </a:rPr>
              <a:t>Azure virtual machines</a:t>
            </a:r>
          </a:p>
        </p:txBody>
      </p:sp>
      <p:sp>
        <p:nvSpPr>
          <p:cNvPr id="3" name="Content Placeholder 2">
            <a:extLst>
              <a:ext uri="{FF2B5EF4-FFF2-40B4-BE49-F238E27FC236}">
                <a16:creationId xmlns:a16="http://schemas.microsoft.com/office/drawing/2014/main" id="{FC6FF0FD-8F72-43C6-9DA7-57C1FCBC0133}"/>
              </a:ext>
            </a:extLst>
          </p:cNvPr>
          <p:cNvSpPr>
            <a:spLocks noGrp="1"/>
          </p:cNvSpPr>
          <p:nvPr>
            <p:ph idx="1"/>
          </p:nvPr>
        </p:nvSpPr>
        <p:spPr>
          <a:xfrm>
            <a:off x="433386" y="1285875"/>
            <a:ext cx="9948863" cy="1815041"/>
          </a:xfrm>
        </p:spPr>
        <p:txBody>
          <a:bodyPr>
            <a:normAutofit/>
          </a:bodyPr>
          <a:lstStyle/>
          <a:p>
            <a:pPr marL="0" indent="0">
              <a:buNone/>
            </a:pPr>
            <a:r>
              <a:rPr lang="en-IN" sz="2400" dirty="0">
                <a:solidFill>
                  <a:schemeClr val="tx1"/>
                </a:solidFill>
                <a:effectLst/>
                <a:latin typeface="-apple-system"/>
              </a:rPr>
              <a:t>Azure Virtual Machines (VM) is </a:t>
            </a:r>
            <a:r>
              <a:rPr lang="en-IN" sz="2400" b="1" i="0" dirty="0">
                <a:solidFill>
                  <a:schemeClr val="tx1"/>
                </a:solidFill>
                <a:effectLst/>
                <a:latin typeface="-apple-system"/>
              </a:rPr>
              <a:t>one of several types of on-demand, scalable computing resources that Azure offers</a:t>
            </a:r>
            <a:r>
              <a:rPr lang="en-IN" sz="2400" dirty="0">
                <a:solidFill>
                  <a:schemeClr val="tx1"/>
                </a:solidFill>
                <a:effectLst/>
                <a:latin typeface="-apple-system"/>
              </a:rPr>
              <a:t>. Typically, you choose a VM when you need more control over the computing environment than the other choices offer.</a:t>
            </a:r>
            <a:endParaRPr lang="en-IN" sz="2400" dirty="0">
              <a:solidFill>
                <a:schemeClr val="tx1"/>
              </a:solidFill>
            </a:endParaRPr>
          </a:p>
        </p:txBody>
      </p:sp>
      <p:sp>
        <p:nvSpPr>
          <p:cNvPr id="6" name="Title 1">
            <a:extLst>
              <a:ext uri="{FF2B5EF4-FFF2-40B4-BE49-F238E27FC236}">
                <a16:creationId xmlns:a16="http://schemas.microsoft.com/office/drawing/2014/main" id="{B2434D64-E212-405C-A69A-3A4FA4717B5E}"/>
              </a:ext>
            </a:extLst>
          </p:cNvPr>
          <p:cNvSpPr txBox="1">
            <a:spLocks/>
          </p:cNvSpPr>
          <p:nvPr/>
        </p:nvSpPr>
        <p:spPr>
          <a:xfrm>
            <a:off x="430212" y="3100916"/>
            <a:ext cx="8534400" cy="92286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solidFill>
                  <a:schemeClr val="tx2"/>
                </a:solidFill>
              </a:rPr>
              <a:t>Why use Azure virtual networks ?</a:t>
            </a:r>
          </a:p>
        </p:txBody>
      </p:sp>
      <p:sp>
        <p:nvSpPr>
          <p:cNvPr id="7" name="Content Placeholder 2">
            <a:extLst>
              <a:ext uri="{FF2B5EF4-FFF2-40B4-BE49-F238E27FC236}">
                <a16:creationId xmlns:a16="http://schemas.microsoft.com/office/drawing/2014/main" id="{B9731844-0F2E-429E-8C31-EA8460AE418A}"/>
              </a:ext>
            </a:extLst>
          </p:cNvPr>
          <p:cNvSpPr txBox="1">
            <a:spLocks/>
          </p:cNvSpPr>
          <p:nvPr/>
        </p:nvSpPr>
        <p:spPr>
          <a:xfrm>
            <a:off x="503236" y="4023784"/>
            <a:ext cx="9764713" cy="225319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IN" b="0" i="0" dirty="0">
                <a:solidFill>
                  <a:srgbClr val="171717"/>
                </a:solidFill>
                <a:effectLst/>
                <a:latin typeface="Segoe UI" panose="020B0502040204020203" pitchFamily="34" charset="0"/>
              </a:rPr>
              <a:t>Azure virtual network enables Azure resources to securely communicate with each other, the internet, and on-premises networks. Key scenarios that you can accomplish with a virtual network include - communication of Azure resources with the internet, communication between Azure resources, communication with on-premises resources, filtering network traffic, routing network traffic, and integration with Azure services.</a:t>
            </a:r>
            <a:endParaRPr lang="en-IN" dirty="0">
              <a:solidFill>
                <a:schemeClr val="tx1"/>
              </a:solidFill>
            </a:endParaRPr>
          </a:p>
        </p:txBody>
      </p:sp>
    </p:spTree>
    <p:extLst>
      <p:ext uri="{BB962C8B-B14F-4D97-AF65-F5344CB8AC3E}">
        <p14:creationId xmlns:p14="http://schemas.microsoft.com/office/powerpoint/2010/main" val="368229344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0"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AB1524E-70AC-4D20-979C-4CBEB2C0692F}"/>
              </a:ext>
            </a:extLst>
          </p:cNvPr>
          <p:cNvSpPr>
            <a:spLocks noGrp="1"/>
          </p:cNvSpPr>
          <p:nvPr>
            <p:ph type="title"/>
          </p:nvPr>
        </p:nvSpPr>
        <p:spPr>
          <a:xfrm>
            <a:off x="646112" y="691091"/>
            <a:ext cx="8534400" cy="922868"/>
          </a:xfrm>
        </p:spPr>
        <p:txBody>
          <a:bodyPr>
            <a:normAutofit/>
          </a:bodyPr>
          <a:lstStyle/>
          <a:p>
            <a:r>
              <a:rPr lang="en-IN" sz="4000" dirty="0">
                <a:solidFill>
                  <a:schemeClr val="tx2"/>
                </a:solidFill>
              </a:rPr>
              <a:t>Azure virtual networks</a:t>
            </a:r>
          </a:p>
        </p:txBody>
      </p:sp>
      <p:sp>
        <p:nvSpPr>
          <p:cNvPr id="3" name="Content Placeholder 2">
            <a:extLst>
              <a:ext uri="{FF2B5EF4-FFF2-40B4-BE49-F238E27FC236}">
                <a16:creationId xmlns:a16="http://schemas.microsoft.com/office/drawing/2014/main" id="{60224864-068C-4B12-9320-44F42A06EEFA}"/>
              </a:ext>
            </a:extLst>
          </p:cNvPr>
          <p:cNvSpPr>
            <a:spLocks noGrp="1"/>
          </p:cNvSpPr>
          <p:nvPr>
            <p:ph idx="1"/>
          </p:nvPr>
        </p:nvSpPr>
        <p:spPr>
          <a:xfrm>
            <a:off x="434973" y="904875"/>
            <a:ext cx="10528301" cy="3248025"/>
          </a:xfrm>
        </p:spPr>
        <p:txBody>
          <a:bodyPr>
            <a:normAutofit/>
          </a:bodyPr>
          <a:lstStyle/>
          <a:p>
            <a:r>
              <a:rPr lang="en-IN" b="0" i="0" dirty="0">
                <a:solidFill>
                  <a:srgbClr val="171717"/>
                </a:solidFill>
                <a:effectLst/>
                <a:latin typeface="Segoe UI" panose="020B0502040204020203" pitchFamily="34" charset="0"/>
              </a:rPr>
              <a:t>Azure Virtual Network (</a:t>
            </a:r>
            <a:r>
              <a:rPr lang="en-IN" b="0" i="0" dirty="0" err="1">
                <a:solidFill>
                  <a:srgbClr val="171717"/>
                </a:solidFill>
                <a:effectLst/>
                <a:latin typeface="Segoe UI" panose="020B0502040204020203" pitchFamily="34" charset="0"/>
              </a:rPr>
              <a:t>VNet</a:t>
            </a:r>
            <a:r>
              <a:rPr lang="en-IN" b="0" i="0" dirty="0">
                <a:solidFill>
                  <a:srgbClr val="171717"/>
                </a:solidFill>
                <a:effectLst/>
                <a:latin typeface="Segoe UI" panose="020B0502040204020203" pitchFamily="34" charset="0"/>
              </a:rPr>
              <a:t>) is the fundamental building block for your private network in Azure. </a:t>
            </a:r>
            <a:r>
              <a:rPr lang="en-IN" b="0" i="0" dirty="0" err="1">
                <a:solidFill>
                  <a:srgbClr val="171717"/>
                </a:solidFill>
                <a:effectLst/>
                <a:latin typeface="Segoe UI" panose="020B0502040204020203" pitchFamily="34" charset="0"/>
              </a:rPr>
              <a:t>VNet</a:t>
            </a:r>
            <a:r>
              <a:rPr lang="en-IN" b="0" i="0" dirty="0">
                <a:solidFill>
                  <a:srgbClr val="171717"/>
                </a:solidFill>
                <a:effectLst/>
                <a:latin typeface="Segoe UI" panose="020B0502040204020203" pitchFamily="34" charset="0"/>
              </a:rPr>
              <a:t> enables many types of Azure resources, such as Azure Virtual Machines (VM), to securely communicate with each other, the internet, and on-premises networks. </a:t>
            </a:r>
            <a:r>
              <a:rPr lang="en-IN" b="0" i="0" dirty="0" err="1">
                <a:solidFill>
                  <a:srgbClr val="171717"/>
                </a:solidFill>
                <a:effectLst/>
                <a:latin typeface="Segoe UI" panose="020B0502040204020203" pitchFamily="34" charset="0"/>
              </a:rPr>
              <a:t>VNet</a:t>
            </a:r>
            <a:r>
              <a:rPr lang="en-IN" b="0" i="0" dirty="0">
                <a:solidFill>
                  <a:srgbClr val="171717"/>
                </a:solidFill>
                <a:effectLst/>
                <a:latin typeface="Segoe UI" panose="020B0502040204020203" pitchFamily="34" charset="0"/>
              </a:rPr>
              <a:t> is similar to a traditional network that you'd operate in your own data </a:t>
            </a:r>
            <a:r>
              <a:rPr lang="en-IN" b="0" i="0" dirty="0" err="1">
                <a:solidFill>
                  <a:srgbClr val="171717"/>
                </a:solidFill>
                <a:effectLst/>
                <a:latin typeface="Segoe UI" panose="020B0502040204020203" pitchFamily="34" charset="0"/>
              </a:rPr>
              <a:t>center</a:t>
            </a:r>
            <a:r>
              <a:rPr lang="en-IN" b="0" i="0" dirty="0">
                <a:solidFill>
                  <a:srgbClr val="171717"/>
                </a:solidFill>
                <a:effectLst/>
                <a:latin typeface="Segoe UI" panose="020B0502040204020203" pitchFamily="34" charset="0"/>
              </a:rPr>
              <a:t>, but brings with it additional benefits of Azure's infrastructure such as scale, availability, and isolation.</a:t>
            </a:r>
            <a:endParaRPr lang="en-IN" dirty="0">
              <a:solidFill>
                <a:schemeClr val="tx1"/>
              </a:solidFill>
            </a:endParaRPr>
          </a:p>
        </p:txBody>
      </p:sp>
    </p:spTree>
    <p:extLst>
      <p:ext uri="{BB962C8B-B14F-4D97-AF65-F5344CB8AC3E}">
        <p14:creationId xmlns:p14="http://schemas.microsoft.com/office/powerpoint/2010/main" val="296812188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0"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3102163-781A-465B-9A3B-5CCC333565A2}"/>
              </a:ext>
            </a:extLst>
          </p:cNvPr>
          <p:cNvSpPr>
            <a:spLocks noGrp="1"/>
          </p:cNvSpPr>
          <p:nvPr>
            <p:ph type="title"/>
          </p:nvPr>
        </p:nvSpPr>
        <p:spPr>
          <a:xfrm>
            <a:off x="446087" y="213147"/>
            <a:ext cx="8534400" cy="932393"/>
          </a:xfrm>
        </p:spPr>
        <p:txBody>
          <a:bodyPr>
            <a:normAutofit/>
          </a:bodyPr>
          <a:lstStyle/>
          <a:p>
            <a:r>
              <a:rPr lang="en-IN" sz="4000" dirty="0">
                <a:solidFill>
                  <a:schemeClr val="tx2"/>
                </a:solidFill>
              </a:rPr>
              <a:t>Azure storage account</a:t>
            </a:r>
          </a:p>
        </p:txBody>
      </p:sp>
      <p:sp>
        <p:nvSpPr>
          <p:cNvPr id="3" name="Content Placeholder 2">
            <a:extLst>
              <a:ext uri="{FF2B5EF4-FFF2-40B4-BE49-F238E27FC236}">
                <a16:creationId xmlns:a16="http://schemas.microsoft.com/office/drawing/2014/main" id="{FF064894-E4A8-40EF-95BC-75377055E863}"/>
              </a:ext>
            </a:extLst>
          </p:cNvPr>
          <p:cNvSpPr>
            <a:spLocks noGrp="1"/>
          </p:cNvSpPr>
          <p:nvPr>
            <p:ph idx="1"/>
          </p:nvPr>
        </p:nvSpPr>
        <p:spPr>
          <a:xfrm>
            <a:off x="442911" y="1127761"/>
            <a:ext cx="11303001" cy="2362200"/>
          </a:xfrm>
        </p:spPr>
        <p:txBody>
          <a:bodyPr>
            <a:normAutofit/>
          </a:bodyPr>
          <a:lstStyle/>
          <a:p>
            <a:r>
              <a:rPr lang="en-IN" dirty="0">
                <a:solidFill>
                  <a:schemeClr val="tx1"/>
                </a:solidFill>
                <a:effectLst/>
                <a:latin typeface="-apple-system"/>
              </a:rPr>
              <a:t>An Azure storage account </a:t>
            </a:r>
            <a:r>
              <a:rPr lang="en-IN" b="1" i="0" dirty="0">
                <a:solidFill>
                  <a:schemeClr val="tx1"/>
                </a:solidFill>
                <a:effectLst/>
                <a:latin typeface="-apple-system"/>
              </a:rPr>
              <a:t>contains all of your Azure Storage data objects, including blobs, file shares, queues, tables, and disks</a:t>
            </a:r>
            <a:r>
              <a:rPr lang="en-IN" dirty="0">
                <a:solidFill>
                  <a:schemeClr val="tx1"/>
                </a:solidFill>
                <a:effectLst/>
                <a:latin typeface="-apple-system"/>
              </a:rPr>
              <a:t>. The storage account provides a unique namespace for your Azure Storage data that's accessible from anywhere in the world over HTTP or HTTPS.</a:t>
            </a:r>
            <a:endParaRPr lang="en-IN" dirty="0">
              <a:solidFill>
                <a:schemeClr val="tx1"/>
              </a:solidFill>
            </a:endParaRPr>
          </a:p>
        </p:txBody>
      </p:sp>
      <p:pic>
        <p:nvPicPr>
          <p:cNvPr id="4098" name="Picture 2">
            <a:extLst>
              <a:ext uri="{FF2B5EF4-FFF2-40B4-BE49-F238E27FC236}">
                <a16:creationId xmlns:a16="http://schemas.microsoft.com/office/drawing/2014/main" id="{49BBE8F1-DCC5-444C-AD15-8356084715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5" y="3243682"/>
            <a:ext cx="7782560" cy="3014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12965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0"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7178F8A-9D5E-406A-BF97-C30830EBEF89}"/>
              </a:ext>
            </a:extLst>
          </p:cNvPr>
          <p:cNvSpPr>
            <a:spLocks noGrp="1"/>
          </p:cNvSpPr>
          <p:nvPr>
            <p:ph type="title"/>
          </p:nvPr>
        </p:nvSpPr>
        <p:spPr>
          <a:xfrm>
            <a:off x="417512" y="543982"/>
            <a:ext cx="8534400" cy="894293"/>
          </a:xfrm>
        </p:spPr>
        <p:txBody>
          <a:bodyPr>
            <a:normAutofit/>
          </a:bodyPr>
          <a:lstStyle/>
          <a:p>
            <a:r>
              <a:rPr lang="en-IN" sz="4000" dirty="0">
                <a:solidFill>
                  <a:schemeClr val="tx2"/>
                </a:solidFill>
              </a:rPr>
              <a:t>Database service</a:t>
            </a:r>
          </a:p>
        </p:txBody>
      </p:sp>
      <p:sp>
        <p:nvSpPr>
          <p:cNvPr id="3" name="Content Placeholder 2">
            <a:extLst>
              <a:ext uri="{FF2B5EF4-FFF2-40B4-BE49-F238E27FC236}">
                <a16:creationId xmlns:a16="http://schemas.microsoft.com/office/drawing/2014/main" id="{5B1966FB-2718-4675-941F-F7D68DD47E83}"/>
              </a:ext>
            </a:extLst>
          </p:cNvPr>
          <p:cNvSpPr>
            <a:spLocks noGrp="1"/>
          </p:cNvSpPr>
          <p:nvPr>
            <p:ph idx="1"/>
          </p:nvPr>
        </p:nvSpPr>
        <p:spPr>
          <a:xfrm>
            <a:off x="684212" y="685800"/>
            <a:ext cx="8534400" cy="3615267"/>
          </a:xfrm>
        </p:spPr>
        <p:txBody>
          <a:bodyPr>
            <a:normAutofit/>
          </a:bodyPr>
          <a:lstStyle/>
          <a:p>
            <a:r>
              <a:rPr lang="en-IN" b="1" i="0" dirty="0">
                <a:solidFill>
                  <a:schemeClr val="tx1"/>
                </a:solidFill>
                <a:effectLst/>
                <a:latin typeface="-apple-system"/>
              </a:rPr>
              <a:t>Azure SQL Database is a fully managed database service</a:t>
            </a:r>
            <a:r>
              <a:rPr lang="en-IN" dirty="0">
                <a:solidFill>
                  <a:schemeClr val="tx1"/>
                </a:solidFill>
                <a:effectLst/>
                <a:latin typeface="-apple-system"/>
              </a:rPr>
              <a:t>, which means that Microsoft operates SQL Server for you, and ensures its availability and performance. SQL Database also includes innovative features to enhance your business continuity, such as built-in high availability.</a:t>
            </a:r>
            <a:endParaRPr lang="en-IN" dirty="0">
              <a:solidFill>
                <a:schemeClr val="tx1"/>
              </a:solidFill>
            </a:endParaRPr>
          </a:p>
        </p:txBody>
      </p:sp>
    </p:spTree>
    <p:extLst>
      <p:ext uri="{BB962C8B-B14F-4D97-AF65-F5344CB8AC3E}">
        <p14:creationId xmlns:p14="http://schemas.microsoft.com/office/powerpoint/2010/main" val="1776233367"/>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0"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69C7728-E033-4741-A89F-00440F383EC5}"/>
              </a:ext>
            </a:extLst>
          </p:cNvPr>
          <p:cNvSpPr>
            <a:spLocks noGrp="1"/>
          </p:cNvSpPr>
          <p:nvPr>
            <p:ph type="title"/>
          </p:nvPr>
        </p:nvSpPr>
        <p:spPr>
          <a:xfrm>
            <a:off x="512762" y="324908"/>
            <a:ext cx="8534400" cy="865718"/>
          </a:xfrm>
        </p:spPr>
        <p:txBody>
          <a:bodyPr>
            <a:normAutofit/>
          </a:bodyPr>
          <a:lstStyle/>
          <a:p>
            <a:r>
              <a:rPr lang="en-IN" sz="4000" dirty="0">
                <a:solidFill>
                  <a:schemeClr val="tx2"/>
                </a:solidFill>
              </a:rPr>
              <a:t>Core solutions in azure</a:t>
            </a:r>
          </a:p>
        </p:txBody>
      </p:sp>
      <p:sp>
        <p:nvSpPr>
          <p:cNvPr id="3" name="Content Placeholder 2">
            <a:extLst>
              <a:ext uri="{FF2B5EF4-FFF2-40B4-BE49-F238E27FC236}">
                <a16:creationId xmlns:a16="http://schemas.microsoft.com/office/drawing/2014/main" id="{71D6DDBC-45D5-4946-B6FC-01C90B691122}"/>
              </a:ext>
            </a:extLst>
          </p:cNvPr>
          <p:cNvSpPr>
            <a:spLocks noGrp="1"/>
          </p:cNvSpPr>
          <p:nvPr>
            <p:ph idx="1"/>
          </p:nvPr>
        </p:nvSpPr>
        <p:spPr>
          <a:xfrm>
            <a:off x="512761" y="1263650"/>
            <a:ext cx="8850313" cy="4270375"/>
          </a:xfrm>
        </p:spPr>
        <p:txBody>
          <a:bodyPr>
            <a:normAutofit/>
          </a:bodyPr>
          <a:lstStyle/>
          <a:p>
            <a:pPr algn="l">
              <a:buFont typeface="Arial" panose="020B0604020202020204" pitchFamily="34" charset="0"/>
              <a:buChar char="•"/>
            </a:pPr>
            <a:r>
              <a:rPr lang="en-IN" b="1" i="0" dirty="0">
                <a:solidFill>
                  <a:srgbClr val="000000"/>
                </a:solidFill>
                <a:effectLst/>
                <a:latin typeface="Noto Sans JP"/>
              </a:rPr>
              <a:t>Azure Internet-of-Things – </a:t>
            </a:r>
            <a:r>
              <a:rPr lang="en-IN" b="0" i="0" dirty="0">
                <a:solidFill>
                  <a:srgbClr val="000000"/>
                </a:solidFill>
                <a:effectLst/>
                <a:latin typeface="Noto Sans JP"/>
              </a:rPr>
              <a:t>Azure IoT Central, Azure IoT Hub, Azure Sphere</a:t>
            </a:r>
          </a:p>
          <a:p>
            <a:pPr algn="l">
              <a:buFont typeface="Arial" panose="020B0604020202020204" pitchFamily="34" charset="0"/>
              <a:buChar char="•"/>
            </a:pPr>
            <a:r>
              <a:rPr lang="en-IN" b="1" i="0" dirty="0">
                <a:solidFill>
                  <a:srgbClr val="000000"/>
                </a:solidFill>
                <a:effectLst/>
                <a:latin typeface="Noto Sans JP"/>
              </a:rPr>
              <a:t>Azure Big Data and Analytics – </a:t>
            </a:r>
            <a:r>
              <a:rPr lang="en-IN" b="0" i="0" dirty="0">
                <a:solidFill>
                  <a:srgbClr val="000000"/>
                </a:solidFill>
                <a:effectLst/>
                <a:latin typeface="Noto Sans JP"/>
              </a:rPr>
              <a:t>Azure SQL Data Warehouse, Azure HDInsight, Azure Data Lake Analytics, Azure Data Databricks.</a:t>
            </a:r>
          </a:p>
          <a:p>
            <a:pPr algn="l">
              <a:buFont typeface="Arial" panose="020B0604020202020204" pitchFamily="34" charset="0"/>
              <a:buChar char="•"/>
            </a:pPr>
            <a:r>
              <a:rPr lang="en-IN" b="1" i="0" dirty="0">
                <a:solidFill>
                  <a:srgbClr val="000000"/>
                </a:solidFill>
                <a:effectLst/>
                <a:latin typeface="Noto Sans JP"/>
              </a:rPr>
              <a:t>Azure Artificial Intelligence – </a:t>
            </a:r>
            <a:r>
              <a:rPr lang="en-IN" b="0" i="0" dirty="0">
                <a:solidFill>
                  <a:srgbClr val="000000"/>
                </a:solidFill>
                <a:effectLst/>
                <a:latin typeface="Noto Sans JP"/>
              </a:rPr>
              <a:t>Azure Machine Learning Services, Azure Machine Learning Studio, Cognitive Services, Azure Bot Services.</a:t>
            </a:r>
          </a:p>
          <a:p>
            <a:pPr algn="l">
              <a:buFont typeface="Arial" panose="020B0604020202020204" pitchFamily="34" charset="0"/>
              <a:buChar char="•"/>
            </a:pPr>
            <a:r>
              <a:rPr lang="en-IN" b="1" i="0" dirty="0">
                <a:solidFill>
                  <a:srgbClr val="000000"/>
                </a:solidFill>
                <a:effectLst/>
                <a:latin typeface="Noto Sans JP"/>
              </a:rPr>
              <a:t>Serverless Computing – </a:t>
            </a:r>
            <a:r>
              <a:rPr lang="en-IN" b="0" i="0" dirty="0">
                <a:solidFill>
                  <a:srgbClr val="000000"/>
                </a:solidFill>
                <a:effectLst/>
                <a:latin typeface="Noto Sans JP"/>
              </a:rPr>
              <a:t>Azure Functions, Azure Logic Apps, Azure Event Grid.</a:t>
            </a:r>
          </a:p>
          <a:p>
            <a:pPr marL="0" indent="0">
              <a:buNone/>
            </a:pPr>
            <a:endParaRPr lang="en-IN" dirty="0">
              <a:solidFill>
                <a:schemeClr val="tx1"/>
              </a:solidFill>
            </a:endParaRPr>
          </a:p>
        </p:txBody>
      </p:sp>
    </p:spTree>
    <p:extLst>
      <p:ext uri="{BB962C8B-B14F-4D97-AF65-F5344CB8AC3E}">
        <p14:creationId xmlns:p14="http://schemas.microsoft.com/office/powerpoint/2010/main" val="3918037157"/>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2"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23"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5B6428-DD94-41FD-8182-71FC94F1D936}"/>
              </a:ext>
            </a:extLst>
          </p:cNvPr>
          <p:cNvSpPr>
            <a:spLocks noGrp="1"/>
          </p:cNvSpPr>
          <p:nvPr>
            <p:ph type="title"/>
          </p:nvPr>
        </p:nvSpPr>
        <p:spPr>
          <a:xfrm>
            <a:off x="482917" y="712468"/>
            <a:ext cx="8534400" cy="960968"/>
          </a:xfrm>
        </p:spPr>
        <p:txBody>
          <a:bodyPr>
            <a:normAutofit/>
          </a:bodyPr>
          <a:lstStyle/>
          <a:p>
            <a:r>
              <a:rPr lang="en-IN" sz="4000" dirty="0">
                <a:solidFill>
                  <a:schemeClr val="tx2"/>
                </a:solidFill>
              </a:rPr>
              <a:t>AI services</a:t>
            </a:r>
          </a:p>
        </p:txBody>
      </p:sp>
      <p:sp>
        <p:nvSpPr>
          <p:cNvPr id="3" name="Content Placeholder 2">
            <a:extLst>
              <a:ext uri="{FF2B5EF4-FFF2-40B4-BE49-F238E27FC236}">
                <a16:creationId xmlns:a16="http://schemas.microsoft.com/office/drawing/2014/main" id="{D7A05EBB-E8F8-4B92-9745-F501631D4E41}"/>
              </a:ext>
            </a:extLst>
          </p:cNvPr>
          <p:cNvSpPr>
            <a:spLocks noGrp="1"/>
          </p:cNvSpPr>
          <p:nvPr>
            <p:ph idx="1"/>
          </p:nvPr>
        </p:nvSpPr>
        <p:spPr>
          <a:xfrm>
            <a:off x="401639" y="1023834"/>
            <a:ext cx="4749482" cy="5062006"/>
          </a:xfrm>
        </p:spPr>
        <p:txBody>
          <a:bodyPr>
            <a:normAutofit/>
          </a:bodyPr>
          <a:lstStyle/>
          <a:p>
            <a:pPr marL="0" indent="0">
              <a:buNone/>
            </a:pPr>
            <a:r>
              <a:rPr lang="en-IN" dirty="0">
                <a:solidFill>
                  <a:schemeClr val="tx1"/>
                </a:solidFill>
                <a:effectLst/>
                <a:latin typeface="-apple-system"/>
              </a:rPr>
              <a:t>These services include: </a:t>
            </a:r>
            <a:r>
              <a:rPr lang="en-IN" b="1" i="0" dirty="0">
                <a:solidFill>
                  <a:schemeClr val="tx1"/>
                </a:solidFill>
                <a:effectLst/>
                <a:latin typeface="-apple-system"/>
              </a:rPr>
              <a:t>Azure cognitive services</a:t>
            </a:r>
            <a:r>
              <a:rPr lang="en-IN" dirty="0">
                <a:solidFill>
                  <a:schemeClr val="tx1"/>
                </a:solidFill>
                <a:effectLst/>
                <a:latin typeface="-apple-system"/>
              </a:rPr>
              <a:t>, including a variety services related to language and language processing (speech recognition, speech formation, translations), text recognition, and image and character recognition. The services can be used, for example, in various bot-based solutions.</a:t>
            </a:r>
            <a:endParaRPr lang="en-IN" dirty="0">
              <a:solidFill>
                <a:schemeClr val="tx1"/>
              </a:solidFill>
            </a:endParaRPr>
          </a:p>
        </p:txBody>
      </p:sp>
      <p:pic>
        <p:nvPicPr>
          <p:cNvPr id="5122" name="Picture 2">
            <a:extLst>
              <a:ext uri="{FF2B5EF4-FFF2-40B4-BE49-F238E27FC236}">
                <a16:creationId xmlns:a16="http://schemas.microsoft.com/office/drawing/2014/main" id="{D10840E2-70C0-4D9E-B47A-CD4BD14A92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8480" y="1629832"/>
            <a:ext cx="6312753" cy="4791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132860"/>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0"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B4898E3-A5F4-44FB-A402-ED4C16D75968}"/>
              </a:ext>
            </a:extLst>
          </p:cNvPr>
          <p:cNvSpPr>
            <a:spLocks noGrp="1"/>
          </p:cNvSpPr>
          <p:nvPr>
            <p:ph type="title"/>
          </p:nvPr>
        </p:nvSpPr>
        <p:spPr>
          <a:xfrm>
            <a:off x="417512" y="572557"/>
            <a:ext cx="8534400" cy="760943"/>
          </a:xfrm>
        </p:spPr>
        <p:txBody>
          <a:bodyPr>
            <a:normAutofit/>
          </a:bodyPr>
          <a:lstStyle/>
          <a:p>
            <a:r>
              <a:rPr lang="en-IN" sz="4000" dirty="0">
                <a:solidFill>
                  <a:schemeClr val="tx2"/>
                </a:solidFill>
              </a:rPr>
              <a:t>Azure </a:t>
            </a:r>
            <a:r>
              <a:rPr lang="en-IN" sz="4000" dirty="0" err="1">
                <a:solidFill>
                  <a:schemeClr val="tx2"/>
                </a:solidFill>
              </a:rPr>
              <a:t>iot</a:t>
            </a:r>
            <a:endParaRPr lang="en-IN" sz="4000" dirty="0">
              <a:solidFill>
                <a:schemeClr val="tx2"/>
              </a:solidFill>
            </a:endParaRPr>
          </a:p>
        </p:txBody>
      </p:sp>
      <p:sp>
        <p:nvSpPr>
          <p:cNvPr id="3" name="Content Placeholder 2">
            <a:extLst>
              <a:ext uri="{FF2B5EF4-FFF2-40B4-BE49-F238E27FC236}">
                <a16:creationId xmlns:a16="http://schemas.microsoft.com/office/drawing/2014/main" id="{E2FE0FB3-D733-46B9-953D-F96D5F592917}"/>
              </a:ext>
            </a:extLst>
          </p:cNvPr>
          <p:cNvSpPr>
            <a:spLocks noGrp="1"/>
          </p:cNvSpPr>
          <p:nvPr>
            <p:ph idx="1"/>
          </p:nvPr>
        </p:nvSpPr>
        <p:spPr>
          <a:xfrm>
            <a:off x="417512" y="2028825"/>
            <a:ext cx="11279188" cy="4676775"/>
          </a:xfrm>
        </p:spPr>
        <p:txBody>
          <a:bodyPr>
            <a:normAutofit/>
          </a:bodyPr>
          <a:lstStyle/>
          <a:p>
            <a:r>
              <a:rPr lang="en-IN" b="1" i="0" dirty="0">
                <a:solidFill>
                  <a:schemeClr val="tx1"/>
                </a:solidFill>
                <a:effectLst/>
                <a:latin typeface="-apple-system"/>
              </a:rPr>
              <a:t>The Azure Internet of Things (IoT) </a:t>
            </a:r>
            <a:r>
              <a:rPr lang="en-IN" b="0" i="0" dirty="0">
                <a:solidFill>
                  <a:schemeClr val="tx1"/>
                </a:solidFill>
                <a:effectLst/>
                <a:latin typeface="-apple-system"/>
              </a:rPr>
              <a:t>is a collection of Microsoft-managed cloud services that connect, monitor, and control billions of IoT assets. In simpler terms, an IoT solution is made up of one or more IoT devices that communicate with one or more back-end services hosted in the cloud.</a:t>
            </a:r>
            <a:r>
              <a:rPr lang="en-IN" b="0" i="0" dirty="0">
                <a:solidFill>
                  <a:srgbClr val="4C4C51"/>
                </a:solidFill>
                <a:effectLst/>
                <a:latin typeface="Segoe UI" panose="020B0502040204020203" pitchFamily="34" charset="0"/>
              </a:rPr>
              <a:t> </a:t>
            </a:r>
            <a:r>
              <a:rPr lang="en-IN" b="0" i="0" dirty="0">
                <a:solidFill>
                  <a:schemeClr val="tx1"/>
                </a:solidFill>
                <a:effectLst/>
                <a:latin typeface="Segoe UI" panose="020B0502040204020203" pitchFamily="34" charset="0"/>
              </a:rPr>
              <a:t> It also includes security and operating systems for devices and equipment, along with data and analytics that help businesses to build, deploy and manage IoT applications.</a:t>
            </a:r>
          </a:p>
          <a:p>
            <a:r>
              <a:rPr lang="en-IN" b="0" i="0" dirty="0">
                <a:solidFill>
                  <a:srgbClr val="4C4C51"/>
                </a:solidFill>
                <a:effectLst/>
                <a:latin typeface="Segoe UI" panose="020B0502040204020203" pitchFamily="34" charset="0"/>
              </a:rPr>
              <a:t> we consider how these services work together across three components:</a:t>
            </a:r>
            <a:endParaRPr lang="en-IN" dirty="0">
              <a:solidFill>
                <a:schemeClr val="tx1"/>
              </a:solidFill>
              <a:latin typeface="Segoe UI" panose="020B0502040204020203" pitchFamily="34" charset="0"/>
            </a:endParaRPr>
          </a:p>
          <a:p>
            <a:pPr marL="0" indent="0" algn="l">
              <a:buNone/>
            </a:pPr>
            <a:r>
              <a:rPr lang="en-IN" b="1" i="0" dirty="0">
                <a:solidFill>
                  <a:srgbClr val="2E2E33"/>
                </a:solidFill>
                <a:effectLst/>
                <a:latin typeface="Segoe UI" panose="020B0502040204020203" pitchFamily="34" charset="0"/>
              </a:rPr>
              <a:t>       Things:  </a:t>
            </a:r>
            <a:r>
              <a:rPr lang="en-IN" b="0" i="0" dirty="0">
                <a:solidFill>
                  <a:srgbClr val="4C4C51"/>
                </a:solidFill>
                <a:effectLst/>
                <a:latin typeface="Segoe UI" panose="020B0502040204020203" pitchFamily="34" charset="0"/>
              </a:rPr>
              <a:t>The physical objects or things, such as industrial equipment, devices or sensors, that                          			    connect to the cloud persistently or intermittently.</a:t>
            </a:r>
          </a:p>
          <a:p>
            <a:pPr marL="0" indent="0" algn="l">
              <a:buNone/>
            </a:pPr>
            <a:r>
              <a:rPr lang="en-IN" b="1" i="0" dirty="0">
                <a:solidFill>
                  <a:srgbClr val="2E2E33"/>
                </a:solidFill>
                <a:effectLst/>
                <a:latin typeface="Segoe UI" panose="020B0502040204020203" pitchFamily="34" charset="0"/>
              </a:rPr>
              <a:t>	Insights: </a:t>
            </a:r>
            <a:r>
              <a:rPr lang="en-IN" b="0" i="0" dirty="0">
                <a:solidFill>
                  <a:srgbClr val="4C4C51"/>
                </a:solidFill>
                <a:effectLst/>
                <a:latin typeface="Segoe UI" panose="020B0502040204020203" pitchFamily="34" charset="0"/>
              </a:rPr>
              <a:t>Information collected by the things, which is analysed and turned into actionable 					knowledge either by people or AI.</a:t>
            </a:r>
          </a:p>
          <a:p>
            <a:pPr marL="0" indent="0" algn="l">
              <a:buNone/>
            </a:pPr>
            <a:r>
              <a:rPr lang="en-IN" b="1" i="0" dirty="0">
                <a:solidFill>
                  <a:srgbClr val="2E2E33"/>
                </a:solidFill>
                <a:effectLst/>
                <a:latin typeface="Segoe UI" panose="020B0502040204020203" pitchFamily="34" charset="0"/>
              </a:rPr>
              <a:t>	 Actions: </a:t>
            </a:r>
            <a:r>
              <a:rPr lang="en-IN" b="0" i="0" dirty="0">
                <a:solidFill>
                  <a:srgbClr val="4C4C51"/>
                </a:solidFill>
                <a:effectLst/>
                <a:latin typeface="Segoe UI" panose="020B0502040204020203" pitchFamily="34" charset="0"/>
              </a:rPr>
              <a:t>The way people respond to those insights and connect them to their business, as  					well as the systems 	and tools they use.</a:t>
            </a:r>
          </a:p>
          <a:p>
            <a:pPr marL="0" indent="0" algn="l">
              <a:buNone/>
            </a:pPr>
            <a:endParaRPr lang="en-IN" b="0" i="0" dirty="0">
              <a:solidFill>
                <a:srgbClr val="4C4C51"/>
              </a:solidFill>
              <a:effectLst/>
              <a:latin typeface="Segoe UI" panose="020B0502040204020203" pitchFamily="34" charset="0"/>
            </a:endParaRPr>
          </a:p>
          <a:p>
            <a:pPr marL="0" indent="0" algn="l">
              <a:buNone/>
            </a:pPr>
            <a:endParaRPr lang="en-IN" b="0" i="0" dirty="0">
              <a:solidFill>
                <a:srgbClr val="4C4C51"/>
              </a:solidFill>
              <a:effectLst/>
              <a:latin typeface="Segoe UI" panose="020B0502040204020203" pitchFamily="34" charset="0"/>
            </a:endParaRPr>
          </a:p>
          <a:p>
            <a:pPr marL="0" indent="0">
              <a:buNone/>
            </a:pPr>
            <a:endParaRPr lang="en-IN"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186637208"/>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20"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6146" name="Picture 2">
            <a:extLst>
              <a:ext uri="{FF2B5EF4-FFF2-40B4-BE49-F238E27FC236}">
                <a16:creationId xmlns:a16="http://schemas.microsoft.com/office/drawing/2014/main" id="{61A00413-7731-4949-9EC9-652372EE3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25" y="471488"/>
            <a:ext cx="10639425" cy="5876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758503"/>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2"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23"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517E4C1-1057-431D-A969-B1C8FF5EDE7E}"/>
              </a:ext>
            </a:extLst>
          </p:cNvPr>
          <p:cNvSpPr>
            <a:spLocks noGrp="1"/>
          </p:cNvSpPr>
          <p:nvPr>
            <p:ph type="title"/>
          </p:nvPr>
        </p:nvSpPr>
        <p:spPr>
          <a:xfrm>
            <a:off x="477520" y="413173"/>
            <a:ext cx="8534400" cy="866988"/>
          </a:xfrm>
        </p:spPr>
        <p:txBody>
          <a:bodyPr>
            <a:normAutofit/>
          </a:bodyPr>
          <a:lstStyle/>
          <a:p>
            <a:r>
              <a:rPr lang="en-IN" sz="4000" dirty="0">
                <a:solidFill>
                  <a:schemeClr val="tx2"/>
                </a:solidFill>
              </a:rPr>
              <a:t>Azure </a:t>
            </a:r>
            <a:r>
              <a:rPr lang="en-IN" sz="4000" dirty="0" err="1">
                <a:solidFill>
                  <a:schemeClr val="tx2"/>
                </a:solidFill>
                <a:latin typeface="Times New Roman" panose="02020603050405020304" pitchFamily="18" charset="0"/>
                <a:cs typeface="Times New Roman" panose="02020603050405020304" pitchFamily="18" charset="0"/>
              </a:rPr>
              <a:t>devops</a:t>
            </a:r>
            <a:endParaRPr lang="en-IN" sz="4000" dirty="0">
              <a:solidFill>
                <a:schemeClr val="tx2"/>
              </a:solidFill>
              <a:latin typeface="Times New Roman" panose="02020603050405020304" pitchFamily="18" charset="0"/>
              <a:cs typeface="Times New Roman" panose="02020603050405020304" pitchFamily="18" charset="0"/>
            </a:endParaRPr>
          </a:p>
        </p:txBody>
      </p:sp>
      <p:pic>
        <p:nvPicPr>
          <p:cNvPr id="7170" name="Picture 2">
            <a:extLst>
              <a:ext uri="{FF2B5EF4-FFF2-40B4-BE49-F238E27FC236}">
                <a16:creationId xmlns:a16="http://schemas.microsoft.com/office/drawing/2014/main" id="{FC69381B-440B-4182-9410-18B5A6BE2F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320" y="1285875"/>
            <a:ext cx="9672320" cy="5158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07606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0"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F413A63-5F43-4A4E-9E3C-D45A477B82D0}"/>
              </a:ext>
            </a:extLst>
          </p:cNvPr>
          <p:cNvSpPr>
            <a:spLocks noGrp="1"/>
          </p:cNvSpPr>
          <p:nvPr>
            <p:ph type="title"/>
          </p:nvPr>
        </p:nvSpPr>
        <p:spPr>
          <a:xfrm>
            <a:off x="556418" y="447675"/>
            <a:ext cx="8534400" cy="1507067"/>
          </a:xfrm>
        </p:spPr>
        <p:txBody>
          <a:bodyPr>
            <a:normAutofit/>
          </a:bodyPr>
          <a:lstStyle/>
          <a:p>
            <a:r>
              <a:rPr lang="en-IN" sz="4000" b="1" dirty="0">
                <a:solidFill>
                  <a:schemeClr val="tx2"/>
                </a:solidFill>
              </a:rPr>
              <a:t>What is Azure ?</a:t>
            </a:r>
          </a:p>
        </p:txBody>
      </p:sp>
      <p:sp>
        <p:nvSpPr>
          <p:cNvPr id="3" name="Content Placeholder 2">
            <a:extLst>
              <a:ext uri="{FF2B5EF4-FFF2-40B4-BE49-F238E27FC236}">
                <a16:creationId xmlns:a16="http://schemas.microsoft.com/office/drawing/2014/main" id="{8EB77D07-6D64-4EF9-9FF7-4EF3DEA9A555}"/>
              </a:ext>
            </a:extLst>
          </p:cNvPr>
          <p:cNvSpPr>
            <a:spLocks noGrp="1"/>
          </p:cNvSpPr>
          <p:nvPr>
            <p:ph idx="1"/>
          </p:nvPr>
        </p:nvSpPr>
        <p:spPr>
          <a:xfrm>
            <a:off x="409575" y="1283230"/>
            <a:ext cx="10067925" cy="3724275"/>
          </a:xfrm>
        </p:spPr>
        <p:txBody>
          <a:bodyPr>
            <a:normAutofit/>
          </a:bodyPr>
          <a:lstStyle/>
          <a:p>
            <a:pPr marL="0" indent="0">
              <a:buNone/>
            </a:pPr>
            <a:r>
              <a:rPr lang="en-IN" b="0" i="0" dirty="0">
                <a:solidFill>
                  <a:schemeClr val="tx1"/>
                </a:solidFill>
                <a:effectLst/>
                <a:latin typeface="Nunito Sans" panose="020B0604020202020204" pitchFamily="2" charset="0"/>
              </a:rPr>
              <a:t>A</a:t>
            </a:r>
            <a:r>
              <a:rPr lang="en-IN" b="0" i="0" u="none" strike="noStrike" dirty="0">
                <a:solidFill>
                  <a:schemeClr val="tx1"/>
                </a:solidFill>
                <a:effectLst/>
                <a:latin typeface="Nunito Sans" panose="020B0604020202020204" pitchFamily="2" charset="0"/>
                <a:hlinkClick r:id="rId2">
                  <a:extLst>
                    <a:ext uri="{A12FA001-AC4F-418D-AE19-62706E023703}">
                      <ahyp:hlinkClr xmlns:ahyp="http://schemas.microsoft.com/office/drawing/2018/hyperlinkcolor" val="tx"/>
                    </a:ext>
                  </a:extLst>
                </a:hlinkClick>
              </a:rPr>
              <a:t> cloud computing service</a:t>
            </a:r>
            <a:r>
              <a:rPr lang="en-IN" b="0" i="0" dirty="0">
                <a:solidFill>
                  <a:schemeClr val="tx1"/>
                </a:solidFill>
                <a:effectLst/>
                <a:latin typeface="Nunito Sans" panose="020B0604020202020204" pitchFamily="2" charset="0"/>
              </a:rPr>
              <a:t> created by Microsoft to build, develop, test, deploy and maintain applications is called Microsoft Azure</a:t>
            </a:r>
            <a:r>
              <a:rPr lang="en-IN" b="0" i="0" dirty="0">
                <a:solidFill>
                  <a:srgbClr val="4D5968"/>
                </a:solidFill>
                <a:effectLst/>
                <a:latin typeface="Nunito Sans" panose="020B0604020202020204" pitchFamily="2" charset="0"/>
              </a:rPr>
              <a:t>. </a:t>
            </a:r>
            <a:endParaRPr lang="en-IN" dirty="0">
              <a:solidFill>
                <a:schemeClr val="tx1"/>
              </a:solidFill>
              <a:effectLst/>
              <a:latin typeface="-apple-system"/>
            </a:endParaRPr>
          </a:p>
          <a:p>
            <a:pPr marL="0" indent="0">
              <a:buNone/>
            </a:pPr>
            <a:r>
              <a:rPr lang="en-IN" dirty="0">
                <a:solidFill>
                  <a:schemeClr val="tx1"/>
                </a:solidFill>
                <a:effectLst/>
                <a:latin typeface="-apple-system"/>
              </a:rPr>
              <a:t>Microsoft Azure, formerly known as Windows Azure, is Microsoft's public </a:t>
            </a:r>
            <a:r>
              <a:rPr lang="en-IN" i="0" u="none" strike="noStrike" dirty="0">
                <a:solidFill>
                  <a:schemeClr val="tx1"/>
                </a:solidFill>
                <a:effectLst/>
                <a:latin typeface="-apple-system"/>
                <a:hlinkClick r:id="rId3" tooltip="https://www.techtarget.com/searchcloudcomputing/definition/cloud-computing">
                  <a:extLst>
                    <a:ext uri="{A12FA001-AC4F-418D-AE19-62706E023703}">
                      <ahyp:hlinkClr xmlns:ahyp="http://schemas.microsoft.com/office/drawing/2018/hyperlinkcolor" val="tx"/>
                    </a:ext>
                  </a:extLst>
                </a:hlinkClick>
              </a:rPr>
              <a:t>cloud computing</a:t>
            </a:r>
            <a:r>
              <a:rPr lang="en-IN" dirty="0">
                <a:solidFill>
                  <a:schemeClr val="tx1"/>
                </a:solidFill>
                <a:effectLst/>
                <a:latin typeface="-apple-system"/>
              </a:rPr>
              <a:t> platform. It provides a range of cloud services, including compute, analytics, storage and networking. Users can pick and choose from these services to develop and scale new applications, or run existing applications </a:t>
            </a:r>
            <a:r>
              <a:rPr lang="en-IN" i="0" u="none" strike="noStrike" dirty="0">
                <a:solidFill>
                  <a:schemeClr val="tx1"/>
                </a:solidFill>
                <a:effectLst/>
                <a:latin typeface="-apple-system"/>
                <a:hlinkClick r:id="rId4" tooltip="https://www.techtarget.com/searchwindowsserver/feature/how-to-plan-for-an-azure-cloud-migration">
                  <a:extLst>
                    <a:ext uri="{A12FA001-AC4F-418D-AE19-62706E023703}">
                      <ahyp:hlinkClr xmlns:ahyp="http://schemas.microsoft.com/office/drawing/2018/hyperlinkcolor" val="tx"/>
                    </a:ext>
                  </a:extLst>
                </a:hlinkClick>
              </a:rPr>
              <a:t>in the public cloud</a:t>
            </a:r>
            <a:r>
              <a:rPr lang="en-IN" dirty="0">
                <a:solidFill>
                  <a:schemeClr val="tx1"/>
                </a:solidFill>
                <a:effectLst/>
                <a:latin typeface="-apple-system"/>
              </a:rPr>
              <a:t>.</a:t>
            </a:r>
            <a:endParaRPr lang="en-IN" dirty="0">
              <a:solidFill>
                <a:schemeClr val="tx1"/>
              </a:solidFill>
            </a:endParaRPr>
          </a:p>
        </p:txBody>
      </p:sp>
    </p:spTree>
    <p:extLst>
      <p:ext uri="{BB962C8B-B14F-4D97-AF65-F5344CB8AC3E}">
        <p14:creationId xmlns:p14="http://schemas.microsoft.com/office/powerpoint/2010/main" val="2186872525"/>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0"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F08851C-3CAD-4BD1-9485-D26E8495FA4B}"/>
              </a:ext>
            </a:extLst>
          </p:cNvPr>
          <p:cNvSpPr>
            <a:spLocks noGrp="1"/>
          </p:cNvSpPr>
          <p:nvPr>
            <p:ph type="title"/>
          </p:nvPr>
        </p:nvSpPr>
        <p:spPr>
          <a:xfrm>
            <a:off x="369887" y="334433"/>
            <a:ext cx="8534400" cy="884768"/>
          </a:xfrm>
        </p:spPr>
        <p:txBody>
          <a:bodyPr>
            <a:normAutofit/>
          </a:bodyPr>
          <a:lstStyle/>
          <a:p>
            <a:r>
              <a:rPr lang="en-IN" sz="4000" dirty="0">
                <a:solidFill>
                  <a:schemeClr val="tx2"/>
                </a:solidFill>
              </a:rPr>
              <a:t>Azure big data and analytics</a:t>
            </a:r>
          </a:p>
        </p:txBody>
      </p:sp>
      <p:sp>
        <p:nvSpPr>
          <p:cNvPr id="3" name="Content Placeholder 2">
            <a:extLst>
              <a:ext uri="{FF2B5EF4-FFF2-40B4-BE49-F238E27FC236}">
                <a16:creationId xmlns:a16="http://schemas.microsoft.com/office/drawing/2014/main" id="{56942D5C-BF28-4473-967A-E9C38D532814}"/>
              </a:ext>
            </a:extLst>
          </p:cNvPr>
          <p:cNvSpPr>
            <a:spLocks noGrp="1"/>
          </p:cNvSpPr>
          <p:nvPr>
            <p:ph idx="1"/>
          </p:nvPr>
        </p:nvSpPr>
        <p:spPr>
          <a:xfrm>
            <a:off x="476250" y="1381125"/>
            <a:ext cx="5614987" cy="5811306"/>
          </a:xfrm>
        </p:spPr>
        <p:txBody>
          <a:bodyPr>
            <a:normAutofit/>
          </a:bodyPr>
          <a:lstStyle/>
          <a:p>
            <a:pPr marL="0" indent="0" algn="l">
              <a:buNone/>
            </a:pPr>
            <a:r>
              <a:rPr lang="en-IN" b="0" i="0" dirty="0">
                <a:solidFill>
                  <a:srgbClr val="000000"/>
                </a:solidFill>
                <a:effectLst/>
                <a:latin typeface="Noto Sans JP"/>
              </a:rPr>
              <a:t>Big data analytics is the use of advanced analytic techniques against very large, diverse data sets that include structured, semi-structured, and unstructured data, from different sources, and in different sizes from terabytes to zettabytes.</a:t>
            </a:r>
          </a:p>
          <a:p>
            <a:pPr algn="l">
              <a:buFont typeface="Arial" panose="020B0604020202020204" pitchFamily="34" charset="0"/>
              <a:buChar char="•"/>
            </a:pPr>
            <a:r>
              <a:rPr lang="en-IN" b="1" i="0" dirty="0">
                <a:solidFill>
                  <a:srgbClr val="000000"/>
                </a:solidFill>
                <a:effectLst/>
                <a:latin typeface="Noto Sans JP"/>
              </a:rPr>
              <a:t>Azure SQL Data Warehouse –</a:t>
            </a:r>
            <a:r>
              <a:rPr lang="en-IN" b="0" i="0" dirty="0">
                <a:solidFill>
                  <a:srgbClr val="000000"/>
                </a:solidFill>
                <a:effectLst/>
                <a:latin typeface="Noto Sans JP"/>
              </a:rPr>
              <a:t> A cloud-based Enterprise Data Warehouse.</a:t>
            </a:r>
          </a:p>
          <a:p>
            <a:pPr algn="l">
              <a:buFont typeface="Arial" panose="020B0604020202020204" pitchFamily="34" charset="0"/>
              <a:buChar char="•"/>
            </a:pPr>
            <a:r>
              <a:rPr lang="en-IN" b="1" i="0" dirty="0">
                <a:solidFill>
                  <a:srgbClr val="000000"/>
                </a:solidFill>
                <a:effectLst/>
                <a:latin typeface="Noto Sans JP"/>
              </a:rPr>
              <a:t>Azure HDInsight –</a:t>
            </a:r>
            <a:r>
              <a:rPr lang="en-IN" b="0" i="0" dirty="0">
                <a:solidFill>
                  <a:srgbClr val="000000"/>
                </a:solidFill>
                <a:effectLst/>
                <a:latin typeface="Noto Sans JP"/>
              </a:rPr>
              <a:t> A fully managed, open-source analytics service for enterprises.</a:t>
            </a:r>
          </a:p>
          <a:p>
            <a:pPr algn="l">
              <a:buFont typeface="Arial" panose="020B0604020202020204" pitchFamily="34" charset="0"/>
              <a:buChar char="•"/>
            </a:pPr>
            <a:r>
              <a:rPr lang="en-IN" b="1" i="0" dirty="0">
                <a:solidFill>
                  <a:srgbClr val="000000"/>
                </a:solidFill>
                <a:effectLst/>
                <a:latin typeface="Noto Sans JP"/>
              </a:rPr>
              <a:t>Azure Data Lake Analytics –</a:t>
            </a:r>
            <a:r>
              <a:rPr lang="en-IN" b="0" i="0" dirty="0">
                <a:solidFill>
                  <a:srgbClr val="000000"/>
                </a:solidFill>
                <a:effectLst/>
                <a:latin typeface="Noto Sans JP"/>
              </a:rPr>
              <a:t> An on-demand analytics job service that simplifies big data.</a:t>
            </a:r>
          </a:p>
          <a:p>
            <a:pPr algn="l">
              <a:buFont typeface="Arial" panose="020B0604020202020204" pitchFamily="34" charset="0"/>
              <a:buChar char="•"/>
            </a:pPr>
            <a:r>
              <a:rPr lang="en-IN" b="1" i="0" dirty="0">
                <a:solidFill>
                  <a:srgbClr val="000000"/>
                </a:solidFill>
                <a:effectLst/>
                <a:latin typeface="Noto Sans JP"/>
              </a:rPr>
              <a:t>Azure Data Databricks –</a:t>
            </a:r>
            <a:r>
              <a:rPr lang="en-IN" b="0" i="0" dirty="0">
                <a:solidFill>
                  <a:srgbClr val="000000"/>
                </a:solidFill>
                <a:effectLst/>
                <a:latin typeface="Noto Sans JP"/>
              </a:rPr>
              <a:t> An Apache Spark-based analytics platform optimized for the Microsoft Azure cloud services platform.</a:t>
            </a:r>
          </a:p>
          <a:p>
            <a:endParaRPr lang="en-IN" dirty="0">
              <a:solidFill>
                <a:schemeClr val="tx1"/>
              </a:solidFill>
            </a:endParaRPr>
          </a:p>
        </p:txBody>
      </p:sp>
      <p:pic>
        <p:nvPicPr>
          <p:cNvPr id="8194" name="Picture 2">
            <a:extLst>
              <a:ext uri="{FF2B5EF4-FFF2-40B4-BE49-F238E27FC236}">
                <a16:creationId xmlns:a16="http://schemas.microsoft.com/office/drawing/2014/main" id="{BCAD049D-0585-4284-9E77-EE8DC36FA9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1237" y="1218565"/>
            <a:ext cx="5802312" cy="5192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20390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0"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4E76F4D-2D84-4282-ADE7-025F196AB3F8}"/>
              </a:ext>
            </a:extLst>
          </p:cNvPr>
          <p:cNvSpPr>
            <a:spLocks noGrp="1"/>
          </p:cNvSpPr>
          <p:nvPr>
            <p:ph type="title"/>
          </p:nvPr>
        </p:nvSpPr>
        <p:spPr>
          <a:xfrm>
            <a:off x="942975" y="182032"/>
            <a:ext cx="8742362" cy="1007534"/>
          </a:xfrm>
        </p:spPr>
        <p:txBody>
          <a:bodyPr>
            <a:normAutofit/>
          </a:bodyPr>
          <a:lstStyle/>
          <a:p>
            <a:r>
              <a:rPr lang="en-IN" sz="4000" dirty="0">
                <a:solidFill>
                  <a:schemeClr val="tx2"/>
                </a:solidFill>
              </a:rPr>
              <a:t>Azure Regions</a:t>
            </a:r>
          </a:p>
        </p:txBody>
      </p:sp>
      <p:sp>
        <p:nvSpPr>
          <p:cNvPr id="3" name="Content Placeholder 2">
            <a:extLst>
              <a:ext uri="{FF2B5EF4-FFF2-40B4-BE49-F238E27FC236}">
                <a16:creationId xmlns:a16="http://schemas.microsoft.com/office/drawing/2014/main" id="{5E67D849-CF71-4D29-9C60-CDEE36224D14}"/>
              </a:ext>
            </a:extLst>
          </p:cNvPr>
          <p:cNvSpPr>
            <a:spLocks noGrp="1"/>
          </p:cNvSpPr>
          <p:nvPr>
            <p:ph idx="1"/>
          </p:nvPr>
        </p:nvSpPr>
        <p:spPr>
          <a:xfrm>
            <a:off x="939800" y="1189566"/>
            <a:ext cx="5389880" cy="4632114"/>
          </a:xfrm>
        </p:spPr>
        <p:txBody>
          <a:bodyPr>
            <a:normAutofit/>
          </a:bodyPr>
          <a:lstStyle/>
          <a:p>
            <a:r>
              <a:rPr lang="en-IN" dirty="0">
                <a:solidFill>
                  <a:schemeClr val="tx1"/>
                </a:solidFill>
                <a:latin typeface="-apple-system"/>
              </a:rPr>
              <a:t>A</a:t>
            </a:r>
            <a:r>
              <a:rPr lang="en-IN" b="0" i="0" dirty="0">
                <a:solidFill>
                  <a:schemeClr val="tx1"/>
                </a:solidFill>
                <a:effectLst/>
                <a:latin typeface="-apple-system"/>
              </a:rPr>
              <a:t>n Azure Region is a set of </a:t>
            </a:r>
            <a:r>
              <a:rPr lang="en-IN" b="0" i="0" dirty="0" err="1">
                <a:solidFill>
                  <a:schemeClr val="tx1"/>
                </a:solidFill>
                <a:effectLst/>
                <a:latin typeface="-apple-system"/>
              </a:rPr>
              <a:t>Datacenters</a:t>
            </a:r>
            <a:r>
              <a:rPr lang="en-IN" b="0" i="0" dirty="0">
                <a:solidFill>
                  <a:schemeClr val="tx1"/>
                </a:solidFill>
                <a:effectLst/>
                <a:latin typeface="-apple-system"/>
              </a:rPr>
              <a:t> that are connected through a dedicated low-latency network. </a:t>
            </a:r>
          </a:p>
          <a:p>
            <a:r>
              <a:rPr lang="en-IN" b="0" i="0" dirty="0">
                <a:solidFill>
                  <a:schemeClr val="tx1"/>
                </a:solidFill>
                <a:effectLst/>
                <a:latin typeface="-apple-system"/>
              </a:rPr>
              <a:t>There are regions of different sizes. A Region could be made up of just 1 </a:t>
            </a:r>
            <a:r>
              <a:rPr lang="en-IN" b="0" i="0" dirty="0" err="1">
                <a:solidFill>
                  <a:schemeClr val="tx1"/>
                </a:solidFill>
                <a:effectLst/>
                <a:latin typeface="-apple-system"/>
              </a:rPr>
              <a:t>datacenter</a:t>
            </a:r>
            <a:r>
              <a:rPr lang="en-IN" b="0" i="0" dirty="0">
                <a:solidFill>
                  <a:schemeClr val="tx1"/>
                </a:solidFill>
                <a:effectLst/>
                <a:latin typeface="-apple-system"/>
              </a:rPr>
              <a:t> or multiple </a:t>
            </a:r>
            <a:r>
              <a:rPr lang="en-IN" b="0" i="0" dirty="0" err="1">
                <a:solidFill>
                  <a:schemeClr val="tx1"/>
                </a:solidFill>
                <a:effectLst/>
                <a:latin typeface="-apple-system"/>
              </a:rPr>
              <a:t>datacenters</a:t>
            </a:r>
            <a:r>
              <a:rPr lang="en-IN" b="0" i="0" dirty="0">
                <a:solidFill>
                  <a:schemeClr val="tx1"/>
                </a:solidFill>
                <a:effectLst/>
                <a:latin typeface="-apple-system"/>
              </a:rPr>
              <a:t>.</a:t>
            </a:r>
          </a:p>
          <a:p>
            <a:r>
              <a:rPr lang="en-IN" b="0" i="0" dirty="0">
                <a:solidFill>
                  <a:schemeClr val="tx1"/>
                </a:solidFill>
                <a:effectLst/>
                <a:latin typeface="-apple-system"/>
              </a:rPr>
              <a:t>The point is, an Azure Region is a group of one or more Azure </a:t>
            </a:r>
            <a:r>
              <a:rPr lang="en-IN" b="0" i="0" dirty="0" err="1">
                <a:solidFill>
                  <a:schemeClr val="tx1"/>
                </a:solidFill>
                <a:effectLst/>
                <a:latin typeface="-apple-system"/>
              </a:rPr>
              <a:t>Datacenters</a:t>
            </a:r>
            <a:r>
              <a:rPr lang="en-IN" b="0" i="0" dirty="0">
                <a:solidFill>
                  <a:schemeClr val="tx1"/>
                </a:solidFill>
                <a:effectLst/>
                <a:latin typeface="-apple-system"/>
              </a:rPr>
              <a:t>. As of this course recording, Azure has 58 regions worldwide.</a:t>
            </a:r>
          </a:p>
          <a:p>
            <a:r>
              <a:rPr lang="en-IN" b="0" i="0" dirty="0">
                <a:solidFill>
                  <a:schemeClr val="tx1"/>
                </a:solidFill>
                <a:effectLst/>
                <a:latin typeface="-apple-system"/>
              </a:rPr>
              <a:t>You have the flexibility to deploy your applications and data to any Azure region you want. You can even deploy across multiple regions to deliver cross-region resiliency.</a:t>
            </a:r>
          </a:p>
        </p:txBody>
      </p:sp>
      <p:pic>
        <p:nvPicPr>
          <p:cNvPr id="2052" name="Picture 4">
            <a:extLst>
              <a:ext uri="{FF2B5EF4-FFF2-40B4-BE49-F238E27FC236}">
                <a16:creationId xmlns:a16="http://schemas.microsoft.com/office/drawing/2014/main" id="{6DD9C07E-1274-4741-8DC6-032D55384D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1774" y="1608032"/>
            <a:ext cx="5462201" cy="3641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733282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0"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2B7C91-36DA-4E56-BA0B-2519906D7D43}"/>
              </a:ext>
            </a:extLst>
          </p:cNvPr>
          <p:cNvSpPr>
            <a:spLocks noGrp="1"/>
          </p:cNvSpPr>
          <p:nvPr>
            <p:ph type="title"/>
          </p:nvPr>
        </p:nvSpPr>
        <p:spPr>
          <a:xfrm>
            <a:off x="322262" y="105832"/>
            <a:ext cx="8534400" cy="1507067"/>
          </a:xfrm>
        </p:spPr>
        <p:txBody>
          <a:bodyPr>
            <a:normAutofit/>
          </a:bodyPr>
          <a:lstStyle/>
          <a:p>
            <a:r>
              <a:rPr lang="en-IN" sz="4000" dirty="0">
                <a:solidFill>
                  <a:schemeClr val="tx2"/>
                </a:solidFill>
              </a:rPr>
              <a:t>Availability zones</a:t>
            </a:r>
          </a:p>
        </p:txBody>
      </p:sp>
      <p:sp>
        <p:nvSpPr>
          <p:cNvPr id="3" name="Content Placeholder 2">
            <a:extLst>
              <a:ext uri="{FF2B5EF4-FFF2-40B4-BE49-F238E27FC236}">
                <a16:creationId xmlns:a16="http://schemas.microsoft.com/office/drawing/2014/main" id="{2E6528F1-12E7-4DB9-9520-8C4B901E1AB6}"/>
              </a:ext>
            </a:extLst>
          </p:cNvPr>
          <p:cNvSpPr>
            <a:spLocks noGrp="1"/>
          </p:cNvSpPr>
          <p:nvPr>
            <p:ph idx="1"/>
          </p:nvPr>
        </p:nvSpPr>
        <p:spPr>
          <a:xfrm>
            <a:off x="142876" y="1612899"/>
            <a:ext cx="5600700" cy="3625851"/>
          </a:xfrm>
        </p:spPr>
        <p:txBody>
          <a:bodyPr>
            <a:normAutofit/>
          </a:bodyPr>
          <a:lstStyle/>
          <a:p>
            <a:pPr>
              <a:buFont typeface="Wingdings" panose="05000000000000000000" pitchFamily="2" charset="2"/>
              <a:buChar char="Ø"/>
            </a:pPr>
            <a:r>
              <a:rPr lang="en-IN" b="0" i="0" dirty="0">
                <a:solidFill>
                  <a:schemeClr val="tx1"/>
                </a:solidFill>
                <a:effectLst/>
                <a:latin typeface="-apple-system"/>
              </a:rPr>
              <a:t>An Azure Availability Zone is a unique physical location within an Azure region. Each Availability Zone is made up of one or more </a:t>
            </a:r>
            <a:r>
              <a:rPr lang="en-IN" b="0" i="0" dirty="0" err="1">
                <a:solidFill>
                  <a:schemeClr val="tx1"/>
                </a:solidFill>
                <a:effectLst/>
                <a:latin typeface="-apple-system"/>
              </a:rPr>
              <a:t>datacenters</a:t>
            </a:r>
            <a:r>
              <a:rPr lang="en-IN" b="0" i="0" dirty="0">
                <a:solidFill>
                  <a:schemeClr val="tx1"/>
                </a:solidFill>
                <a:effectLst/>
                <a:latin typeface="-apple-system"/>
              </a:rPr>
              <a:t> with independent power, cooling, and networking. Not all Regions have Availability Zones. Regions that support Availability Zones have a minimum of three separate zones to ensure resiliency.</a:t>
            </a:r>
          </a:p>
          <a:p>
            <a:pPr marL="0" indent="0">
              <a:buNone/>
            </a:pPr>
            <a:r>
              <a:rPr lang="en-IN" b="0" i="0" dirty="0">
                <a:solidFill>
                  <a:srgbClr val="FFFFFF"/>
                </a:solidFill>
                <a:effectLst/>
                <a:latin typeface="-apple-system"/>
              </a:rPr>
              <a:t>.</a:t>
            </a:r>
            <a:endParaRPr lang="en-IN" dirty="0">
              <a:solidFill>
                <a:schemeClr val="tx1"/>
              </a:solidFill>
            </a:endParaRPr>
          </a:p>
        </p:txBody>
      </p:sp>
      <p:pic>
        <p:nvPicPr>
          <p:cNvPr id="3074" name="Picture 2">
            <a:extLst>
              <a:ext uri="{FF2B5EF4-FFF2-40B4-BE49-F238E27FC236}">
                <a16:creationId xmlns:a16="http://schemas.microsoft.com/office/drawing/2014/main" id="{3C4CA4D3-0BF8-4C72-A0A2-993F03FCE6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4913" y="685301"/>
            <a:ext cx="4904918" cy="386479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5AD914F-24D7-49B8-8C76-C8353D47F11B}"/>
              </a:ext>
            </a:extLst>
          </p:cNvPr>
          <p:cNvSpPr txBox="1"/>
          <p:nvPr/>
        </p:nvSpPr>
        <p:spPr>
          <a:xfrm>
            <a:off x="142876" y="4783551"/>
            <a:ext cx="10574338" cy="1323439"/>
          </a:xfrm>
          <a:prstGeom prst="rect">
            <a:avLst/>
          </a:prstGeom>
          <a:noFill/>
        </p:spPr>
        <p:txBody>
          <a:bodyPr wrap="square" rtlCol="0">
            <a:spAutoFit/>
          </a:bodyPr>
          <a:lstStyle/>
          <a:p>
            <a:pPr marL="285750" indent="-285750">
              <a:buFont typeface="Wingdings" panose="05000000000000000000" pitchFamily="2" charset="2"/>
              <a:buChar char="Ø"/>
            </a:pPr>
            <a:r>
              <a:rPr lang="en-IN" sz="2000" b="0" i="0" dirty="0">
                <a:solidFill>
                  <a:schemeClr val="tx1"/>
                </a:solidFill>
                <a:effectLst/>
                <a:latin typeface="-apple-system"/>
              </a:rPr>
              <a:t>If one of the Availability Zones has gone down for some reason, we still have our applications and data available from the rest of the two Availability Zones. There is a physical separation between each Availability Zone and it is this separation that protects our applications and data from </a:t>
            </a:r>
            <a:r>
              <a:rPr lang="en-IN" sz="2000" b="0" i="0" dirty="0" err="1">
                <a:solidFill>
                  <a:schemeClr val="tx1"/>
                </a:solidFill>
                <a:effectLst/>
                <a:latin typeface="-apple-system"/>
              </a:rPr>
              <a:t>Datacenter</a:t>
            </a:r>
            <a:r>
              <a:rPr lang="en-IN" sz="2000" b="0" i="0" dirty="0">
                <a:solidFill>
                  <a:schemeClr val="tx1"/>
                </a:solidFill>
                <a:effectLst/>
                <a:latin typeface="-apple-system"/>
              </a:rPr>
              <a:t> failures. With Availability Zones, Azure offers industry best 99.99% VM uptime SLA.</a:t>
            </a:r>
            <a:endParaRPr lang="en-IN" sz="2000" dirty="0"/>
          </a:p>
        </p:txBody>
      </p:sp>
    </p:spTree>
    <p:extLst>
      <p:ext uri="{BB962C8B-B14F-4D97-AF65-F5344CB8AC3E}">
        <p14:creationId xmlns:p14="http://schemas.microsoft.com/office/powerpoint/2010/main" val="399098108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0"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A0C2577-2CA9-47B9-BDF7-C37AB64BCCF3}"/>
              </a:ext>
            </a:extLst>
          </p:cNvPr>
          <p:cNvSpPr>
            <a:spLocks noGrp="1"/>
          </p:cNvSpPr>
          <p:nvPr>
            <p:ph type="title"/>
          </p:nvPr>
        </p:nvSpPr>
        <p:spPr>
          <a:xfrm>
            <a:off x="375920" y="514773"/>
            <a:ext cx="8534400" cy="724748"/>
          </a:xfrm>
        </p:spPr>
        <p:txBody>
          <a:bodyPr>
            <a:normAutofit/>
          </a:bodyPr>
          <a:lstStyle/>
          <a:p>
            <a:r>
              <a:rPr lang="en-IN" sz="4000" dirty="0">
                <a:solidFill>
                  <a:schemeClr val="tx2"/>
                </a:solidFill>
              </a:rPr>
              <a:t>architecture</a:t>
            </a:r>
          </a:p>
        </p:txBody>
      </p:sp>
      <p:sp>
        <p:nvSpPr>
          <p:cNvPr id="3" name="Content Placeholder 2">
            <a:extLst>
              <a:ext uri="{FF2B5EF4-FFF2-40B4-BE49-F238E27FC236}">
                <a16:creationId xmlns:a16="http://schemas.microsoft.com/office/drawing/2014/main" id="{256F47AF-8628-458B-A703-1FD122A29160}"/>
              </a:ext>
            </a:extLst>
          </p:cNvPr>
          <p:cNvSpPr>
            <a:spLocks noGrp="1"/>
          </p:cNvSpPr>
          <p:nvPr>
            <p:ph idx="1"/>
          </p:nvPr>
        </p:nvSpPr>
        <p:spPr>
          <a:xfrm>
            <a:off x="375920" y="1330960"/>
            <a:ext cx="5634355" cy="724749"/>
          </a:xfrm>
        </p:spPr>
        <p:txBody>
          <a:bodyPr>
            <a:normAutofit/>
          </a:bodyPr>
          <a:lstStyle/>
          <a:p>
            <a:pPr marL="0" indent="0">
              <a:buNone/>
            </a:pPr>
            <a:r>
              <a:rPr lang="en-IN" sz="2400" b="1" dirty="0">
                <a:solidFill>
                  <a:schemeClr val="tx2">
                    <a:lumMod val="75000"/>
                  </a:schemeClr>
                </a:solidFill>
              </a:rPr>
              <a:t>1.  N-Tire Architecture</a:t>
            </a:r>
          </a:p>
        </p:txBody>
      </p:sp>
      <p:pic>
        <p:nvPicPr>
          <p:cNvPr id="9218" name="Picture 2" descr="N-tier architecture">
            <a:extLst>
              <a:ext uri="{FF2B5EF4-FFF2-40B4-BE49-F238E27FC236}">
                <a16:creationId xmlns:a16="http://schemas.microsoft.com/office/drawing/2014/main" id="{DF5F91C3-2FD0-43DD-B6BD-A22BBA07E8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920" y="2301241"/>
            <a:ext cx="5791200" cy="43112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68C4721-6739-4E57-942C-DBC6EEF85373}"/>
              </a:ext>
            </a:extLst>
          </p:cNvPr>
          <p:cNvSpPr txBox="1"/>
          <p:nvPr/>
        </p:nvSpPr>
        <p:spPr>
          <a:xfrm>
            <a:off x="6542115" y="1511433"/>
            <a:ext cx="5202210" cy="4801314"/>
          </a:xfrm>
          <a:prstGeom prst="rect">
            <a:avLst/>
          </a:prstGeom>
          <a:noFill/>
        </p:spPr>
        <p:txBody>
          <a:bodyPr wrap="square" rtlCol="0">
            <a:spAutoFit/>
          </a:bodyPr>
          <a:lstStyle/>
          <a:p>
            <a:pPr marL="285750" indent="-285750">
              <a:buFont typeface="Wingdings" panose="05000000000000000000" pitchFamily="2" charset="2"/>
              <a:buChar char="Ø"/>
            </a:pPr>
            <a:r>
              <a:rPr lang="en-IN" b="0" i="0" dirty="0">
                <a:effectLst/>
                <a:latin typeface="Nunito Sans" pitchFamily="2" charset="0"/>
              </a:rPr>
              <a:t>N-tier architecture is used in enterprise applications because it is a traditional architecture. The application is divided into layers, and each layer performs logical functions like logic used in business etc. and this way, the dependencies are managed. But there is one liability, that is the horizontal layer. </a:t>
            </a:r>
          </a:p>
          <a:p>
            <a:pPr marL="285750" indent="-285750">
              <a:buFont typeface="Wingdings" panose="05000000000000000000" pitchFamily="2" charset="2"/>
              <a:buChar char="Ø"/>
            </a:pPr>
            <a:r>
              <a:rPr lang="en-IN" b="0" i="0" dirty="0">
                <a:effectLst/>
                <a:latin typeface="Nunito Sans" pitchFamily="2" charset="0"/>
              </a:rPr>
              <a:t>If we want to make changes in any one part of the application, we will have to make some changes in the other part of the application too. Hence there are challenges of updates frequently, and new features cannot be added easily. If we would like to migrate the existing applications, which is based on the architecture that is layered, then N-tier architecture is a good fit.</a:t>
            </a:r>
            <a:endParaRPr lang="en-IN" dirty="0"/>
          </a:p>
        </p:txBody>
      </p:sp>
    </p:spTree>
    <p:extLst>
      <p:ext uri="{BB962C8B-B14F-4D97-AF65-F5344CB8AC3E}">
        <p14:creationId xmlns:p14="http://schemas.microsoft.com/office/powerpoint/2010/main" val="210504917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0"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7AAD0D-9098-44D9-BD88-26826613BAEB}"/>
              </a:ext>
            </a:extLst>
          </p:cNvPr>
          <p:cNvSpPr>
            <a:spLocks noGrp="1"/>
          </p:cNvSpPr>
          <p:nvPr>
            <p:ph type="title"/>
          </p:nvPr>
        </p:nvSpPr>
        <p:spPr>
          <a:xfrm>
            <a:off x="450532" y="423333"/>
            <a:ext cx="8534400" cy="582508"/>
          </a:xfrm>
        </p:spPr>
        <p:txBody>
          <a:bodyPr>
            <a:normAutofit fontScale="90000"/>
          </a:bodyPr>
          <a:lstStyle/>
          <a:p>
            <a:r>
              <a:rPr lang="en-IN" b="1" dirty="0">
                <a:solidFill>
                  <a:schemeClr val="tx2"/>
                </a:solidFill>
              </a:rPr>
              <a:t>2. </a:t>
            </a:r>
            <a:r>
              <a:rPr lang="en-IN" sz="2200" b="1" i="0" dirty="0">
                <a:solidFill>
                  <a:srgbClr val="1375B0"/>
                </a:solidFill>
                <a:effectLst/>
                <a:latin typeface="Nunito Sans" pitchFamily="2" charset="0"/>
              </a:rPr>
              <a:t>Web queue worker</a:t>
            </a:r>
            <a:br>
              <a:rPr lang="en-IN" sz="2000" b="1" i="0" dirty="0">
                <a:solidFill>
                  <a:srgbClr val="1375B0"/>
                </a:solidFill>
                <a:effectLst/>
                <a:latin typeface="Nunito Sans" pitchFamily="2" charset="0"/>
              </a:rPr>
            </a:br>
            <a:endParaRPr lang="en-IN" sz="4000" dirty="0">
              <a:solidFill>
                <a:schemeClr val="tx2"/>
              </a:solidFill>
            </a:endParaRPr>
          </a:p>
        </p:txBody>
      </p:sp>
      <p:pic>
        <p:nvPicPr>
          <p:cNvPr id="10242" name="Picture 2" descr="Web queue worker">
            <a:extLst>
              <a:ext uri="{FF2B5EF4-FFF2-40B4-BE49-F238E27FC236}">
                <a16:creationId xmlns:a16="http://schemas.microsoft.com/office/drawing/2014/main" id="{882A6204-92F4-4D59-A264-A11D7E235FA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74031" y="1247775"/>
            <a:ext cx="6362700" cy="496014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0719C1B-D5F8-478A-AA86-899A1EF96760}"/>
              </a:ext>
            </a:extLst>
          </p:cNvPr>
          <p:cNvSpPr txBox="1"/>
          <p:nvPr/>
        </p:nvSpPr>
        <p:spPr>
          <a:xfrm>
            <a:off x="364806" y="1247775"/>
            <a:ext cx="4645344" cy="5355312"/>
          </a:xfrm>
          <a:prstGeom prst="rect">
            <a:avLst/>
          </a:prstGeom>
          <a:noFill/>
        </p:spPr>
        <p:txBody>
          <a:bodyPr wrap="square" rtlCol="0">
            <a:spAutoFit/>
          </a:bodyPr>
          <a:lstStyle/>
          <a:p>
            <a:pPr marL="285750" indent="-285750">
              <a:buFont typeface="Wingdings" panose="05000000000000000000" pitchFamily="2" charset="2"/>
              <a:buChar char="Ø"/>
            </a:pPr>
            <a:r>
              <a:rPr lang="en-IN" b="0" i="0" dirty="0">
                <a:effectLst/>
                <a:latin typeface="Nunito Sans" pitchFamily="2" charset="0"/>
              </a:rPr>
              <a:t>The application using this style of architecture consists of a front end to handle the HTTP requests and a back end to perform operations that are CPU intensive.</a:t>
            </a:r>
          </a:p>
          <a:p>
            <a:endParaRPr lang="en-IN" b="0" i="0" dirty="0">
              <a:effectLst/>
              <a:latin typeface="Nunito Sans" pitchFamily="2" charset="0"/>
            </a:endParaRPr>
          </a:p>
          <a:p>
            <a:pPr marL="285750" indent="-285750">
              <a:buFont typeface="Wingdings" panose="05000000000000000000" pitchFamily="2" charset="2"/>
              <a:buChar char="Ø"/>
            </a:pPr>
            <a:r>
              <a:rPr lang="en-IN" b="0" i="0" dirty="0">
                <a:effectLst/>
                <a:latin typeface="Nunito Sans" pitchFamily="2" charset="0"/>
              </a:rPr>
              <a:t> An asynchronous message queue is used for communication between the front end and the back end. This style of architecture is suitable for simple tasks that are based on resources. </a:t>
            </a:r>
          </a:p>
          <a:p>
            <a:endParaRPr lang="en-IN" b="0" i="0" dirty="0">
              <a:effectLst/>
              <a:latin typeface="Nunito Sans" pitchFamily="2" charset="0"/>
            </a:endParaRPr>
          </a:p>
          <a:p>
            <a:pPr marL="285750" indent="-285750">
              <a:buFont typeface="Wingdings" panose="05000000000000000000" pitchFamily="2" charset="2"/>
              <a:buChar char="Ø"/>
            </a:pPr>
            <a:r>
              <a:rPr lang="en-IN" b="0" i="0" dirty="0">
                <a:effectLst/>
                <a:latin typeface="Nunito Sans" pitchFamily="2" charset="0"/>
              </a:rPr>
              <a:t>Deployment and operations are simplified by using managed services. But it is difficult to manage the dependencies if the domains are complex. With complex domains, the maintenance and update for the front end and backend become difficult.</a:t>
            </a:r>
            <a:endParaRPr lang="en-IN" dirty="0"/>
          </a:p>
        </p:txBody>
      </p:sp>
    </p:spTree>
    <p:extLst>
      <p:ext uri="{BB962C8B-B14F-4D97-AF65-F5344CB8AC3E}">
        <p14:creationId xmlns:p14="http://schemas.microsoft.com/office/powerpoint/2010/main" val="320050336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0"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39ABA5A-5276-41E5-81F1-E9BBFEDB6547}"/>
              </a:ext>
            </a:extLst>
          </p:cNvPr>
          <p:cNvSpPr>
            <a:spLocks noGrp="1"/>
          </p:cNvSpPr>
          <p:nvPr>
            <p:ph type="title"/>
          </p:nvPr>
        </p:nvSpPr>
        <p:spPr>
          <a:xfrm>
            <a:off x="493712" y="391583"/>
            <a:ext cx="8288338" cy="541868"/>
          </a:xfrm>
        </p:spPr>
        <p:txBody>
          <a:bodyPr>
            <a:normAutofit fontScale="90000"/>
          </a:bodyPr>
          <a:lstStyle/>
          <a:p>
            <a:r>
              <a:rPr lang="en-IN" sz="4000" dirty="0">
                <a:solidFill>
                  <a:schemeClr val="tx2"/>
                </a:solidFill>
              </a:rPr>
              <a:t>3. Microservices architecture</a:t>
            </a:r>
          </a:p>
        </p:txBody>
      </p:sp>
      <p:sp>
        <p:nvSpPr>
          <p:cNvPr id="3" name="Content Placeholder 2">
            <a:extLst>
              <a:ext uri="{FF2B5EF4-FFF2-40B4-BE49-F238E27FC236}">
                <a16:creationId xmlns:a16="http://schemas.microsoft.com/office/drawing/2014/main" id="{6D9D9ADB-A780-42FD-9485-63D19E210E2D}"/>
              </a:ext>
            </a:extLst>
          </p:cNvPr>
          <p:cNvSpPr>
            <a:spLocks noGrp="1"/>
          </p:cNvSpPr>
          <p:nvPr>
            <p:ph idx="1"/>
          </p:nvPr>
        </p:nvSpPr>
        <p:spPr>
          <a:xfrm>
            <a:off x="493712" y="1343025"/>
            <a:ext cx="5211763" cy="5123392"/>
          </a:xfrm>
        </p:spPr>
        <p:txBody>
          <a:bodyPr>
            <a:normAutofit fontScale="92500" lnSpcReduction="20000"/>
          </a:bodyPr>
          <a:lstStyle/>
          <a:p>
            <a:r>
              <a:rPr lang="en-IN" b="0" i="0" dirty="0">
                <a:solidFill>
                  <a:srgbClr val="4D5968"/>
                </a:solidFill>
                <a:effectLst/>
                <a:latin typeface="Nunito Sans" pitchFamily="2" charset="0"/>
              </a:rPr>
              <a:t>A lot of small yet independent services constitute microservices architecture. Single business capacity is implemented by each service. The services communicate through contracts of API, and they are coupled loosely. A focused development team can build a service.</a:t>
            </a:r>
          </a:p>
          <a:p>
            <a:r>
              <a:rPr lang="en-IN" b="0" i="0" dirty="0">
                <a:solidFill>
                  <a:srgbClr val="4D5968"/>
                </a:solidFill>
                <a:effectLst/>
                <a:latin typeface="Nunito Sans" pitchFamily="2" charset="0"/>
              </a:rPr>
              <a:t>Coordination among the teams is necessary to build individual services, and frequent updates are encouraged. Microservice architecture building is complex when compares to other architectures like N-tier and web queue worker. </a:t>
            </a:r>
          </a:p>
          <a:p>
            <a:r>
              <a:rPr lang="en-IN" b="0" i="0" dirty="0">
                <a:solidFill>
                  <a:srgbClr val="4D5968"/>
                </a:solidFill>
                <a:effectLst/>
                <a:latin typeface="Nunito Sans" pitchFamily="2" charset="0"/>
              </a:rPr>
              <a:t>Good development and culture of </a:t>
            </a:r>
            <a:r>
              <a:rPr lang="en-IN" b="0" i="0" dirty="0" err="1">
                <a:solidFill>
                  <a:srgbClr val="4D5968"/>
                </a:solidFill>
                <a:effectLst/>
                <a:latin typeface="Nunito Sans" pitchFamily="2" charset="0"/>
              </a:rPr>
              <a:t>devops</a:t>
            </a:r>
            <a:r>
              <a:rPr lang="en-IN" b="0" i="0" dirty="0">
                <a:solidFill>
                  <a:srgbClr val="4D5968"/>
                </a:solidFill>
                <a:effectLst/>
                <a:latin typeface="Nunito Sans" pitchFamily="2" charset="0"/>
              </a:rPr>
              <a:t> are necessary to build a microservices architecture. But if the microservices architecture is built in the right manner, this architectural style results in higher velocity and quicker innovation.</a:t>
            </a:r>
            <a:endParaRPr lang="en-IN" dirty="0">
              <a:solidFill>
                <a:schemeClr val="tx1"/>
              </a:solidFill>
            </a:endParaRPr>
          </a:p>
        </p:txBody>
      </p:sp>
      <p:pic>
        <p:nvPicPr>
          <p:cNvPr id="11266" name="Picture 2" descr="Microservices Architecture">
            <a:extLst>
              <a:ext uri="{FF2B5EF4-FFF2-40B4-BE49-F238E27FC236}">
                <a16:creationId xmlns:a16="http://schemas.microsoft.com/office/drawing/2014/main" id="{AA46642F-41F2-41F3-83C4-270D678DCC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4412" y="1509713"/>
            <a:ext cx="5799526" cy="4956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077830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0"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81D1A1E-3DE8-4E44-B42C-372AF7D1D6C5}"/>
              </a:ext>
            </a:extLst>
          </p:cNvPr>
          <p:cNvSpPr>
            <a:spLocks noGrp="1"/>
          </p:cNvSpPr>
          <p:nvPr>
            <p:ph type="title"/>
          </p:nvPr>
        </p:nvSpPr>
        <p:spPr>
          <a:xfrm>
            <a:off x="360361" y="213784"/>
            <a:ext cx="11745913" cy="472015"/>
          </a:xfrm>
        </p:spPr>
        <p:txBody>
          <a:bodyPr>
            <a:noAutofit/>
          </a:bodyPr>
          <a:lstStyle/>
          <a:p>
            <a:r>
              <a:rPr lang="en-IN" sz="2800" dirty="0">
                <a:solidFill>
                  <a:schemeClr val="tx2"/>
                </a:solidFill>
              </a:rPr>
              <a:t>4.  Command and query responsibility segregation</a:t>
            </a:r>
          </a:p>
        </p:txBody>
      </p:sp>
      <p:sp>
        <p:nvSpPr>
          <p:cNvPr id="3" name="Content Placeholder 2">
            <a:extLst>
              <a:ext uri="{FF2B5EF4-FFF2-40B4-BE49-F238E27FC236}">
                <a16:creationId xmlns:a16="http://schemas.microsoft.com/office/drawing/2014/main" id="{74445DD9-AC41-4843-B2E8-F77212F06946}"/>
              </a:ext>
            </a:extLst>
          </p:cNvPr>
          <p:cNvSpPr>
            <a:spLocks noGrp="1"/>
          </p:cNvSpPr>
          <p:nvPr>
            <p:ph idx="1"/>
          </p:nvPr>
        </p:nvSpPr>
        <p:spPr>
          <a:xfrm>
            <a:off x="4315749" y="1223431"/>
            <a:ext cx="7724313" cy="3177119"/>
          </a:xfrm>
        </p:spPr>
        <p:txBody>
          <a:bodyPr>
            <a:normAutofit/>
          </a:bodyPr>
          <a:lstStyle/>
          <a:p>
            <a:r>
              <a:rPr lang="en-IN" b="0" i="0" dirty="0">
                <a:solidFill>
                  <a:schemeClr val="tx1"/>
                </a:solidFill>
                <a:effectLst/>
                <a:latin typeface="Nunito Sans" pitchFamily="2" charset="0"/>
              </a:rPr>
              <a:t>The operations of reading and writing are segregated into two different models by Command and Query Responsibility Segregation Architecture.</a:t>
            </a:r>
          </a:p>
          <a:p>
            <a:r>
              <a:rPr lang="en-IN" b="0" i="0" dirty="0">
                <a:solidFill>
                  <a:schemeClr val="tx1"/>
                </a:solidFill>
                <a:effectLst/>
                <a:latin typeface="Nunito Sans" pitchFamily="2" charset="0"/>
              </a:rPr>
              <a:t>The part of the system that writes the data or updates the data is separated by the part of the system that reads the data. Also, the write operation is performed on a separate database, and the read operation is performed against a materialized view. </a:t>
            </a:r>
          </a:p>
        </p:txBody>
      </p:sp>
      <p:sp>
        <p:nvSpPr>
          <p:cNvPr id="4" name="AutoShape 2" descr="Command and Query Responsibility Segregation Architecture">
            <a:extLst>
              <a:ext uri="{FF2B5EF4-FFF2-40B4-BE49-F238E27FC236}">
                <a16:creationId xmlns:a16="http://schemas.microsoft.com/office/drawing/2014/main" id="{673C2BFD-05F1-4CCA-B509-FC383076BC3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2292" name="Picture 4" descr="Command and Query Responsibility Segregation Architecture">
            <a:extLst>
              <a:ext uri="{FF2B5EF4-FFF2-40B4-BE49-F238E27FC236}">
                <a16:creationId xmlns:a16="http://schemas.microsoft.com/office/drawing/2014/main" id="{570ECBB0-3406-486E-8EE6-8ABE790C82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263" y="1411815"/>
            <a:ext cx="3581400" cy="28003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CF9DFA8-39A0-44E2-86DA-BE828D750F47}"/>
              </a:ext>
            </a:extLst>
          </p:cNvPr>
          <p:cNvSpPr txBox="1"/>
          <p:nvPr/>
        </p:nvSpPr>
        <p:spPr>
          <a:xfrm>
            <a:off x="903286" y="4430522"/>
            <a:ext cx="10736263" cy="2308324"/>
          </a:xfrm>
          <a:prstGeom prst="rect">
            <a:avLst/>
          </a:prstGeom>
          <a:noFill/>
        </p:spPr>
        <p:txBody>
          <a:bodyPr wrap="square" rtlCol="0">
            <a:spAutoFit/>
          </a:bodyPr>
          <a:lstStyle/>
          <a:p>
            <a:pPr marL="285750" indent="-285750">
              <a:buFont typeface="Wingdings" panose="05000000000000000000" pitchFamily="2" charset="2"/>
              <a:buChar char="§"/>
            </a:pPr>
            <a:r>
              <a:rPr lang="en-IN" b="0" i="0" dirty="0">
                <a:effectLst/>
                <a:latin typeface="Nunito Sans" pitchFamily="2" charset="0"/>
              </a:rPr>
              <a:t>This helps in performing the read and write operations independently, and the materialized view can be optimized for queries.  The Command and Query Responsibility Segregation Architecture make a good subset of some larger architecture because when it is applied to an application, the entire architecture becomes complex.</a:t>
            </a:r>
          </a:p>
          <a:p>
            <a:endParaRPr lang="en-IN" b="0" i="0" dirty="0">
              <a:effectLst/>
              <a:latin typeface="Nunito Sans" pitchFamily="2" charset="0"/>
            </a:endParaRPr>
          </a:p>
          <a:p>
            <a:pPr marL="285750" indent="-285750">
              <a:buFont typeface="Wingdings" panose="05000000000000000000" pitchFamily="2" charset="2"/>
              <a:buChar char="§"/>
            </a:pPr>
            <a:r>
              <a:rPr lang="en-IN" b="0" i="0" dirty="0">
                <a:effectLst/>
                <a:latin typeface="Nunito Sans" pitchFamily="2" charset="0"/>
              </a:rPr>
              <a:t> When the same data is to access by any number of users, Command and Query Responsibility Segregation Architecture can be considered for collaborative domains.</a:t>
            </a:r>
            <a:endParaRPr lang="en-IN" dirty="0"/>
          </a:p>
          <a:p>
            <a:endParaRPr lang="en-IN" dirty="0"/>
          </a:p>
        </p:txBody>
      </p:sp>
    </p:spTree>
    <p:extLst>
      <p:ext uri="{BB962C8B-B14F-4D97-AF65-F5344CB8AC3E}">
        <p14:creationId xmlns:p14="http://schemas.microsoft.com/office/powerpoint/2010/main" val="303928129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0"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6DD8525-E044-44D4-AAD7-4D04A3764B69}"/>
              </a:ext>
            </a:extLst>
          </p:cNvPr>
          <p:cNvSpPr>
            <a:spLocks noGrp="1"/>
          </p:cNvSpPr>
          <p:nvPr>
            <p:ph type="title"/>
          </p:nvPr>
        </p:nvSpPr>
        <p:spPr>
          <a:xfrm>
            <a:off x="277812" y="404283"/>
            <a:ext cx="9618028" cy="418677"/>
          </a:xfrm>
        </p:spPr>
        <p:txBody>
          <a:bodyPr>
            <a:normAutofit fontScale="90000"/>
          </a:bodyPr>
          <a:lstStyle/>
          <a:p>
            <a:r>
              <a:rPr lang="en-IN" sz="4000" b="1" dirty="0">
                <a:solidFill>
                  <a:schemeClr val="tx2"/>
                </a:solidFill>
              </a:rPr>
              <a:t>5.  Event driven architecture</a:t>
            </a:r>
          </a:p>
        </p:txBody>
      </p:sp>
      <p:sp>
        <p:nvSpPr>
          <p:cNvPr id="3" name="Content Placeholder 2">
            <a:extLst>
              <a:ext uri="{FF2B5EF4-FFF2-40B4-BE49-F238E27FC236}">
                <a16:creationId xmlns:a16="http://schemas.microsoft.com/office/drawing/2014/main" id="{EC430713-6684-47DB-8AEA-A594F85F4205}"/>
              </a:ext>
            </a:extLst>
          </p:cNvPr>
          <p:cNvSpPr>
            <a:spLocks noGrp="1"/>
          </p:cNvSpPr>
          <p:nvPr>
            <p:ph idx="1"/>
          </p:nvPr>
        </p:nvSpPr>
        <p:spPr>
          <a:xfrm>
            <a:off x="477520" y="3525519"/>
            <a:ext cx="11196320" cy="3235961"/>
          </a:xfrm>
        </p:spPr>
        <p:txBody>
          <a:bodyPr>
            <a:normAutofit/>
          </a:bodyPr>
          <a:lstStyle/>
          <a:p>
            <a:r>
              <a:rPr lang="en-IN" b="0" i="0" dirty="0">
                <a:solidFill>
                  <a:srgbClr val="4D5968"/>
                </a:solidFill>
                <a:effectLst/>
                <a:latin typeface="Nunito Sans" pitchFamily="2" charset="0"/>
              </a:rPr>
              <a:t>Event-driven architecture follows a publish-subscribe model, which is also called the pub-sub model. In this model, events are published by producers, and they are subscribed by the consumers. </a:t>
            </a:r>
          </a:p>
          <a:p>
            <a:r>
              <a:rPr lang="en-IN" b="0" i="0" dirty="0">
                <a:solidFill>
                  <a:srgbClr val="4D5968"/>
                </a:solidFill>
                <a:effectLst/>
                <a:latin typeface="Nunito Sans" pitchFamily="2" charset="0"/>
              </a:rPr>
              <a:t>The producers and consumers are independent of each other, and the consumers are independent of each other.</a:t>
            </a:r>
          </a:p>
          <a:p>
            <a:r>
              <a:rPr lang="en-IN" b="0" i="0" dirty="0">
                <a:solidFill>
                  <a:srgbClr val="4D5968"/>
                </a:solidFill>
                <a:effectLst/>
                <a:latin typeface="Nunito Sans" pitchFamily="2" charset="0"/>
              </a:rPr>
              <a:t> This architecture is also useful when there is the same event data, and different subsystems are performing different sorts of processing on this same event data.</a:t>
            </a:r>
            <a:endParaRPr lang="en-IN" dirty="0">
              <a:solidFill>
                <a:schemeClr val="tx1"/>
              </a:solidFill>
            </a:endParaRPr>
          </a:p>
        </p:txBody>
      </p:sp>
      <p:pic>
        <p:nvPicPr>
          <p:cNvPr id="13316" name="Picture 4" descr="Event Driven Architecture">
            <a:extLst>
              <a:ext uri="{FF2B5EF4-FFF2-40B4-BE49-F238E27FC236}">
                <a16:creationId xmlns:a16="http://schemas.microsoft.com/office/drawing/2014/main" id="{6FE833E5-3C98-4174-A227-BA4C8557A0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3177" y="1238250"/>
            <a:ext cx="6029325"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145226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121</TotalTime>
  <Words>1727</Words>
  <Application>Microsoft Office PowerPoint</Application>
  <PresentationFormat>Widescreen</PresentationFormat>
  <Paragraphs>71</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-apple-system</vt:lpstr>
      <vt:lpstr>Arial</vt:lpstr>
      <vt:lpstr>Century Gothic</vt:lpstr>
      <vt:lpstr>Noto Sans JP</vt:lpstr>
      <vt:lpstr>Nunito Sans</vt:lpstr>
      <vt:lpstr>Segoe UI</vt:lpstr>
      <vt:lpstr>Times New Roman</vt:lpstr>
      <vt:lpstr>Wingdings</vt:lpstr>
      <vt:lpstr>Wingdings 3</vt:lpstr>
      <vt:lpstr>Slice</vt:lpstr>
      <vt:lpstr>azure </vt:lpstr>
      <vt:lpstr>What is Azure ?</vt:lpstr>
      <vt:lpstr>Azure Regions</vt:lpstr>
      <vt:lpstr>Availability zones</vt:lpstr>
      <vt:lpstr>architecture</vt:lpstr>
      <vt:lpstr>2. Web queue worker </vt:lpstr>
      <vt:lpstr>3. Microservices architecture</vt:lpstr>
      <vt:lpstr>4.  Command and query responsibility segregation</vt:lpstr>
      <vt:lpstr>5.  Event driven architecture</vt:lpstr>
      <vt:lpstr>6.  Big data, big compute architecture</vt:lpstr>
      <vt:lpstr>Azure virtual machines</vt:lpstr>
      <vt:lpstr>Azure virtual networks</vt:lpstr>
      <vt:lpstr>Azure storage account</vt:lpstr>
      <vt:lpstr>Database service</vt:lpstr>
      <vt:lpstr>Core solutions in azure</vt:lpstr>
      <vt:lpstr>AI services</vt:lpstr>
      <vt:lpstr>Azure iot</vt:lpstr>
      <vt:lpstr>PowerPoint Presentation</vt:lpstr>
      <vt:lpstr>Azure devops</vt:lpstr>
      <vt:lpstr>Azure big data and analytics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dc:title>
  <dc:creator>Jaywant Pednekar, Sneha</dc:creator>
  <cp:lastModifiedBy>Jaywant Pednekar, Sneha</cp:lastModifiedBy>
  <cp:revision>12</cp:revision>
  <dcterms:created xsi:type="dcterms:W3CDTF">2022-06-13T09:38:16Z</dcterms:created>
  <dcterms:modified xsi:type="dcterms:W3CDTF">2022-06-13T11:41:09Z</dcterms:modified>
</cp:coreProperties>
</file>