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sh, Nagavarapu Venkata Sai" initials="UNVS" lastIdx="1" clrIdx="0">
    <p:extLst>
      <p:ext uri="{19B8F6BF-5375-455C-9EA6-DF929625EA0E}">
        <p15:presenceInfo xmlns:p15="http://schemas.microsoft.com/office/powerpoint/2012/main" userId="S::nagavarapu-venkata-sai.umesh@capgemini.com::828b97ab-afb6-4bea-8371-b73c22676f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FBC7-DAD0-4A72-AB13-BEC30FA6FC25}"/>
              </a:ext>
            </a:extLst>
          </p:cNvPr>
          <p:cNvSpPr>
            <a:spLocks noGrp="1"/>
          </p:cNvSpPr>
          <p:nvPr>
            <p:ph type="ctrTitle"/>
          </p:nvPr>
        </p:nvSpPr>
        <p:spPr>
          <a:xfrm>
            <a:off x="2688165" y="1913467"/>
            <a:ext cx="6815669" cy="1515533"/>
          </a:xfrm>
        </p:spPr>
        <p:txBody>
          <a:bodyPr/>
          <a:lstStyle/>
          <a:p>
            <a:r>
              <a:rPr lang="en-IN" dirty="0">
                <a:highlight>
                  <a:srgbClr val="FFFF00"/>
                </a:highlight>
                <a:latin typeface="Times New Roman" panose="02020603050405020304" pitchFamily="18" charset="0"/>
                <a:cs typeface="Times New Roman" panose="02020603050405020304" pitchFamily="18" charset="0"/>
              </a:rPr>
              <a:t>Azure fundamentals</a:t>
            </a:r>
          </a:p>
        </p:txBody>
      </p:sp>
      <p:sp>
        <p:nvSpPr>
          <p:cNvPr id="3" name="Subtitle 2">
            <a:extLst>
              <a:ext uri="{FF2B5EF4-FFF2-40B4-BE49-F238E27FC236}">
                <a16:creationId xmlns:a16="http://schemas.microsoft.com/office/drawing/2014/main" id="{6F3134B2-9C31-4155-8F4A-8928D7EB0D8F}"/>
              </a:ext>
            </a:extLst>
          </p:cNvPr>
          <p:cNvSpPr>
            <a:spLocks noGrp="1"/>
          </p:cNvSpPr>
          <p:nvPr>
            <p:ph type="subTitle" idx="1"/>
          </p:nvPr>
        </p:nvSpPr>
        <p:spPr/>
        <p:txBody>
          <a:bodyPr>
            <a:normAutofit/>
          </a:bodyPr>
          <a:lstStyle/>
          <a:p>
            <a:r>
              <a:rPr lang="en-IN" sz="4000" dirty="0">
                <a:latin typeface="Times New Roman" panose="02020603050405020304" pitchFamily="18" charset="0"/>
                <a:cs typeface="Times New Roman" panose="02020603050405020304" pitchFamily="18" charset="0"/>
              </a:rPr>
              <a:t>Presented by sai umesh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06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A1CD-3FF9-4E37-A07B-88F8A780930A}"/>
              </a:ext>
            </a:extLst>
          </p:cNvPr>
          <p:cNvSpPr>
            <a:spLocks noGrp="1"/>
          </p:cNvSpPr>
          <p:nvPr>
            <p:ph type="title"/>
          </p:nvPr>
        </p:nvSpPr>
        <p:spPr>
          <a:xfrm>
            <a:off x="1295402" y="982132"/>
            <a:ext cx="9601196" cy="1303867"/>
          </a:xfrm>
        </p:spPr>
        <p:txBody>
          <a:bodyPr>
            <a:normAutofit/>
          </a:bodyPr>
          <a:lstStyle/>
          <a:p>
            <a:r>
              <a:rPr lang="en-IN">
                <a:solidFill>
                  <a:srgbClr val="262626"/>
                </a:solidFill>
              </a:rPr>
              <a:t>IAAS</a:t>
            </a:r>
          </a:p>
        </p:txBody>
      </p:sp>
      <p:sp>
        <p:nvSpPr>
          <p:cNvPr id="3" name="Content Placeholder 2">
            <a:extLst>
              <a:ext uri="{FF2B5EF4-FFF2-40B4-BE49-F238E27FC236}">
                <a16:creationId xmlns:a16="http://schemas.microsoft.com/office/drawing/2014/main" id="{E9A1BC86-0965-417B-A490-C6EF3295EBE1}"/>
              </a:ext>
            </a:extLst>
          </p:cNvPr>
          <p:cNvSpPr>
            <a:spLocks noGrp="1"/>
          </p:cNvSpPr>
          <p:nvPr>
            <p:ph idx="1"/>
          </p:nvPr>
        </p:nvSpPr>
        <p:spPr>
          <a:xfrm>
            <a:off x="1295402" y="2556932"/>
            <a:ext cx="6256866" cy="3318936"/>
          </a:xfrm>
        </p:spPr>
        <p:txBody>
          <a:bodyPr>
            <a:normAutofit/>
          </a:bodyPr>
          <a:lstStyle/>
          <a:p>
            <a:pPr>
              <a:lnSpc>
                <a:spcPct val="90000"/>
              </a:lnSpc>
            </a:pPr>
            <a:r>
              <a:rPr lang="en-US" b="1" dirty="0">
                <a:solidFill>
                  <a:srgbClr val="262626"/>
                </a:solidFill>
                <a:latin typeface="Times New Roman" panose="02020603050405020304" pitchFamily="18" charset="0"/>
                <a:cs typeface="Times New Roman" panose="02020603050405020304" pitchFamily="18" charset="0"/>
              </a:rPr>
              <a:t>IAAS </a:t>
            </a:r>
            <a:r>
              <a:rPr lang="en-IN" b="0" i="0" dirty="0">
                <a:solidFill>
                  <a:srgbClr val="262626"/>
                </a:solidFill>
                <a:effectLst/>
                <a:latin typeface="Times New Roman" panose="02020603050405020304" pitchFamily="18" charset="0"/>
                <a:cs typeface="Times New Roman" panose="02020603050405020304" pitchFamily="18" charset="0"/>
              </a:rPr>
              <a:t>is also known as </a:t>
            </a:r>
            <a:r>
              <a:rPr lang="en-IN" b="1" i="0" dirty="0">
                <a:solidFill>
                  <a:srgbClr val="262626"/>
                </a:solidFill>
                <a:effectLst/>
                <a:latin typeface="Times New Roman" panose="02020603050405020304" pitchFamily="18" charset="0"/>
                <a:cs typeface="Times New Roman" panose="02020603050405020304" pitchFamily="18" charset="0"/>
              </a:rPr>
              <a:t>Hardware as a Service (</a:t>
            </a:r>
            <a:r>
              <a:rPr lang="en-IN" b="1" i="0" dirty="0" err="1">
                <a:solidFill>
                  <a:srgbClr val="262626"/>
                </a:solidFill>
                <a:effectLst/>
                <a:latin typeface="Times New Roman" panose="02020603050405020304" pitchFamily="18" charset="0"/>
                <a:cs typeface="Times New Roman" panose="02020603050405020304" pitchFamily="18" charset="0"/>
              </a:rPr>
              <a:t>HaaS</a:t>
            </a:r>
            <a:r>
              <a:rPr lang="en-IN" b="1" i="0" dirty="0">
                <a:solidFill>
                  <a:srgbClr val="262626"/>
                </a:solidFill>
                <a:effectLst/>
                <a:latin typeface="Times New Roman" panose="02020603050405020304" pitchFamily="18" charset="0"/>
                <a:cs typeface="Times New Roman" panose="02020603050405020304" pitchFamily="18" charset="0"/>
              </a:rPr>
              <a:t>)</a:t>
            </a:r>
            <a:r>
              <a:rPr lang="en-IN" b="0" i="0" dirty="0">
                <a:solidFill>
                  <a:srgbClr val="262626"/>
                </a:solidFill>
                <a:effectLst/>
                <a:latin typeface="Times New Roman" panose="02020603050405020304" pitchFamily="18" charset="0"/>
                <a:cs typeface="Times New Roman" panose="02020603050405020304" pitchFamily="18" charset="0"/>
              </a:rPr>
              <a:t>. It is a computing infrastructure managed over the internet. The main advantage of using IaaS is that it helps users to avoid the cost and complexity of purchasing and managing the physical servers.</a:t>
            </a:r>
          </a:p>
          <a:p>
            <a:pPr>
              <a:lnSpc>
                <a:spcPct val="90000"/>
              </a:lnSpc>
            </a:pPr>
            <a:r>
              <a:rPr lang="en-IN" dirty="0">
                <a:solidFill>
                  <a:srgbClr val="262626"/>
                </a:solidFill>
                <a:latin typeface="Times New Roman" panose="02020603050405020304" pitchFamily="18" charset="0"/>
                <a:cs typeface="Times New Roman" panose="02020603050405020304" pitchFamily="18" charset="0"/>
              </a:rPr>
              <a:t>Examples are : </a:t>
            </a:r>
            <a:r>
              <a:rPr lang="en-IN" b="0" i="0" dirty="0">
                <a:solidFill>
                  <a:srgbClr val="262626"/>
                </a:solidFill>
                <a:effectLst/>
                <a:latin typeface="Times New Roman" panose="02020603050405020304" pitchFamily="18" charset="0"/>
                <a:cs typeface="Times New Roman" panose="02020603050405020304" pitchFamily="18" charset="0"/>
              </a:rPr>
              <a:t>Amazon Web Services (AWS), Microsoft Azure, Google Compute Engine (GCE),and Cisco Meta cloud.</a:t>
            </a:r>
            <a:endParaRPr lang="en-US" dirty="0">
              <a:solidFill>
                <a:srgbClr val="262626"/>
              </a:solidFill>
              <a:latin typeface="Times New Roman" panose="02020603050405020304" pitchFamily="18" charset="0"/>
              <a:cs typeface="Times New Roman" panose="02020603050405020304" pitchFamily="18" charset="0"/>
            </a:endParaRPr>
          </a:p>
          <a:p>
            <a:pPr>
              <a:lnSpc>
                <a:spcPct val="90000"/>
              </a:lnSpc>
            </a:pPr>
            <a:endParaRPr lang="en-IN" dirty="0">
              <a:solidFill>
                <a:srgbClr val="262626"/>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22ADA5EA-C416-4F73-B539-77C800BD9294}"/>
              </a:ext>
            </a:extLst>
          </p:cNvPr>
          <p:cNvPicPr>
            <a:picLocks noChangeAspect="1"/>
          </p:cNvPicPr>
          <p:nvPr/>
        </p:nvPicPr>
        <p:blipFill>
          <a:blip r:embed="rId3"/>
          <a:stretch>
            <a:fillRect/>
          </a:stretch>
        </p:blipFill>
        <p:spPr>
          <a:xfrm>
            <a:off x="7694501" y="2883221"/>
            <a:ext cx="3305718" cy="2060253"/>
          </a:xfrm>
          <a:prstGeom prst="rect">
            <a:avLst/>
          </a:prstGeom>
          <a:ln w="57150" cmpd="thickThin">
            <a:solidFill>
              <a:srgbClr val="7F7F7F"/>
            </a:solidFill>
            <a:miter lim="800000"/>
          </a:ln>
        </p:spPr>
      </p:pic>
    </p:spTree>
    <p:extLst>
      <p:ext uri="{BB962C8B-B14F-4D97-AF65-F5344CB8AC3E}">
        <p14:creationId xmlns:p14="http://schemas.microsoft.com/office/powerpoint/2010/main" val="183529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AC13-D075-4165-9974-35DBA1316537}"/>
              </a:ext>
            </a:extLst>
          </p:cNvPr>
          <p:cNvSpPr>
            <a:spLocks noGrp="1"/>
          </p:cNvSpPr>
          <p:nvPr>
            <p:ph type="title"/>
          </p:nvPr>
        </p:nvSpPr>
        <p:spPr>
          <a:xfrm>
            <a:off x="1295402" y="982132"/>
            <a:ext cx="9601196" cy="1303867"/>
          </a:xfrm>
        </p:spPr>
        <p:txBody>
          <a:bodyPr>
            <a:normAutofit/>
          </a:bodyPr>
          <a:lstStyle/>
          <a:p>
            <a:r>
              <a:rPr lang="en-IN">
                <a:solidFill>
                  <a:srgbClr val="262626"/>
                </a:solidFill>
              </a:rPr>
              <a:t>PAAS</a:t>
            </a:r>
          </a:p>
        </p:txBody>
      </p:sp>
      <p:sp>
        <p:nvSpPr>
          <p:cNvPr id="9" name="Content Placeholder 8">
            <a:extLst>
              <a:ext uri="{FF2B5EF4-FFF2-40B4-BE49-F238E27FC236}">
                <a16:creationId xmlns:a16="http://schemas.microsoft.com/office/drawing/2014/main" id="{F6655BC6-16B5-7CC7-968F-76EE03A5C85C}"/>
              </a:ext>
            </a:extLst>
          </p:cNvPr>
          <p:cNvSpPr>
            <a:spLocks noGrp="1"/>
          </p:cNvSpPr>
          <p:nvPr>
            <p:ph idx="1"/>
          </p:nvPr>
        </p:nvSpPr>
        <p:spPr>
          <a:xfrm>
            <a:off x="1295402" y="2556932"/>
            <a:ext cx="6256866" cy="3318936"/>
          </a:xfrm>
        </p:spPr>
        <p:txBody>
          <a:bodyPr>
            <a:normAutofit fontScale="77500" lnSpcReduction="20000"/>
          </a:bodyPr>
          <a:lstStyle/>
          <a:p>
            <a:r>
              <a:rPr lang="en-IN" b="0" i="0" dirty="0">
                <a:solidFill>
                  <a:srgbClr val="333333"/>
                </a:solidFill>
                <a:effectLst/>
                <a:latin typeface="inter-regular"/>
              </a:rPr>
              <a:t>PaaS cloud computing platform is created for the programmer to develop, test, run, and manage the applications.</a:t>
            </a:r>
          </a:p>
          <a:p>
            <a:pPr algn="just">
              <a:buFont typeface="Arial" panose="020B0604020202020204" pitchFamily="34" charset="0"/>
              <a:buChar char="•"/>
            </a:pPr>
            <a:r>
              <a:rPr lang="en-IN" b="0" i="0" dirty="0">
                <a:solidFill>
                  <a:srgbClr val="000000"/>
                </a:solidFill>
                <a:effectLst/>
                <a:latin typeface="inter-regular"/>
              </a:rPr>
              <a:t>it is Accessible to various users via the same development application ,Integrates with web services and databases.</a:t>
            </a:r>
          </a:p>
          <a:p>
            <a:pPr algn="just">
              <a:buFont typeface="Arial" panose="020B0604020202020204" pitchFamily="34" charset="0"/>
              <a:buChar char="•"/>
            </a:pPr>
            <a:r>
              <a:rPr lang="en-IN" b="0" i="0" dirty="0">
                <a:solidFill>
                  <a:srgbClr val="000000"/>
                </a:solidFill>
                <a:effectLst/>
                <a:latin typeface="inter-regular"/>
              </a:rPr>
              <a:t>Builds on virtualization technology, so resources can easily be scaled up or down as per the organization's need.</a:t>
            </a:r>
          </a:p>
          <a:p>
            <a:pPr algn="just">
              <a:buFont typeface="Arial" panose="020B0604020202020204" pitchFamily="34" charset="0"/>
              <a:buChar char="•"/>
            </a:pPr>
            <a:r>
              <a:rPr lang="en-IN" b="0" i="0" dirty="0">
                <a:solidFill>
                  <a:srgbClr val="000000"/>
                </a:solidFill>
                <a:effectLst/>
                <a:latin typeface="inter-regular"/>
              </a:rPr>
              <a:t>Support multiple languages and frameworks.</a:t>
            </a:r>
          </a:p>
          <a:p>
            <a:pPr algn="just">
              <a:buFont typeface="Arial" panose="020B0604020202020204" pitchFamily="34" charset="0"/>
              <a:buChar char="•"/>
            </a:pPr>
            <a:r>
              <a:rPr lang="en-IN" b="0" i="0" dirty="0">
                <a:solidFill>
                  <a:srgbClr val="000000"/>
                </a:solidFill>
                <a:effectLst/>
                <a:latin typeface="inter-regular"/>
              </a:rPr>
              <a:t>Provides an ability to "</a:t>
            </a:r>
            <a:r>
              <a:rPr lang="en-IN" b="1" i="0" dirty="0">
                <a:solidFill>
                  <a:srgbClr val="000000"/>
                </a:solidFill>
                <a:effectLst/>
                <a:latin typeface="inter-bold"/>
              </a:rPr>
              <a:t>Auto-scale</a:t>
            </a:r>
            <a:r>
              <a:rPr lang="en-IN" b="0" i="0" dirty="0">
                <a:solidFill>
                  <a:srgbClr val="000000"/>
                </a:solidFill>
                <a:effectLst/>
                <a:latin typeface="inter-regular"/>
              </a:rPr>
              <a:t>".</a:t>
            </a:r>
          </a:p>
          <a:p>
            <a:pPr algn="just">
              <a:buFont typeface="Arial" panose="020B0604020202020204" pitchFamily="34" charset="0"/>
              <a:buChar char="•"/>
            </a:pPr>
            <a:r>
              <a:rPr lang="en-IN" dirty="0">
                <a:solidFill>
                  <a:srgbClr val="000000"/>
                </a:solidFill>
                <a:latin typeface="inter-regular"/>
              </a:rPr>
              <a:t>Examples are : windows azure,Heroku,Google,openshift</a:t>
            </a:r>
            <a:endParaRPr lang="en-IN" b="0" i="0" dirty="0">
              <a:solidFill>
                <a:srgbClr val="000000"/>
              </a:solidFill>
              <a:effectLst/>
              <a:latin typeface="inter-regular"/>
            </a:endParaRPr>
          </a:p>
          <a:p>
            <a:endParaRPr lang="en-IN" b="0" i="0" dirty="0">
              <a:solidFill>
                <a:srgbClr val="333333"/>
              </a:solidFill>
              <a:effectLst/>
              <a:latin typeface="inter-regular"/>
            </a:endParaRPr>
          </a:p>
          <a:p>
            <a:endParaRPr lang="en-US" dirty="0">
              <a:solidFill>
                <a:srgbClr val="262626"/>
              </a:solidFill>
            </a:endParaRPr>
          </a:p>
        </p:txBody>
      </p:sp>
      <p:pic>
        <p:nvPicPr>
          <p:cNvPr id="5" name="Content Placeholder 4" descr="Diagram, schematic&#10;&#10;Description automatically generated">
            <a:extLst>
              <a:ext uri="{FF2B5EF4-FFF2-40B4-BE49-F238E27FC236}">
                <a16:creationId xmlns:a16="http://schemas.microsoft.com/office/drawing/2014/main" id="{71FB0858-4AE9-4A7C-93F2-E0DE89409797}"/>
              </a:ext>
            </a:extLst>
          </p:cNvPr>
          <p:cNvPicPr>
            <a:picLocks noChangeAspect="1"/>
          </p:cNvPicPr>
          <p:nvPr/>
        </p:nvPicPr>
        <p:blipFill>
          <a:blip r:embed="rId3"/>
          <a:stretch>
            <a:fillRect/>
          </a:stretch>
        </p:blipFill>
        <p:spPr>
          <a:xfrm>
            <a:off x="8085026" y="3214257"/>
            <a:ext cx="2739728" cy="1826485"/>
          </a:xfrm>
          <a:prstGeom prst="rect">
            <a:avLst/>
          </a:prstGeom>
          <a:ln w="57150" cmpd="thickThin">
            <a:solidFill>
              <a:srgbClr val="7F7F7F"/>
            </a:solidFill>
            <a:miter lim="800000"/>
          </a:ln>
        </p:spPr>
      </p:pic>
    </p:spTree>
    <p:extLst>
      <p:ext uri="{BB962C8B-B14F-4D97-AF65-F5344CB8AC3E}">
        <p14:creationId xmlns:p14="http://schemas.microsoft.com/office/powerpoint/2010/main" val="92431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05F0-7EBF-424A-B8AE-2A47CE58AE20}"/>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SAAS</a:t>
            </a:r>
          </a:p>
        </p:txBody>
      </p:sp>
      <p:sp>
        <p:nvSpPr>
          <p:cNvPr id="9" name="Content Placeholder 8">
            <a:extLst>
              <a:ext uri="{FF2B5EF4-FFF2-40B4-BE49-F238E27FC236}">
                <a16:creationId xmlns:a16="http://schemas.microsoft.com/office/drawing/2014/main" id="{40760ABE-000B-1EC5-F8D8-227B70F1A3F0}"/>
              </a:ext>
            </a:extLst>
          </p:cNvPr>
          <p:cNvSpPr>
            <a:spLocks noGrp="1"/>
          </p:cNvSpPr>
          <p:nvPr>
            <p:ph idx="1"/>
          </p:nvPr>
        </p:nvSpPr>
        <p:spPr>
          <a:xfrm>
            <a:off x="1295402" y="2556932"/>
            <a:ext cx="6256866" cy="3318936"/>
          </a:xfrm>
        </p:spPr>
        <p:txBody>
          <a:bodyPr>
            <a:normAutofit fontScale="92500" lnSpcReduction="20000"/>
          </a:bodyPr>
          <a:lstStyle/>
          <a:p>
            <a:r>
              <a:rPr lang="en-IN" b="0" i="0" dirty="0">
                <a:solidFill>
                  <a:srgbClr val="333333"/>
                </a:solidFill>
                <a:effectLst/>
                <a:latin typeface="Times New Roman" panose="02020603050405020304" pitchFamily="18" charset="0"/>
                <a:cs typeface="Times New Roman" panose="02020603050405020304" pitchFamily="18" charset="0"/>
              </a:rPr>
              <a:t>SaaS is also known as "</a:t>
            </a:r>
            <a:r>
              <a:rPr lang="en-IN" b="1" i="0" dirty="0">
                <a:solidFill>
                  <a:srgbClr val="333333"/>
                </a:solidFill>
                <a:effectLst/>
                <a:latin typeface="Times New Roman" panose="02020603050405020304" pitchFamily="18" charset="0"/>
                <a:cs typeface="Times New Roman" panose="02020603050405020304" pitchFamily="18" charset="0"/>
              </a:rPr>
              <a:t>on-demand software</a:t>
            </a:r>
            <a:r>
              <a:rPr lang="en-IN" b="0" i="0" dirty="0">
                <a:solidFill>
                  <a:srgbClr val="333333"/>
                </a:solidFill>
                <a:effectLst/>
                <a:latin typeface="Times New Roman" panose="02020603050405020304" pitchFamily="18" charset="0"/>
                <a:cs typeface="Times New Roman" panose="02020603050405020304" pitchFamily="18" charset="0"/>
              </a:rPr>
              <a:t>". It is a software in which the applications are hosted by a cloud service provider. Users can access these applications with the help of internet connection and web browser.</a:t>
            </a:r>
          </a:p>
          <a:p>
            <a:r>
              <a:rPr lang="en-US" dirty="0">
                <a:solidFill>
                  <a:srgbClr val="262626"/>
                </a:solidFill>
                <a:latin typeface="Times New Roman" panose="02020603050405020304" pitchFamily="18" charset="0"/>
                <a:cs typeface="Times New Roman" panose="02020603050405020304" pitchFamily="18" charset="0"/>
              </a:rPr>
              <a:t>These are : managed from central location, hosted on remote server, accessible over internet, services are </a:t>
            </a:r>
            <a:r>
              <a:rPr lang="en-IN" b="0" i="0" dirty="0">
                <a:solidFill>
                  <a:srgbClr val="000000"/>
                </a:solidFill>
                <a:effectLst/>
                <a:latin typeface="inter-regular"/>
              </a:rPr>
              <a:t>pay-as-per-use basis</a:t>
            </a:r>
            <a:endParaRPr lang="en-US" dirty="0">
              <a:solidFill>
                <a:srgbClr val="262626"/>
              </a:solidFill>
              <a:latin typeface="Times New Roman" panose="02020603050405020304" pitchFamily="18" charset="0"/>
              <a:cs typeface="Times New Roman" panose="02020603050405020304" pitchFamily="18" charset="0"/>
            </a:endParaRPr>
          </a:p>
          <a:p>
            <a:r>
              <a:rPr lang="en-US" dirty="0">
                <a:solidFill>
                  <a:srgbClr val="262626"/>
                </a:solidFill>
                <a:latin typeface="Times New Roman" panose="02020603050405020304" pitchFamily="18" charset="0"/>
                <a:cs typeface="Times New Roman" panose="02020603050405020304" pitchFamily="18" charset="0"/>
              </a:rPr>
              <a:t>Examples are :</a:t>
            </a:r>
            <a:r>
              <a:rPr lang="en-IN" b="0" i="0" dirty="0">
                <a:solidFill>
                  <a:srgbClr val="333333"/>
                </a:solidFill>
                <a:effectLst/>
                <a:latin typeface="inter-regular"/>
              </a:rPr>
              <a:t>Google Apps, Salesforce, Dropbox, Cisco, WebEx, and GoToMeeting.</a:t>
            </a:r>
            <a:endParaRPr lang="en-IN" dirty="0">
              <a:solidFill>
                <a:srgbClr val="333333"/>
              </a:solidFill>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25CE5D8F-D37D-463C-92A2-B7E2C306A588}"/>
              </a:ext>
            </a:extLst>
          </p:cNvPr>
          <p:cNvPicPr>
            <a:picLocks noChangeAspect="1"/>
          </p:cNvPicPr>
          <p:nvPr/>
        </p:nvPicPr>
        <p:blipFill>
          <a:blip r:embed="rId3"/>
          <a:stretch>
            <a:fillRect/>
          </a:stretch>
        </p:blipFill>
        <p:spPr>
          <a:xfrm>
            <a:off x="8085026" y="3130924"/>
            <a:ext cx="2739728" cy="1993152"/>
          </a:xfrm>
          <a:prstGeom prst="rect">
            <a:avLst/>
          </a:prstGeom>
          <a:ln w="57150" cmpd="thickThin">
            <a:solidFill>
              <a:srgbClr val="7F7F7F"/>
            </a:solidFill>
            <a:miter lim="800000"/>
          </a:ln>
        </p:spPr>
      </p:pic>
    </p:spTree>
    <p:extLst>
      <p:ext uri="{BB962C8B-B14F-4D97-AF65-F5344CB8AC3E}">
        <p14:creationId xmlns:p14="http://schemas.microsoft.com/office/powerpoint/2010/main" val="190532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5785-ACBF-4F33-92A6-A9559D1B5380}"/>
              </a:ext>
            </a:extLst>
          </p:cNvPr>
          <p:cNvSpPr>
            <a:spLocks noGrp="1"/>
          </p:cNvSpPr>
          <p:nvPr>
            <p:ph type="title"/>
          </p:nvPr>
        </p:nvSpPr>
        <p:spPr>
          <a:xfrm>
            <a:off x="1295402" y="982132"/>
            <a:ext cx="9601196" cy="1303867"/>
          </a:xfrm>
        </p:spPr>
        <p:txBody>
          <a:bodyPr>
            <a:normAutofit/>
          </a:bodyPr>
          <a:lstStyle/>
          <a:p>
            <a:r>
              <a:rPr lang="en-IN" dirty="0">
                <a:latin typeface="Times New Roman" panose="02020603050405020304" pitchFamily="18" charset="0"/>
                <a:cs typeface="Times New Roman" panose="02020603050405020304" pitchFamily="18" charset="0"/>
              </a:rPr>
              <a:t>What is Azure ?</a:t>
            </a:r>
          </a:p>
        </p:txBody>
      </p:sp>
      <p:sp>
        <p:nvSpPr>
          <p:cNvPr id="9" name="Content Placeholder 8">
            <a:extLst>
              <a:ext uri="{FF2B5EF4-FFF2-40B4-BE49-F238E27FC236}">
                <a16:creationId xmlns:a16="http://schemas.microsoft.com/office/drawing/2014/main" id="{10DE7F18-39EB-3676-BA4D-51ED44BCEF56}"/>
              </a:ext>
            </a:extLst>
          </p:cNvPr>
          <p:cNvSpPr>
            <a:spLocks noGrp="1"/>
          </p:cNvSpPr>
          <p:nvPr>
            <p:ph idx="1"/>
          </p:nvPr>
        </p:nvSpPr>
        <p:spPr>
          <a:xfrm>
            <a:off x="1295402" y="2556932"/>
            <a:ext cx="6256866" cy="3318936"/>
          </a:xfrm>
        </p:spPr>
        <p:txBody>
          <a:bodyPr>
            <a:normAutofit/>
          </a:bodyPr>
          <a:lstStyle/>
          <a:p>
            <a:r>
              <a:rPr lang="en-US" dirty="0">
                <a:latin typeface="Times New Roman" panose="02020603050405020304" pitchFamily="18" charset="0"/>
                <a:cs typeface="Times New Roman" panose="02020603050405020304" pitchFamily="18" charset="0"/>
              </a:rPr>
              <a:t>Azure is one of the largest cloud providers in the world and is developed by Microsoft</a:t>
            </a:r>
          </a:p>
          <a:p>
            <a:r>
              <a:rPr lang="en-US" dirty="0">
                <a:latin typeface="Times New Roman" panose="02020603050405020304" pitchFamily="18" charset="0"/>
                <a:cs typeface="Times New Roman" panose="02020603050405020304" pitchFamily="18" charset="0"/>
              </a:rPr>
              <a:t>It offers the flexibility to create, manage and deploy apps on a large global network</a:t>
            </a:r>
          </a:p>
          <a:p>
            <a:r>
              <a:rPr lang="en-US" dirty="0">
                <a:latin typeface="Times New Roman" panose="02020603050405020304" pitchFamily="18" charset="0"/>
                <a:cs typeface="Times New Roman" panose="02020603050405020304" pitchFamily="18" charset="0"/>
              </a:rPr>
              <a:t>It provides various services like computing resources , networking resources, serverless computing.</a:t>
            </a:r>
          </a:p>
        </p:txBody>
      </p:sp>
      <p:pic>
        <p:nvPicPr>
          <p:cNvPr id="5" name="Content Placeholder 4" descr="Logo, company name&#10;&#10;Description automatically generated">
            <a:extLst>
              <a:ext uri="{FF2B5EF4-FFF2-40B4-BE49-F238E27FC236}">
                <a16:creationId xmlns:a16="http://schemas.microsoft.com/office/drawing/2014/main" id="{63B2EE87-9713-4D88-AFBC-6DC4828A68FD}"/>
              </a:ext>
            </a:extLst>
          </p:cNvPr>
          <p:cNvPicPr>
            <a:picLocks noChangeAspect="1"/>
          </p:cNvPicPr>
          <p:nvPr/>
        </p:nvPicPr>
        <p:blipFill rotWithShape="1">
          <a:blip r:embed="rId3"/>
          <a:srcRect l="20135" r="17333" b="-3"/>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1267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EACE-73A4-476B-B563-F736E0E6B94C}"/>
              </a:ext>
            </a:extLst>
          </p:cNvPr>
          <p:cNvSpPr>
            <a:spLocks noGrp="1"/>
          </p:cNvSpPr>
          <p:nvPr>
            <p:ph type="title"/>
          </p:nvPr>
        </p:nvSpPr>
        <p:spPr>
          <a:xfrm>
            <a:off x="1295402" y="982132"/>
            <a:ext cx="9601196" cy="1303867"/>
          </a:xfrm>
        </p:spPr>
        <p:txBody>
          <a:bodyPr>
            <a:normAutofit/>
          </a:bodyPr>
          <a:lstStyle/>
          <a:p>
            <a:r>
              <a:rPr lang="en-IN" dirty="0">
                <a:latin typeface="Times New Roman" panose="02020603050405020304" pitchFamily="18" charset="0"/>
                <a:cs typeface="Times New Roman" panose="02020603050405020304" pitchFamily="18" charset="0"/>
              </a:rPr>
              <a:t>Azure Regions</a:t>
            </a:r>
          </a:p>
        </p:txBody>
      </p:sp>
      <p:sp>
        <p:nvSpPr>
          <p:cNvPr id="9" name="Content Placeholder 8">
            <a:extLst>
              <a:ext uri="{FF2B5EF4-FFF2-40B4-BE49-F238E27FC236}">
                <a16:creationId xmlns:a16="http://schemas.microsoft.com/office/drawing/2014/main" id="{3B39BD4B-9BB0-6068-DEE0-FE85AFA69BBC}"/>
              </a:ext>
            </a:extLst>
          </p:cNvPr>
          <p:cNvSpPr>
            <a:spLocks noGrp="1"/>
          </p:cNvSpPr>
          <p:nvPr>
            <p:ph idx="1"/>
          </p:nvPr>
        </p:nvSpPr>
        <p:spPr>
          <a:xfrm>
            <a:off x="1295402" y="2556932"/>
            <a:ext cx="6256866" cy="3318936"/>
          </a:xfrm>
        </p:spPr>
        <p:txBody>
          <a:bodyPr>
            <a:normAutofit fontScale="85000" lnSpcReduction="20000"/>
          </a:bodyPr>
          <a:lstStyle/>
          <a:p>
            <a:r>
              <a:rPr lang="en-IN" b="0" i="0" dirty="0">
                <a:solidFill>
                  <a:srgbClr val="171717"/>
                </a:solidFill>
                <a:effectLst/>
                <a:latin typeface="Times New Roman" panose="02020603050405020304" pitchFamily="18" charset="0"/>
                <a:cs typeface="Times New Roman" panose="02020603050405020304" pitchFamily="18" charset="0"/>
              </a:rPr>
              <a:t>Azure regions and availability zones are designed to help you achieve resiliency and reliability for your business-critical workloads. Azure maintains multiple geographies. These discrete demarcations define disaster recovery and data residency boundaries across one or multiple Azure regions</a:t>
            </a:r>
          </a:p>
          <a:p>
            <a:r>
              <a:rPr lang="en-IN" b="0" i="0" dirty="0">
                <a:solidFill>
                  <a:srgbClr val="171717"/>
                </a:solidFill>
                <a:effectLst/>
                <a:latin typeface="Segoe UI" panose="020B0502040204020203" pitchFamily="34" charset="0"/>
              </a:rPr>
              <a:t>Each Azure region features datacentre's deployed within a latency-defined perimeter. They're connected through a dedicated regional low-latency network. This design ensures that Azure services within any region offer the best possible performance and security.</a:t>
            </a:r>
            <a:endParaRPr lang="en-US" dirty="0">
              <a:latin typeface="Times New Roman" panose="02020603050405020304" pitchFamily="18" charset="0"/>
              <a:cs typeface="Times New Roman" panose="02020603050405020304" pitchFamily="18" charset="0"/>
            </a:endParaRPr>
          </a:p>
        </p:txBody>
      </p:sp>
      <p:pic>
        <p:nvPicPr>
          <p:cNvPr id="5" name="Content Placeholder 4" descr="Map&#10;&#10;Description automatically generated">
            <a:extLst>
              <a:ext uri="{FF2B5EF4-FFF2-40B4-BE49-F238E27FC236}">
                <a16:creationId xmlns:a16="http://schemas.microsoft.com/office/drawing/2014/main" id="{B7FF25A0-554E-4BCF-9437-A225AA7508FF}"/>
              </a:ext>
            </a:extLst>
          </p:cNvPr>
          <p:cNvPicPr>
            <a:picLocks noChangeAspect="1"/>
          </p:cNvPicPr>
          <p:nvPr/>
        </p:nvPicPr>
        <p:blipFill rotWithShape="1">
          <a:blip r:embed="rId3"/>
          <a:srcRect l="17578" r="34160" b="-2"/>
          <a:stretch/>
        </p:blipFill>
        <p:spPr>
          <a:xfrm>
            <a:off x="8085026" y="2701180"/>
            <a:ext cx="2811572"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754736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87B6706-440D-467B-9272-7F1630899DF2}"/>
              </a:ext>
            </a:extLst>
          </p:cNvPr>
          <p:cNvSpPr>
            <a:spLocks noGrp="1"/>
          </p:cNvSpPr>
          <p:nvPr>
            <p:ph type="title"/>
          </p:nvPr>
        </p:nvSpPr>
        <p:spPr>
          <a:xfrm>
            <a:off x="1295402" y="982132"/>
            <a:ext cx="9601196" cy="1303867"/>
          </a:xfrm>
        </p:spPr>
        <p:txBody>
          <a:bodyPr>
            <a:normAutofit/>
          </a:bodyPr>
          <a:lstStyle/>
          <a:p>
            <a:r>
              <a:rPr lang="en-IN">
                <a:solidFill>
                  <a:srgbClr val="262626"/>
                </a:solidFill>
              </a:rPr>
              <a:t>Azure Regions</a:t>
            </a:r>
          </a:p>
        </p:txBody>
      </p:sp>
      <p:graphicFrame>
        <p:nvGraphicFramePr>
          <p:cNvPr id="4" name="Content Placeholder 3">
            <a:extLst>
              <a:ext uri="{FF2B5EF4-FFF2-40B4-BE49-F238E27FC236}">
                <a16:creationId xmlns:a16="http://schemas.microsoft.com/office/drawing/2014/main" id="{537AA73F-FF25-4E1F-B5D1-6392C29B09B3}"/>
              </a:ext>
            </a:extLst>
          </p:cNvPr>
          <p:cNvGraphicFramePr>
            <a:graphicFrameLocks noGrp="1"/>
          </p:cNvGraphicFramePr>
          <p:nvPr>
            <p:ph idx="1"/>
            <p:extLst>
              <p:ext uri="{D42A27DB-BD31-4B8C-83A1-F6EECF244321}">
                <p14:modId xmlns:p14="http://schemas.microsoft.com/office/powerpoint/2010/main" val="2646032107"/>
              </p:ext>
            </p:extLst>
          </p:nvPr>
        </p:nvGraphicFramePr>
        <p:xfrm>
          <a:off x="1530155" y="2054931"/>
          <a:ext cx="9718869" cy="4012490"/>
        </p:xfrm>
        <a:graphic>
          <a:graphicData uri="http://schemas.openxmlformats.org/drawingml/2006/table">
            <a:tbl>
              <a:tblPr>
                <a:noFill/>
              </a:tblPr>
              <a:tblGrid>
                <a:gridCol w="2138041">
                  <a:extLst>
                    <a:ext uri="{9D8B030D-6E8A-4147-A177-3AD203B41FA5}">
                      <a16:colId xmlns:a16="http://schemas.microsoft.com/office/drawing/2014/main" val="3591198085"/>
                    </a:ext>
                  </a:extLst>
                </a:gridCol>
                <a:gridCol w="2569150">
                  <a:extLst>
                    <a:ext uri="{9D8B030D-6E8A-4147-A177-3AD203B41FA5}">
                      <a16:colId xmlns:a16="http://schemas.microsoft.com/office/drawing/2014/main" val="2577047657"/>
                    </a:ext>
                  </a:extLst>
                </a:gridCol>
                <a:gridCol w="2307990">
                  <a:extLst>
                    <a:ext uri="{9D8B030D-6E8A-4147-A177-3AD203B41FA5}">
                      <a16:colId xmlns:a16="http://schemas.microsoft.com/office/drawing/2014/main" val="4252315816"/>
                    </a:ext>
                  </a:extLst>
                </a:gridCol>
                <a:gridCol w="2703688">
                  <a:extLst>
                    <a:ext uri="{9D8B030D-6E8A-4147-A177-3AD203B41FA5}">
                      <a16:colId xmlns:a16="http://schemas.microsoft.com/office/drawing/2014/main" val="2049033687"/>
                    </a:ext>
                  </a:extLst>
                </a:gridCol>
              </a:tblGrid>
              <a:tr h="401249">
                <a:tc>
                  <a:txBody>
                    <a:bodyPr/>
                    <a:lstStyle/>
                    <a:p>
                      <a:pPr algn="l" fontAlgn="t"/>
                      <a:r>
                        <a:rPr lang="en-IN" sz="900" dirty="0">
                          <a:solidFill>
                            <a:schemeClr val="tx1">
                              <a:lumMod val="85000"/>
                              <a:lumOff val="15000"/>
                            </a:schemeClr>
                          </a:solidFill>
                          <a:effectLst/>
                        </a:rPr>
                        <a:t>Americas</a:t>
                      </a:r>
                    </a:p>
                  </a:txBody>
                  <a:tcPr marL="123036" marR="73822" marT="73822" marB="73822">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Europe</a:t>
                      </a:r>
                    </a:p>
                  </a:txBody>
                  <a:tcPr marL="123036" marR="73822" marT="73822" marB="73822">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Africa</a:t>
                      </a:r>
                    </a:p>
                  </a:txBody>
                  <a:tcPr marL="123036" marR="73822" marT="73822" marB="73822">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Asia Pacific</a:t>
                      </a:r>
                    </a:p>
                  </a:txBody>
                  <a:tcPr marL="123036" marR="73822" marT="73822" marB="73822">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678106153"/>
                  </a:ext>
                </a:extLst>
              </a:tr>
              <a:tr h="401249">
                <a:tc>
                  <a:txBody>
                    <a:bodyPr/>
                    <a:lstStyle/>
                    <a:p>
                      <a:pPr algn="l" fontAlgn="t"/>
                      <a:r>
                        <a:rPr lang="en-IN" sz="900">
                          <a:solidFill>
                            <a:schemeClr val="tx1">
                              <a:lumMod val="85000"/>
                              <a:lumOff val="15000"/>
                            </a:schemeClr>
                          </a:solidFill>
                          <a:effectLst/>
                        </a:rPr>
                        <a:t>Brazil South</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France Central</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South Africa North</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Australia East</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864869349"/>
                  </a:ext>
                </a:extLst>
              </a:tr>
              <a:tr h="401249">
                <a:tc>
                  <a:txBody>
                    <a:bodyPr/>
                    <a:lstStyle/>
                    <a:p>
                      <a:pPr algn="l" fontAlgn="t"/>
                      <a:r>
                        <a:rPr lang="en-IN" sz="900">
                          <a:solidFill>
                            <a:schemeClr val="tx1">
                              <a:lumMod val="85000"/>
                              <a:lumOff val="15000"/>
                            </a:schemeClr>
                          </a:solidFill>
                          <a:effectLst/>
                        </a:rPr>
                        <a:t>Canada Central</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Germany West Central</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Central India</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971737140"/>
                  </a:ext>
                </a:extLst>
              </a:tr>
              <a:tr h="401249">
                <a:tc>
                  <a:txBody>
                    <a:bodyPr/>
                    <a:lstStyle/>
                    <a:p>
                      <a:pPr algn="l" fontAlgn="t"/>
                      <a:r>
                        <a:rPr lang="en-IN" sz="900">
                          <a:solidFill>
                            <a:schemeClr val="tx1">
                              <a:lumMod val="85000"/>
                              <a:lumOff val="15000"/>
                            </a:schemeClr>
                          </a:solidFill>
                          <a:effectLst/>
                        </a:rPr>
                        <a:t>Central US</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North Europe</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Japan East</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02909895"/>
                  </a:ext>
                </a:extLst>
              </a:tr>
              <a:tr h="401249">
                <a:tc>
                  <a:txBody>
                    <a:bodyPr/>
                    <a:lstStyle/>
                    <a:p>
                      <a:pPr algn="l" fontAlgn="t"/>
                      <a:r>
                        <a:rPr lang="en-IN" sz="900">
                          <a:solidFill>
                            <a:schemeClr val="tx1">
                              <a:lumMod val="85000"/>
                              <a:lumOff val="15000"/>
                            </a:schemeClr>
                          </a:solidFill>
                          <a:effectLst/>
                        </a:rPr>
                        <a:t>East US</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Norway East</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Korea Central</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80397304"/>
                  </a:ext>
                </a:extLst>
              </a:tr>
              <a:tr h="401249">
                <a:tc>
                  <a:txBody>
                    <a:bodyPr/>
                    <a:lstStyle/>
                    <a:p>
                      <a:pPr algn="l" fontAlgn="t"/>
                      <a:r>
                        <a:rPr lang="en-IN" sz="900">
                          <a:solidFill>
                            <a:schemeClr val="tx1">
                              <a:lumMod val="85000"/>
                              <a:lumOff val="15000"/>
                            </a:schemeClr>
                          </a:solidFill>
                          <a:effectLst/>
                        </a:rPr>
                        <a:t>East US 2</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UK South</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Southeast Asia</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211195889"/>
                  </a:ext>
                </a:extLst>
              </a:tr>
              <a:tr h="401249">
                <a:tc>
                  <a:txBody>
                    <a:bodyPr/>
                    <a:lstStyle/>
                    <a:p>
                      <a:pPr algn="l" fontAlgn="t"/>
                      <a:r>
                        <a:rPr lang="en-IN" sz="900">
                          <a:solidFill>
                            <a:schemeClr val="tx1">
                              <a:lumMod val="85000"/>
                              <a:lumOff val="15000"/>
                            </a:schemeClr>
                          </a:solidFill>
                          <a:effectLst/>
                        </a:rPr>
                        <a:t>South Central US</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West Europe</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East Asia</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88357995"/>
                  </a:ext>
                </a:extLst>
              </a:tr>
              <a:tr h="401249">
                <a:tc>
                  <a:txBody>
                    <a:bodyPr/>
                    <a:lstStyle/>
                    <a:p>
                      <a:pPr algn="l" fontAlgn="t"/>
                      <a:r>
                        <a:rPr lang="en-IN" sz="900">
                          <a:solidFill>
                            <a:schemeClr val="tx1">
                              <a:lumMod val="85000"/>
                              <a:lumOff val="15000"/>
                            </a:schemeClr>
                          </a:solidFill>
                          <a:effectLst/>
                        </a:rPr>
                        <a:t>US Gov Virginia</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Sweden Central</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China North 3</a:t>
                      </a: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90122096"/>
                  </a:ext>
                </a:extLst>
              </a:tr>
              <a:tr h="401249">
                <a:tc>
                  <a:txBody>
                    <a:bodyPr/>
                    <a:lstStyle/>
                    <a:p>
                      <a:pPr algn="l" fontAlgn="t"/>
                      <a:r>
                        <a:rPr lang="en-IN" sz="900">
                          <a:solidFill>
                            <a:schemeClr val="tx1">
                              <a:lumMod val="85000"/>
                              <a:lumOff val="15000"/>
                            </a:schemeClr>
                          </a:solidFill>
                          <a:effectLst/>
                        </a:rPr>
                        <a:t>West US 2</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IN" sz="900">
                          <a:solidFill>
                            <a:schemeClr val="tx1">
                              <a:lumMod val="85000"/>
                              <a:lumOff val="15000"/>
                            </a:schemeClr>
                          </a:solidFill>
                          <a:effectLst/>
                        </a:rPr>
                        <a:t>Switzerland North</a:t>
                      </a: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endParaRPr lang="en-IN" sz="900">
                        <a:solidFill>
                          <a:schemeClr val="tx1">
                            <a:lumMod val="85000"/>
                            <a:lumOff val="15000"/>
                          </a:schemeClr>
                        </a:solidFill>
                        <a:effectLst/>
                      </a:endParaRP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70072543"/>
                  </a:ext>
                </a:extLst>
              </a:tr>
              <a:tr h="401249">
                <a:tc>
                  <a:txBody>
                    <a:bodyPr/>
                    <a:lstStyle/>
                    <a:p>
                      <a:pPr algn="l" fontAlgn="t"/>
                      <a:r>
                        <a:rPr lang="en-IN" sz="900">
                          <a:solidFill>
                            <a:schemeClr val="tx1">
                              <a:lumMod val="85000"/>
                              <a:lumOff val="15000"/>
                            </a:schemeClr>
                          </a:solidFill>
                          <a:effectLst/>
                        </a:rPr>
                        <a:t>West US 3</a:t>
                      </a:r>
                    </a:p>
                  </a:txBody>
                  <a:tcPr marL="123036" marR="73822" marT="73822" marB="73822">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endParaRPr lang="en-IN" sz="900">
                        <a:solidFill>
                          <a:schemeClr val="tx1">
                            <a:lumMod val="85000"/>
                            <a:lumOff val="15000"/>
                          </a:schemeClr>
                        </a:solidFill>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endParaRPr lang="en-IN" sz="900">
                        <a:solidFill>
                          <a:schemeClr val="tx1">
                            <a:lumMod val="85000"/>
                            <a:lumOff val="15000"/>
                          </a:schemeClr>
                        </a:solidFill>
                      </a:endParaRPr>
                    </a:p>
                  </a:txBody>
                  <a:tcPr marL="123036" marR="73822" marT="73822" marB="7382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endParaRPr lang="en-IN" sz="900" dirty="0">
                        <a:solidFill>
                          <a:schemeClr val="tx1">
                            <a:lumMod val="85000"/>
                            <a:lumOff val="15000"/>
                          </a:schemeClr>
                        </a:solidFill>
                      </a:endParaRPr>
                    </a:p>
                  </a:txBody>
                  <a:tcPr marL="123036" marR="73822" marT="73822" marB="73822">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701813470"/>
                  </a:ext>
                </a:extLst>
              </a:tr>
            </a:tbl>
          </a:graphicData>
        </a:graphic>
      </p:graphicFrame>
    </p:spTree>
    <p:extLst>
      <p:ext uri="{BB962C8B-B14F-4D97-AF65-F5344CB8AC3E}">
        <p14:creationId xmlns:p14="http://schemas.microsoft.com/office/powerpoint/2010/main" val="128401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FB86-264C-4549-9783-98D9FA164BC8}"/>
              </a:ext>
            </a:extLst>
          </p:cNvPr>
          <p:cNvSpPr>
            <a:spLocks noGrp="1"/>
          </p:cNvSpPr>
          <p:nvPr>
            <p:ph type="title"/>
          </p:nvPr>
        </p:nvSpPr>
        <p:spPr>
          <a:xfrm>
            <a:off x="1295402" y="982132"/>
            <a:ext cx="9601196" cy="1303867"/>
          </a:xfrm>
        </p:spPr>
        <p:txBody>
          <a:bodyPr>
            <a:normAutofit/>
          </a:bodyPr>
          <a:lstStyle/>
          <a:p>
            <a:r>
              <a:rPr lang="en-IN" dirty="0">
                <a:latin typeface="Times New Roman" panose="02020603050405020304" pitchFamily="18" charset="0"/>
                <a:cs typeface="Times New Roman" panose="02020603050405020304" pitchFamily="18" charset="0"/>
              </a:rPr>
              <a:t>Azure availability zones</a:t>
            </a:r>
          </a:p>
        </p:txBody>
      </p:sp>
      <p:sp>
        <p:nvSpPr>
          <p:cNvPr id="9" name="Content Placeholder 8">
            <a:extLst>
              <a:ext uri="{FF2B5EF4-FFF2-40B4-BE49-F238E27FC236}">
                <a16:creationId xmlns:a16="http://schemas.microsoft.com/office/drawing/2014/main" id="{8A2B1619-95DD-B0A7-75FC-B0D69C5F6495}"/>
              </a:ext>
            </a:extLst>
          </p:cNvPr>
          <p:cNvSpPr>
            <a:spLocks noGrp="1"/>
          </p:cNvSpPr>
          <p:nvPr>
            <p:ph idx="1"/>
          </p:nvPr>
        </p:nvSpPr>
        <p:spPr>
          <a:xfrm>
            <a:off x="1295402" y="2556932"/>
            <a:ext cx="6256866" cy="3318936"/>
          </a:xfrm>
        </p:spPr>
        <p:txBody>
          <a:bodyPr>
            <a:normAutofit lnSpcReduction="10000"/>
          </a:bodyPr>
          <a:lstStyle/>
          <a:p>
            <a:r>
              <a:rPr lang="en-IN" b="0" i="0" dirty="0">
                <a:solidFill>
                  <a:srgbClr val="171717"/>
                </a:solidFill>
                <a:effectLst/>
                <a:latin typeface="Times New Roman" panose="02020603050405020304" pitchFamily="18" charset="0"/>
                <a:cs typeface="Times New Roman" panose="02020603050405020304" pitchFamily="18" charset="0"/>
              </a:rPr>
              <a:t>Azure availability zones are physically separate locations within each Azure region that are tolerant to local failures. Failures can range from software and hardware failures to events such as earthquakes, floods, and fires.</a:t>
            </a:r>
          </a:p>
          <a:p>
            <a:r>
              <a:rPr lang="en-IN" dirty="0">
                <a:solidFill>
                  <a:srgbClr val="171717"/>
                </a:solidFill>
                <a:latin typeface="Times New Roman" panose="02020603050405020304" pitchFamily="18" charset="0"/>
                <a:cs typeface="Times New Roman" panose="02020603050405020304" pitchFamily="18" charset="0"/>
              </a:rPr>
              <a:t>These are connected through high speed private fibre optic networks, They</a:t>
            </a:r>
            <a:r>
              <a:rPr lang="en-IN" b="0" i="0" dirty="0">
                <a:solidFill>
                  <a:srgbClr val="171717"/>
                </a:solidFill>
                <a:effectLst/>
                <a:latin typeface="Times New Roman" panose="02020603050405020304" pitchFamily="18" charset="0"/>
                <a:cs typeface="Times New Roman" panose="02020603050405020304" pitchFamily="18" charset="0"/>
              </a:rPr>
              <a:t> help your data stay synchronized and accessible when things go wrong. </a:t>
            </a:r>
            <a:endParaRPr lang="en-US"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02487EE2-7C3D-48C7-B500-76605FC6F1D1}"/>
              </a:ext>
            </a:extLst>
          </p:cNvPr>
          <p:cNvPicPr>
            <a:picLocks noChangeAspect="1"/>
          </p:cNvPicPr>
          <p:nvPr/>
        </p:nvPicPr>
        <p:blipFill rotWithShape="1">
          <a:blip r:embed="rId3"/>
          <a:srcRect l="20908" r="21947" b="1"/>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62752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12B8-C022-4692-B9F8-970FBDBEEAE6}"/>
              </a:ext>
            </a:extLst>
          </p:cNvPr>
          <p:cNvSpPr>
            <a:spLocks noGrp="1"/>
          </p:cNvSpPr>
          <p:nvPr>
            <p:ph type="title"/>
          </p:nvPr>
        </p:nvSpPr>
        <p:spPr>
          <a:xfrm>
            <a:off x="1295402" y="982132"/>
            <a:ext cx="9601196" cy="1303867"/>
          </a:xfrm>
        </p:spPr>
        <p:txBody>
          <a:bodyPr>
            <a:normAutofit/>
          </a:bodyPr>
          <a:lstStyle/>
          <a:p>
            <a:pPr>
              <a:lnSpc>
                <a:spcPct val="90000"/>
              </a:lnSpc>
            </a:pPr>
            <a:r>
              <a:rPr lang="en-IN">
                <a:solidFill>
                  <a:srgbClr val="262626"/>
                </a:solidFill>
                <a:latin typeface="Times New Roman" panose="02020603050405020304" pitchFamily="18" charset="0"/>
                <a:cs typeface="Times New Roman" panose="02020603050405020304" pitchFamily="18" charset="0"/>
              </a:rPr>
              <a:t>Azure architecture for management of resources</a:t>
            </a:r>
          </a:p>
        </p:txBody>
      </p:sp>
      <p:sp>
        <p:nvSpPr>
          <p:cNvPr id="11" name="Content Placeholder 8">
            <a:extLst>
              <a:ext uri="{FF2B5EF4-FFF2-40B4-BE49-F238E27FC236}">
                <a16:creationId xmlns:a16="http://schemas.microsoft.com/office/drawing/2014/main" id="{A7674FBD-8B2B-7AB4-3821-EF3611087E06}"/>
              </a:ext>
            </a:extLst>
          </p:cNvPr>
          <p:cNvSpPr>
            <a:spLocks noGrp="1"/>
          </p:cNvSpPr>
          <p:nvPr>
            <p:ph idx="1"/>
          </p:nvPr>
        </p:nvSpPr>
        <p:spPr>
          <a:xfrm>
            <a:off x="1295402" y="2556932"/>
            <a:ext cx="6256866" cy="3318936"/>
          </a:xfrm>
        </p:spPr>
        <p:txBody>
          <a:bodyPr>
            <a:normAutofit fontScale="32500" lnSpcReduction="20000"/>
          </a:bodyPr>
          <a:lstStyle/>
          <a:p>
            <a:pPr algn="l">
              <a:buFont typeface="Arial" panose="020B0604020202020204" pitchFamily="34" charset="0"/>
              <a:buChar char="•"/>
            </a:pPr>
            <a:r>
              <a:rPr lang="en-IN" sz="4900" b="1" i="0" dirty="0">
                <a:solidFill>
                  <a:srgbClr val="171717"/>
                </a:solidFill>
                <a:effectLst/>
                <a:latin typeface="Times New Roman" panose="02020603050405020304" pitchFamily="18" charset="0"/>
                <a:cs typeface="Times New Roman" panose="02020603050405020304" pitchFamily="18" charset="0"/>
              </a:rPr>
              <a:t>Management groups</a:t>
            </a:r>
            <a:r>
              <a:rPr lang="en-IN" sz="4900" b="0" i="0" dirty="0">
                <a:solidFill>
                  <a:srgbClr val="171717"/>
                </a:solidFill>
                <a:effectLst/>
                <a:latin typeface="Times New Roman" panose="02020603050405020304" pitchFamily="18" charset="0"/>
                <a:cs typeface="Times New Roman" panose="02020603050405020304" pitchFamily="18" charset="0"/>
              </a:rPr>
              <a:t> help you manage access, policy, and compliance for multiple subscriptions. All subscriptions in a management group automatically inherit the conditions applied to the management group.</a:t>
            </a:r>
          </a:p>
          <a:p>
            <a:pPr algn="l">
              <a:buFont typeface="Arial" panose="020B0604020202020204" pitchFamily="34" charset="0"/>
              <a:buChar char="•"/>
            </a:pPr>
            <a:r>
              <a:rPr lang="en-IN" sz="4900" b="1" i="0" dirty="0">
                <a:solidFill>
                  <a:srgbClr val="171717"/>
                </a:solidFill>
                <a:effectLst/>
                <a:latin typeface="Times New Roman" panose="02020603050405020304" pitchFamily="18" charset="0"/>
                <a:cs typeface="Times New Roman" panose="02020603050405020304" pitchFamily="18" charset="0"/>
              </a:rPr>
              <a:t>Subscriptions</a:t>
            </a:r>
            <a:r>
              <a:rPr lang="en-IN" sz="4900" b="0" i="0" dirty="0">
                <a:solidFill>
                  <a:srgbClr val="171717"/>
                </a:solidFill>
                <a:effectLst/>
                <a:latin typeface="Times New Roman" panose="02020603050405020304" pitchFamily="18" charset="0"/>
                <a:cs typeface="Times New Roman" panose="02020603050405020304" pitchFamily="18" charset="0"/>
              </a:rPr>
              <a:t> logically associate user accounts with the resources they create. Each subscription has limits or quotas on the amount of resources it can create and use. Organizations can use subscriptions to manage costs and the resources created by users, teams, or projects.</a:t>
            </a:r>
          </a:p>
          <a:p>
            <a:pPr algn="l">
              <a:buFont typeface="Arial" panose="020B0604020202020204" pitchFamily="34" charset="0"/>
              <a:buChar char="•"/>
            </a:pPr>
            <a:r>
              <a:rPr lang="en-IN" sz="4900" b="1" i="0" dirty="0">
                <a:solidFill>
                  <a:srgbClr val="171717"/>
                </a:solidFill>
                <a:effectLst/>
                <a:latin typeface="Times New Roman" panose="02020603050405020304" pitchFamily="18" charset="0"/>
                <a:cs typeface="Times New Roman" panose="02020603050405020304" pitchFamily="18" charset="0"/>
              </a:rPr>
              <a:t>Resource groups</a:t>
            </a:r>
            <a:r>
              <a:rPr lang="en-IN" sz="4900" b="0" i="0" dirty="0">
                <a:solidFill>
                  <a:srgbClr val="171717"/>
                </a:solidFill>
                <a:effectLst/>
                <a:latin typeface="Times New Roman" panose="02020603050405020304" pitchFamily="18" charset="0"/>
                <a:cs typeface="Times New Roman" panose="02020603050405020304" pitchFamily="18" charset="0"/>
              </a:rPr>
              <a:t> are logical containers where you can deploy and manage Azure resources like web apps, databases, and storage accounts.</a:t>
            </a:r>
          </a:p>
          <a:p>
            <a:pPr algn="l">
              <a:buFont typeface="Arial" panose="020B0604020202020204" pitchFamily="34" charset="0"/>
              <a:buChar char="•"/>
            </a:pPr>
            <a:r>
              <a:rPr lang="en-IN" sz="4900" b="1" i="0" dirty="0">
                <a:solidFill>
                  <a:srgbClr val="171717"/>
                </a:solidFill>
                <a:effectLst/>
                <a:latin typeface="Times New Roman" panose="02020603050405020304" pitchFamily="18" charset="0"/>
                <a:cs typeface="Times New Roman" panose="02020603050405020304" pitchFamily="18" charset="0"/>
              </a:rPr>
              <a:t>Resources</a:t>
            </a:r>
            <a:r>
              <a:rPr lang="en-IN" sz="4900" b="0" i="0" dirty="0">
                <a:solidFill>
                  <a:srgbClr val="171717"/>
                </a:solidFill>
                <a:effectLst/>
                <a:latin typeface="Times New Roman" panose="02020603050405020304" pitchFamily="18" charset="0"/>
                <a:cs typeface="Times New Roman" panose="02020603050405020304" pitchFamily="18" charset="0"/>
              </a:rPr>
              <a:t> are instances of services that you can create, like virtual machines, storage, or SQL databases.</a:t>
            </a:r>
          </a:p>
          <a:p>
            <a:endParaRPr lang="en-US" dirty="0">
              <a:solidFill>
                <a:srgbClr val="262626"/>
              </a:solidFill>
            </a:endParaRPr>
          </a:p>
        </p:txBody>
      </p:sp>
      <p:pic>
        <p:nvPicPr>
          <p:cNvPr id="5" name="Content Placeholder 4" descr="Diagram&#10;&#10;Description automatically generated with medium confidence">
            <a:extLst>
              <a:ext uri="{FF2B5EF4-FFF2-40B4-BE49-F238E27FC236}">
                <a16:creationId xmlns:a16="http://schemas.microsoft.com/office/drawing/2014/main" id="{454BCAE1-2A2B-42DA-98C9-7E403C605B1E}"/>
              </a:ext>
            </a:extLst>
          </p:cNvPr>
          <p:cNvPicPr>
            <a:picLocks noChangeAspect="1"/>
          </p:cNvPicPr>
          <p:nvPr/>
        </p:nvPicPr>
        <p:blipFill>
          <a:blip r:embed="rId3"/>
          <a:stretch>
            <a:fillRect/>
          </a:stretch>
        </p:blipFill>
        <p:spPr>
          <a:xfrm>
            <a:off x="8085026" y="3238512"/>
            <a:ext cx="2739728" cy="1838313"/>
          </a:xfrm>
          <a:prstGeom prst="rect">
            <a:avLst/>
          </a:prstGeom>
          <a:ln w="57150" cmpd="thickThin">
            <a:solidFill>
              <a:srgbClr val="7F7F7F"/>
            </a:solidFill>
            <a:miter lim="800000"/>
          </a:ln>
        </p:spPr>
      </p:pic>
    </p:spTree>
    <p:extLst>
      <p:ext uri="{BB962C8B-B14F-4D97-AF65-F5344CB8AC3E}">
        <p14:creationId xmlns:p14="http://schemas.microsoft.com/office/powerpoint/2010/main" val="126183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4145-A8A8-4154-AC54-A8FEB5A900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Most important Resources in Azure</a:t>
            </a:r>
          </a:p>
        </p:txBody>
      </p:sp>
      <p:sp>
        <p:nvSpPr>
          <p:cNvPr id="3" name="Content Placeholder 2">
            <a:extLst>
              <a:ext uri="{FF2B5EF4-FFF2-40B4-BE49-F238E27FC236}">
                <a16:creationId xmlns:a16="http://schemas.microsoft.com/office/drawing/2014/main" id="{3C02D52F-BF22-486C-80AD-0ACB2520E94B}"/>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Azure Virtual Machines </a:t>
            </a:r>
            <a:r>
              <a:rPr lang="en-IN" b="0" i="0" dirty="0">
                <a:solidFill>
                  <a:srgbClr val="333333"/>
                </a:solidFill>
                <a:effectLst/>
                <a:latin typeface="Times New Roman" panose="02020603050405020304" pitchFamily="18" charset="0"/>
                <a:cs typeface="Times New Roman" panose="02020603050405020304" pitchFamily="18" charset="0"/>
              </a:rPr>
              <a:t>will let us create and use virtual machines in the cloud as Infrastructure as a Service. We can use an image provided by Azure, or partner, or we can use our own to create the virtual machine.</a:t>
            </a:r>
            <a:endParaRPr lang="en-IN" b="1" i="0" dirty="0">
              <a:solidFill>
                <a:srgbClr val="333333"/>
              </a:solidFill>
              <a:effectLst/>
              <a:latin typeface="Times New Roman" panose="02020603050405020304" pitchFamily="18" charset="0"/>
              <a:cs typeface="Times New Roman" panose="02020603050405020304" pitchFamily="18" charset="0"/>
            </a:endParaRPr>
          </a:p>
          <a:p>
            <a:r>
              <a:rPr lang="en-IN" i="0" dirty="0">
                <a:solidFill>
                  <a:srgbClr val="333333"/>
                </a:solidFill>
                <a:effectLst/>
                <a:latin typeface="Times New Roman" panose="02020603050405020304" pitchFamily="18" charset="0"/>
                <a:cs typeface="Times New Roman" panose="02020603050405020304" pitchFamily="18" charset="0"/>
              </a:rPr>
              <a:t>Virtual machines can be created and managed using Azure portal, Azure PowerShell, Azure CLI, client SDK’s , Rest API’s</a:t>
            </a:r>
          </a:p>
          <a:p>
            <a:r>
              <a:rPr lang="en-IN" dirty="0">
                <a:solidFill>
                  <a:srgbClr val="333333"/>
                </a:solidFill>
                <a:latin typeface="Times New Roman" panose="02020603050405020304" pitchFamily="18" charset="0"/>
                <a:cs typeface="Times New Roman" panose="02020603050405020304" pitchFamily="18" charset="0"/>
              </a:rPr>
              <a:t>They also provide configuration services like operating system(windows or Linux),vm size , region,</a:t>
            </a:r>
            <a:r>
              <a:rPr lang="en-IN" b="0" i="0" dirty="0">
                <a:solidFill>
                  <a:srgbClr val="000000"/>
                </a:solidFill>
                <a:effectLst/>
                <a:latin typeface="inter-regular"/>
              </a:rPr>
              <a:t> </a:t>
            </a:r>
            <a:r>
              <a:rPr lang="en-IN" b="0" i="0" dirty="0">
                <a:solidFill>
                  <a:srgbClr val="000000"/>
                </a:solidFill>
                <a:effectLst/>
                <a:latin typeface="Times New Roman" panose="02020603050405020304" pitchFamily="18" charset="0"/>
                <a:cs typeface="Times New Roman" panose="02020603050405020304" pitchFamily="18" charset="0"/>
              </a:rPr>
              <a:t>VM extension which gives additional capabilities such as running anti-virus </a:t>
            </a:r>
            <a:endParaRPr lang="en-IN"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55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1B67-7423-4E78-89D8-C6D9705D53FD}"/>
              </a:ext>
            </a:extLst>
          </p:cNvPr>
          <p:cNvSpPr>
            <a:spLocks noGrp="1"/>
          </p:cNvSpPr>
          <p:nvPr>
            <p:ph type="title"/>
          </p:nvPr>
        </p:nvSpPr>
        <p:spPr>
          <a:xfrm>
            <a:off x="1295402" y="982132"/>
            <a:ext cx="9601196" cy="1303867"/>
          </a:xfrm>
        </p:spPr>
        <p:txBody>
          <a:bodyPr>
            <a:normAutofit/>
          </a:bodyPr>
          <a:lstStyle/>
          <a:p>
            <a:r>
              <a:rPr lang="en-IN" dirty="0">
                <a:solidFill>
                  <a:srgbClr val="262626"/>
                </a:solidFill>
                <a:latin typeface="Times New Roman" panose="02020603050405020304" pitchFamily="18" charset="0"/>
                <a:cs typeface="Times New Roman" panose="02020603050405020304" pitchFamily="18" charset="0"/>
              </a:rPr>
              <a:t>Azure Virtual Network</a:t>
            </a:r>
          </a:p>
        </p:txBody>
      </p:sp>
      <p:sp>
        <p:nvSpPr>
          <p:cNvPr id="3" name="Content Placeholder 2">
            <a:extLst>
              <a:ext uri="{FF2B5EF4-FFF2-40B4-BE49-F238E27FC236}">
                <a16:creationId xmlns:a16="http://schemas.microsoft.com/office/drawing/2014/main" id="{D344E329-2EDE-4459-97A4-7D195FFF7562}"/>
              </a:ext>
            </a:extLst>
          </p:cNvPr>
          <p:cNvSpPr>
            <a:spLocks noGrp="1"/>
          </p:cNvSpPr>
          <p:nvPr>
            <p:ph idx="1"/>
          </p:nvPr>
        </p:nvSpPr>
        <p:spPr>
          <a:xfrm>
            <a:off x="1295402" y="2556932"/>
            <a:ext cx="6256866" cy="3318936"/>
          </a:xfrm>
        </p:spPr>
        <p:txBody>
          <a:bodyPr>
            <a:normAutofit/>
          </a:bodyPr>
          <a:lstStyle/>
          <a:p>
            <a:pPr marL="0" indent="0">
              <a:buNone/>
            </a:pPr>
            <a:r>
              <a:rPr lang="en-IN" b="0" i="0" u="none" strike="noStrike" baseline="0" dirty="0">
                <a:solidFill>
                  <a:srgbClr val="262626"/>
                </a:solidFill>
                <a:latin typeface="Times New Roman" panose="02020603050405020304" pitchFamily="18" charset="0"/>
                <a:cs typeface="Times New Roman" panose="02020603050405020304" pitchFamily="18" charset="0"/>
              </a:rPr>
              <a:t>Azure Virtual Machines are hosted in an Azure Virtual Network. In Azure, you create your virtual network. If necessary, you may build several virtual networks in Azure. Each virtual network in azure needs to be assigned to an address space.</a:t>
            </a:r>
          </a:p>
          <a:p>
            <a:pPr marL="0" indent="0">
              <a:buNone/>
            </a:pPr>
            <a:r>
              <a:rPr lang="en-IN" b="0" i="1" u="none" strike="noStrike" baseline="0" dirty="0">
                <a:solidFill>
                  <a:srgbClr val="262626"/>
                </a:solidFill>
                <a:latin typeface="Times New Roman" panose="02020603050405020304" pitchFamily="18" charset="0"/>
                <a:cs typeface="Times New Roman" panose="02020603050405020304" pitchFamily="18" charset="0"/>
              </a:rPr>
              <a:t>Example of an address space 15.0.0.0/</a:t>
            </a:r>
            <a:endParaRPr lang="en-IN" dirty="0">
              <a:solidFill>
                <a:srgbClr val="262626"/>
              </a:solidFill>
              <a:latin typeface="Times New Roman" panose="02020603050405020304" pitchFamily="18" charset="0"/>
              <a:cs typeface="Times New Roman" panose="02020603050405020304" pitchFamily="18" charset="0"/>
            </a:endParaRPr>
          </a:p>
        </p:txBody>
      </p:sp>
      <p:pic>
        <p:nvPicPr>
          <p:cNvPr id="5" name="Picture 4" descr="Icon&#10;&#10;Description automatically generated">
            <a:extLst>
              <a:ext uri="{FF2B5EF4-FFF2-40B4-BE49-F238E27FC236}">
                <a16:creationId xmlns:a16="http://schemas.microsoft.com/office/drawing/2014/main" id="{9B87E1D6-EF7B-4D33-B92C-FF96A821F291}"/>
              </a:ext>
            </a:extLst>
          </p:cNvPr>
          <p:cNvPicPr>
            <a:picLocks noChangeAspect="1"/>
          </p:cNvPicPr>
          <p:nvPr/>
        </p:nvPicPr>
        <p:blipFill>
          <a:blip r:embed="rId3"/>
          <a:stretch>
            <a:fillRect/>
          </a:stretch>
        </p:blipFill>
        <p:spPr>
          <a:xfrm>
            <a:off x="8085026" y="3386426"/>
            <a:ext cx="2739728" cy="1482147"/>
          </a:xfrm>
          <a:prstGeom prst="rect">
            <a:avLst/>
          </a:prstGeom>
          <a:ln w="57150" cmpd="thickThin">
            <a:solidFill>
              <a:srgbClr val="7F7F7F"/>
            </a:solidFill>
            <a:miter lim="800000"/>
          </a:ln>
        </p:spPr>
      </p:pic>
    </p:spTree>
    <p:extLst>
      <p:ext uri="{BB962C8B-B14F-4D97-AF65-F5344CB8AC3E}">
        <p14:creationId xmlns:p14="http://schemas.microsoft.com/office/powerpoint/2010/main" val="12116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6A0A-C307-4DA9-A4D6-7C14C2012C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Cloud Computing</a:t>
            </a:r>
          </a:p>
        </p:txBody>
      </p:sp>
      <p:pic>
        <p:nvPicPr>
          <p:cNvPr id="5" name="Content Placeholder 4" descr="A picture containing text, person, male&#10;&#10;Description automatically generated">
            <a:extLst>
              <a:ext uri="{FF2B5EF4-FFF2-40B4-BE49-F238E27FC236}">
                <a16:creationId xmlns:a16="http://schemas.microsoft.com/office/drawing/2014/main" id="{CD7E68EF-0AF6-4016-BF4E-73215383E819}"/>
              </a:ext>
            </a:extLst>
          </p:cNvPr>
          <p:cNvPicPr>
            <a:picLocks noGrp="1" noChangeAspect="1"/>
          </p:cNvPicPr>
          <p:nvPr>
            <p:ph idx="1"/>
          </p:nvPr>
        </p:nvPicPr>
        <p:blipFill>
          <a:blip r:embed="rId2"/>
          <a:stretch>
            <a:fillRect/>
          </a:stretch>
        </p:blipFill>
        <p:spPr>
          <a:xfrm>
            <a:off x="9211437" y="982132"/>
            <a:ext cx="1608963" cy="1072642"/>
          </a:xfrm>
        </p:spPr>
      </p:pic>
      <p:sp>
        <p:nvSpPr>
          <p:cNvPr id="6" name="TextBox 5">
            <a:extLst>
              <a:ext uri="{FF2B5EF4-FFF2-40B4-BE49-F238E27FC236}">
                <a16:creationId xmlns:a16="http://schemas.microsoft.com/office/drawing/2014/main" id="{BEA4590C-7C26-4E51-B28C-B0B71CF5FDF6}"/>
              </a:ext>
            </a:extLst>
          </p:cNvPr>
          <p:cNvSpPr txBox="1"/>
          <p:nvPr/>
        </p:nvSpPr>
        <p:spPr>
          <a:xfrm>
            <a:off x="1476375" y="2857500"/>
            <a:ext cx="9344025" cy="3170099"/>
          </a:xfrm>
          <a:prstGeom prst="rect">
            <a:avLst/>
          </a:prstGeom>
          <a:noFill/>
        </p:spPr>
        <p:txBody>
          <a:bodyPr wrap="square" rtlCol="0">
            <a:spAutoFit/>
          </a:bodyPr>
          <a:lstStyle/>
          <a:p>
            <a:pPr marL="342900" indent="-342900" algn="l">
              <a:buFont typeface="Arial" panose="020B0604020202020204" pitchFamily="34" charset="0"/>
              <a:buChar char="•"/>
            </a:pPr>
            <a:r>
              <a:rPr lang="en-IN" sz="2000" b="0" i="0" dirty="0">
                <a:solidFill>
                  <a:srgbClr val="111111"/>
                </a:solidFill>
                <a:effectLst/>
                <a:latin typeface="Times New Roman" panose="02020603050405020304" pitchFamily="18" charset="0"/>
                <a:cs typeface="Times New Roman" panose="02020603050405020304" pitchFamily="18" charset="0"/>
              </a:rPr>
              <a:t>Cloud computing is the delivery of different services through the Internet. These resources include tools and applications like data storage, servers, databases, networking, and software.</a:t>
            </a:r>
          </a:p>
          <a:p>
            <a:pPr marL="342900" indent="-342900" algn="l">
              <a:buFont typeface="Arial" panose="020B0604020202020204" pitchFamily="34" charset="0"/>
              <a:buChar char="•"/>
            </a:pPr>
            <a:r>
              <a:rPr lang="en-IN" sz="2000" b="0" i="0" dirty="0">
                <a:solidFill>
                  <a:srgbClr val="111111"/>
                </a:solidFill>
                <a:effectLst/>
                <a:latin typeface="Times New Roman" panose="02020603050405020304" pitchFamily="18" charset="0"/>
                <a:cs typeface="Times New Roman" panose="02020603050405020304" pitchFamily="18" charset="0"/>
              </a:rPr>
              <a:t>Rather than keeping files on a proprietary hard drive or local storage device, cloud based service makes it possible to save them to a remote database. As long as an electronic device has access to the web, it has access to the data and the software programs to run it.</a:t>
            </a:r>
          </a:p>
          <a:p>
            <a:pPr marL="342900" indent="-342900" algn="l">
              <a:buFont typeface="Arial" panose="020B0604020202020204" pitchFamily="34" charset="0"/>
              <a:buChar char="•"/>
            </a:pPr>
            <a:r>
              <a:rPr lang="en-IN" sz="2000" b="0" i="0" dirty="0">
                <a:solidFill>
                  <a:srgbClr val="111111"/>
                </a:solidFill>
                <a:effectLst/>
                <a:latin typeface="Times New Roman" panose="02020603050405020304" pitchFamily="18" charset="0"/>
                <a:cs typeface="Times New Roman" panose="02020603050405020304" pitchFamily="18" charset="0"/>
              </a:rPr>
              <a:t>Cloud computing is a popular option for people and businesses for a number of reasons including cost savings, increased productivity, speed and efficiency, performance, and security.</a:t>
            </a:r>
          </a:p>
        </p:txBody>
      </p:sp>
    </p:spTree>
    <p:extLst>
      <p:ext uri="{BB962C8B-B14F-4D97-AF65-F5344CB8AC3E}">
        <p14:creationId xmlns:p14="http://schemas.microsoft.com/office/powerpoint/2010/main" val="91908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E10A194-2DFE-4703-B945-0E3854C65AA9}"/>
              </a:ext>
            </a:extLst>
          </p:cNvPr>
          <p:cNvSpPr>
            <a:spLocks noGrp="1"/>
          </p:cNvSpPr>
          <p:nvPr>
            <p:ph type="title"/>
          </p:nvPr>
        </p:nvSpPr>
        <p:spPr>
          <a:xfrm>
            <a:off x="1092643" y="1092200"/>
            <a:ext cx="2928751" cy="4498860"/>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storage accounts</a:t>
            </a:r>
          </a:p>
        </p:txBody>
      </p:sp>
      <p:sp>
        <p:nvSpPr>
          <p:cNvPr id="3" name="Content Placeholder 2">
            <a:extLst>
              <a:ext uri="{FF2B5EF4-FFF2-40B4-BE49-F238E27FC236}">
                <a16:creationId xmlns:a16="http://schemas.microsoft.com/office/drawing/2014/main" id="{422CAD74-65E7-4678-A671-E07DA5934A76}"/>
              </a:ext>
            </a:extLst>
          </p:cNvPr>
          <p:cNvSpPr>
            <a:spLocks noGrp="1"/>
          </p:cNvSpPr>
          <p:nvPr>
            <p:ph idx="1"/>
          </p:nvPr>
        </p:nvSpPr>
        <p:spPr>
          <a:xfrm>
            <a:off x="4554194" y="1092200"/>
            <a:ext cx="6546426" cy="2948858"/>
          </a:xfrm>
        </p:spPr>
        <p:txBody>
          <a:bodyPr>
            <a:normAutofit/>
          </a:bodyPr>
          <a:lstStyle/>
          <a:p>
            <a:pPr>
              <a:lnSpc>
                <a:spcPct val="90000"/>
              </a:lnSpc>
            </a:pPr>
            <a:r>
              <a:rPr lang="en-IN" sz="2200" b="0" i="0" dirty="0">
                <a:solidFill>
                  <a:srgbClr val="262626"/>
                </a:solidFill>
                <a:effectLst/>
                <a:latin typeface="Times New Roman" panose="02020603050405020304" pitchFamily="18" charset="0"/>
                <a:cs typeface="Times New Roman" panose="02020603050405020304" pitchFamily="18" charset="0"/>
              </a:rPr>
              <a:t>A storage account is a container that bands a set of Azure Storage services together. Only data services from Azure Storage can be comprised in a storage account. Integrating data services into a storage account allows the user to manage them as a group. The settings specified while creating the account, or setting that is changed after creation, is applicable everywhere. Once the storage account gets deleted, all the data stored inside gets removed.</a:t>
            </a:r>
            <a:endParaRPr lang="en-IN" sz="2200" dirty="0">
              <a:solidFill>
                <a:srgbClr val="262626"/>
              </a:solidFill>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4D9D6226-A18B-47A8-84DA-B1A53EA8D0EC}"/>
              </a:ext>
            </a:extLst>
          </p:cNvPr>
          <p:cNvPicPr>
            <a:picLocks noChangeAspect="1"/>
          </p:cNvPicPr>
          <p:nvPr/>
        </p:nvPicPr>
        <p:blipFill>
          <a:blip r:embed="rId5"/>
          <a:stretch>
            <a:fillRect/>
          </a:stretch>
        </p:blipFill>
        <p:spPr>
          <a:xfrm>
            <a:off x="4725161" y="4227218"/>
            <a:ext cx="6220228"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1740125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CF33-3909-446A-9EA0-7A6ACBE611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Types of storage accounts</a:t>
            </a:r>
          </a:p>
        </p:txBody>
      </p:sp>
      <p:sp>
        <p:nvSpPr>
          <p:cNvPr id="3" name="Content Placeholder 2">
            <a:extLst>
              <a:ext uri="{FF2B5EF4-FFF2-40B4-BE49-F238E27FC236}">
                <a16:creationId xmlns:a16="http://schemas.microsoft.com/office/drawing/2014/main" id="{A91872CA-B7DC-4C13-BB0C-35CCEA50241F}"/>
              </a:ext>
            </a:extLst>
          </p:cNvPr>
          <p:cNvSpPr>
            <a:spLocks noGrp="1"/>
          </p:cNvSpPr>
          <p:nvPr>
            <p:ph idx="1"/>
          </p:nvPr>
        </p:nvSpPr>
        <p:spPr>
          <a:xfrm>
            <a:off x="1295401" y="2556932"/>
            <a:ext cx="9667874" cy="3653368"/>
          </a:xfrm>
        </p:spPr>
        <p:txBody>
          <a:bodyPr>
            <a:normAutofit fontScale="77500" lnSpcReduction="20000"/>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Azure Storage provides different types of storage accounts. Each type supports unique features and has its pricing model. Consider these differences before creating a storage account to work out the best account for the applications. The types of storage accounts are:</a:t>
            </a:r>
          </a:p>
          <a:p>
            <a:pPr algn="l">
              <a:buFont typeface="Arial" panose="020B0604020202020204" pitchFamily="34" charset="0"/>
              <a:buChar char="•"/>
            </a:pPr>
            <a:r>
              <a:rPr lang="en-IN" b="1" i="0" dirty="0">
                <a:solidFill>
                  <a:srgbClr val="000000"/>
                </a:solidFill>
                <a:effectLst/>
                <a:latin typeface="multi-display"/>
              </a:rPr>
              <a:t>General-purpose v1 accounts:</a:t>
            </a:r>
            <a:r>
              <a:rPr lang="en-IN" b="0" i="0" dirty="0">
                <a:solidFill>
                  <a:srgbClr val="000000"/>
                </a:solidFill>
                <a:effectLst/>
                <a:latin typeface="multi-display"/>
              </a:rPr>
              <a:t> Legacy account type for blobs, files, queues, and tables. Use general-purpose v2 accounts instead when possible.</a:t>
            </a:r>
          </a:p>
          <a:p>
            <a:pPr algn="l">
              <a:buFont typeface="Arial" panose="020B0604020202020204" pitchFamily="34" charset="0"/>
              <a:buChar char="•"/>
            </a:pPr>
            <a:r>
              <a:rPr lang="en-IN" b="1" i="0" dirty="0">
                <a:solidFill>
                  <a:srgbClr val="000000"/>
                </a:solidFill>
                <a:effectLst/>
                <a:latin typeface="multi-display"/>
              </a:rPr>
              <a:t>Block Blob Storage accounts:</a:t>
            </a:r>
            <a:r>
              <a:rPr lang="en-IN" b="0" i="0" dirty="0">
                <a:solidFill>
                  <a:srgbClr val="000000"/>
                </a:solidFill>
                <a:effectLst/>
                <a:latin typeface="multi-display"/>
              </a:rPr>
              <a:t> Storage accounts with premium performance characteristics for block blobs and appends blobs. It is recommended for scenarios with high transaction rates or scenarios that use smaller objects or require consistently low storage latency.</a:t>
            </a:r>
          </a:p>
          <a:p>
            <a:pPr algn="l">
              <a:buFont typeface="Arial" panose="020B0604020202020204" pitchFamily="34" charset="0"/>
              <a:buChar char="•"/>
            </a:pPr>
            <a:r>
              <a:rPr lang="en-IN" b="1" i="0" dirty="0">
                <a:solidFill>
                  <a:srgbClr val="000000"/>
                </a:solidFill>
                <a:effectLst/>
                <a:latin typeface="multi-display"/>
              </a:rPr>
              <a:t>File Storage accounts:</a:t>
            </a:r>
            <a:r>
              <a:rPr lang="en-IN" b="0" i="0" dirty="0">
                <a:solidFill>
                  <a:srgbClr val="000000"/>
                </a:solidFill>
                <a:effectLst/>
                <a:latin typeface="multi-display"/>
              </a:rPr>
              <a:t> Files-only storage accounts with premium performance characteristics. Recommended for enterprise or high-performance scale applications.</a:t>
            </a:r>
          </a:p>
          <a:p>
            <a:pPr algn="l">
              <a:buFont typeface="Arial" panose="020B0604020202020204" pitchFamily="34" charset="0"/>
              <a:buChar char="•"/>
            </a:pPr>
            <a:r>
              <a:rPr lang="en-IN" b="1" i="0" dirty="0">
                <a:solidFill>
                  <a:srgbClr val="000000"/>
                </a:solidFill>
                <a:effectLst/>
                <a:latin typeface="multi-display"/>
              </a:rPr>
              <a:t>Blob Storage accounts</a:t>
            </a:r>
            <a:r>
              <a:rPr lang="en-IN" b="0" i="0" dirty="0">
                <a:solidFill>
                  <a:srgbClr val="000000"/>
                </a:solidFill>
                <a:effectLst/>
                <a:latin typeface="multi-display"/>
              </a:rPr>
              <a:t> Legacy Blob-only storage accounts. Use general-purpose v2 accounts instead when possible. Blobs store things in form of objects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94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18F9-1090-407A-AD0E-0A33A95EA892}"/>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database services</a:t>
            </a:r>
          </a:p>
        </p:txBody>
      </p:sp>
      <p:sp>
        <p:nvSpPr>
          <p:cNvPr id="9" name="Content Placeholder 8">
            <a:extLst>
              <a:ext uri="{FF2B5EF4-FFF2-40B4-BE49-F238E27FC236}">
                <a16:creationId xmlns:a16="http://schemas.microsoft.com/office/drawing/2014/main" id="{4AF7BE79-F392-6299-D0C1-3C6062D9C77D}"/>
              </a:ext>
            </a:extLst>
          </p:cNvPr>
          <p:cNvSpPr>
            <a:spLocks noGrp="1"/>
          </p:cNvSpPr>
          <p:nvPr>
            <p:ph idx="1"/>
          </p:nvPr>
        </p:nvSpPr>
        <p:spPr>
          <a:xfrm>
            <a:off x="1295402" y="2556932"/>
            <a:ext cx="6256866" cy="3318936"/>
          </a:xfrm>
        </p:spPr>
        <p:txBody>
          <a:bodyPr>
            <a:normAutofit fontScale="92500"/>
          </a:bodyPr>
          <a:lstStyle/>
          <a:p>
            <a:r>
              <a:rPr lang="en-IN" b="0" i="0" dirty="0">
                <a:solidFill>
                  <a:srgbClr val="212529"/>
                </a:solidFill>
                <a:effectLst/>
                <a:latin typeface="Times New Roman" panose="02020603050405020304" pitchFamily="18" charset="0"/>
                <a:cs typeface="Times New Roman" panose="02020603050405020304" pitchFamily="18" charset="0"/>
              </a:rPr>
              <a:t>The core database services available in Microsoft Azure revolve around the following five offerings. Cosmos DB, MySQL, PostgreSQL, MS SQL, and SQL Managed Instance. These services cover the range of what any application might need in the cloud today. Whether you need managed relational, NoSQL, in memory, proprietary, or open-source, Azure has a database service to meet any need.</a:t>
            </a:r>
            <a:endParaRPr lang="en-US" dirty="0">
              <a:solidFill>
                <a:srgbClr val="262626"/>
              </a:solidFill>
              <a:latin typeface="Times New Roman" panose="02020603050405020304" pitchFamily="18" charset="0"/>
              <a:cs typeface="Times New Roman" panose="02020603050405020304" pitchFamily="18" charset="0"/>
            </a:endParaRPr>
          </a:p>
        </p:txBody>
      </p:sp>
      <p:pic>
        <p:nvPicPr>
          <p:cNvPr id="5" name="Content Placeholder 4" descr="Icon&#10;&#10;Description automatically generated">
            <a:extLst>
              <a:ext uri="{FF2B5EF4-FFF2-40B4-BE49-F238E27FC236}">
                <a16:creationId xmlns:a16="http://schemas.microsoft.com/office/drawing/2014/main" id="{14114A51-9011-4605-8A40-C932C77B7BAA}"/>
              </a:ext>
            </a:extLst>
          </p:cNvPr>
          <p:cNvPicPr>
            <a:picLocks noChangeAspect="1"/>
          </p:cNvPicPr>
          <p:nvPr/>
        </p:nvPicPr>
        <p:blipFill>
          <a:blip r:embed="rId3"/>
          <a:stretch>
            <a:fillRect/>
          </a:stretch>
        </p:blipFill>
        <p:spPr>
          <a:xfrm>
            <a:off x="8085026" y="3100102"/>
            <a:ext cx="2739728" cy="2054796"/>
          </a:xfrm>
          <a:prstGeom prst="rect">
            <a:avLst/>
          </a:prstGeom>
          <a:ln w="57150" cmpd="thickThin">
            <a:solidFill>
              <a:srgbClr val="7F7F7F"/>
            </a:solidFill>
            <a:miter lim="800000"/>
          </a:ln>
        </p:spPr>
      </p:pic>
    </p:spTree>
    <p:extLst>
      <p:ext uri="{BB962C8B-B14F-4D97-AF65-F5344CB8AC3E}">
        <p14:creationId xmlns:p14="http://schemas.microsoft.com/office/powerpoint/2010/main" val="1143713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68F-F9D2-436C-B25C-E177CDD9311D}"/>
              </a:ext>
            </a:extLst>
          </p:cNvPr>
          <p:cNvSpPr>
            <a:spLocks noGrp="1"/>
          </p:cNvSpPr>
          <p:nvPr>
            <p:ph type="title"/>
          </p:nvPr>
        </p:nvSpPr>
        <p:spPr>
          <a:xfrm>
            <a:off x="1295402" y="944629"/>
            <a:ext cx="9601196" cy="1303867"/>
          </a:xfrm>
        </p:spPr>
        <p:txBody>
          <a:bodyPr>
            <a:normAutofit/>
          </a:bodyPr>
          <a:lstStyle/>
          <a:p>
            <a:r>
              <a:rPr lang="en-IN" dirty="0">
                <a:solidFill>
                  <a:srgbClr val="262626"/>
                </a:solidFill>
              </a:rPr>
              <a:t>Cosmos DB</a:t>
            </a:r>
          </a:p>
        </p:txBody>
      </p:sp>
      <p:sp>
        <p:nvSpPr>
          <p:cNvPr id="9" name="Content Placeholder 8">
            <a:extLst>
              <a:ext uri="{FF2B5EF4-FFF2-40B4-BE49-F238E27FC236}">
                <a16:creationId xmlns:a16="http://schemas.microsoft.com/office/drawing/2014/main" id="{9018642F-0C5E-B433-014B-2A3FEA56D4B4}"/>
              </a:ext>
            </a:extLst>
          </p:cNvPr>
          <p:cNvSpPr>
            <a:spLocks noGrp="1"/>
          </p:cNvSpPr>
          <p:nvPr>
            <p:ph idx="1"/>
          </p:nvPr>
        </p:nvSpPr>
        <p:spPr>
          <a:xfrm>
            <a:off x="1295402" y="2595032"/>
            <a:ext cx="6256866" cy="3318936"/>
          </a:xfrm>
        </p:spPr>
        <p:txBody>
          <a:bodyPr>
            <a:normAutofit fontScale="85000" lnSpcReduction="20000"/>
          </a:bodyPr>
          <a:lstStyle/>
          <a:p>
            <a:pPr algn="l"/>
            <a:r>
              <a:rPr lang="en-IN" b="0" i="0" dirty="0">
                <a:solidFill>
                  <a:srgbClr val="212529"/>
                </a:solidFill>
                <a:effectLst/>
                <a:latin typeface="Times New Roman" panose="02020603050405020304" pitchFamily="18" charset="0"/>
                <a:cs typeface="Times New Roman" panose="02020603050405020304" pitchFamily="18" charset="0"/>
              </a:rPr>
              <a:t>Cosmos DB is an extremely popular database offering in Microsoft Azure. It has ultra-low response latency and APIs that integrate with many popular programming languages and database platforms. This means it can function as many other types of databases such as table, SQL, JavaScript API for MongoDB, Gremlin, Cassandra, Spark, and ETCD. The MongoDB interoperability is especially useful. Cosmos DB is a global platform with low latency, fast access, and data convergence.</a:t>
            </a:r>
          </a:p>
          <a:p>
            <a:pPr algn="l">
              <a:buFont typeface="Arial" panose="020B0604020202020204" pitchFamily="34" charset="0"/>
              <a:buChar char="•"/>
            </a:pPr>
            <a:r>
              <a:rPr lang="en-IN" b="0" i="0" dirty="0">
                <a:solidFill>
                  <a:srgbClr val="212529"/>
                </a:solidFill>
                <a:effectLst/>
                <a:latin typeface="Times New Roman" panose="02020603050405020304" pitchFamily="18" charset="0"/>
                <a:cs typeface="Times New Roman" panose="02020603050405020304" pitchFamily="18" charset="0"/>
              </a:rPr>
              <a:t>Scales to 99.999% availability</a:t>
            </a:r>
          </a:p>
          <a:p>
            <a:endParaRPr lang="en-US" dirty="0">
              <a:solidFill>
                <a:srgbClr val="262626"/>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2037E563-BE09-4C60-BFF2-F005CAD6616B}"/>
              </a:ext>
            </a:extLst>
          </p:cNvPr>
          <p:cNvPicPr>
            <a:picLocks noChangeAspect="1"/>
          </p:cNvPicPr>
          <p:nvPr/>
        </p:nvPicPr>
        <p:blipFill rotWithShape="1">
          <a:blip r:embed="rId3"/>
          <a:srcRect r="73293" b="1544"/>
          <a:stretch/>
        </p:blipFill>
        <p:spPr>
          <a:xfrm>
            <a:off x="7989776" y="2877466"/>
            <a:ext cx="2811572" cy="2383971"/>
          </a:xfrm>
          <a:prstGeom prst="rect">
            <a:avLst/>
          </a:prstGeom>
          <a:ln w="57150" cmpd="thickThin">
            <a:solidFill>
              <a:srgbClr val="7F7F7F"/>
            </a:solidFill>
            <a:miter lim="800000"/>
          </a:ln>
        </p:spPr>
      </p:pic>
    </p:spTree>
    <p:extLst>
      <p:ext uri="{BB962C8B-B14F-4D97-AF65-F5344CB8AC3E}">
        <p14:creationId xmlns:p14="http://schemas.microsoft.com/office/powerpoint/2010/main" val="19350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F242-3137-4710-A666-914266E8955A}"/>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MYSQL</a:t>
            </a:r>
          </a:p>
        </p:txBody>
      </p:sp>
      <p:sp>
        <p:nvSpPr>
          <p:cNvPr id="10" name="Content Placeholder 9">
            <a:extLst>
              <a:ext uri="{FF2B5EF4-FFF2-40B4-BE49-F238E27FC236}">
                <a16:creationId xmlns:a16="http://schemas.microsoft.com/office/drawing/2014/main" id="{813E160E-580E-5236-CD8F-D288624BC938}"/>
              </a:ext>
            </a:extLst>
          </p:cNvPr>
          <p:cNvSpPr>
            <a:spLocks noGrp="1"/>
          </p:cNvSpPr>
          <p:nvPr>
            <p:ph idx="1"/>
          </p:nvPr>
        </p:nvSpPr>
        <p:spPr>
          <a:xfrm>
            <a:off x="1295402" y="2556932"/>
            <a:ext cx="6256866" cy="3318936"/>
          </a:xfrm>
        </p:spPr>
        <p:txBody>
          <a:bodyPr>
            <a:normAutofit/>
          </a:bodyPr>
          <a:lstStyle/>
          <a:p>
            <a:r>
              <a:rPr lang="en-US" dirty="0">
                <a:solidFill>
                  <a:srgbClr val="262626"/>
                </a:solidFill>
                <a:latin typeface="Times New Roman" panose="02020603050405020304" pitchFamily="18" charset="0"/>
                <a:cs typeface="Times New Roman" panose="02020603050405020304" pitchFamily="18" charset="0"/>
              </a:rPr>
              <a:t>it is a fully managed PAAS database engine that handles most management functions such as upgrading,patching,backups&amp;monitoring</a:t>
            </a:r>
          </a:p>
          <a:p>
            <a:r>
              <a:rPr lang="en-IN" b="0" i="0" dirty="0">
                <a:solidFill>
                  <a:srgbClr val="212529"/>
                </a:solidFill>
                <a:effectLst/>
                <a:latin typeface="Arial" panose="020B0604020202020204" pitchFamily="34" charset="0"/>
              </a:rPr>
              <a:t> </a:t>
            </a:r>
            <a:r>
              <a:rPr lang="en-IN" b="0" i="0" dirty="0">
                <a:solidFill>
                  <a:srgbClr val="212529"/>
                </a:solidFill>
                <a:effectLst/>
                <a:latin typeface="Times New Roman" panose="02020603050405020304" pitchFamily="18" charset="0"/>
                <a:cs typeface="Times New Roman" panose="02020603050405020304" pitchFamily="18" charset="0"/>
              </a:rPr>
              <a:t>It can be integrated with serverless compute and hyperscale storage to make it a worry free investment</a:t>
            </a:r>
            <a:r>
              <a:rPr lang="en-IN" b="0" i="0" dirty="0">
                <a:solidFill>
                  <a:srgbClr val="212529"/>
                </a:solidFill>
                <a:effectLst/>
                <a:latin typeface="Arial" panose="020B0604020202020204" pitchFamily="34" charset="0"/>
              </a:rPr>
              <a:t>.</a:t>
            </a:r>
          </a:p>
          <a:p>
            <a:r>
              <a:rPr lang="en-IN" dirty="0">
                <a:solidFill>
                  <a:srgbClr val="212529"/>
                </a:solidFill>
                <a:latin typeface="Times New Roman" panose="02020603050405020304" pitchFamily="18" charset="0"/>
                <a:cs typeface="Times New Roman" panose="02020603050405020304" pitchFamily="18" charset="0"/>
              </a:rPr>
              <a:t>It can be preferred due to its Robust security and auto scale features</a:t>
            </a:r>
            <a:endParaRPr lang="en-US" dirty="0">
              <a:solidFill>
                <a:srgbClr val="262626"/>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B8AEF33C-D00E-41CA-916C-BF2C076A8A62}"/>
              </a:ext>
            </a:extLst>
          </p:cNvPr>
          <p:cNvPicPr>
            <a:picLocks noChangeAspect="1"/>
          </p:cNvPicPr>
          <p:nvPr/>
        </p:nvPicPr>
        <p:blipFill rotWithShape="1">
          <a:blip r:embed="rId3"/>
          <a:srcRect t="94" r="75952" b="-94"/>
          <a:stretch/>
        </p:blipFill>
        <p:spPr>
          <a:xfrm>
            <a:off x="8156870" y="2888537"/>
            <a:ext cx="2739728" cy="2477925"/>
          </a:xfrm>
          <a:prstGeom prst="rect">
            <a:avLst/>
          </a:prstGeom>
          <a:ln w="57150" cmpd="thickThin">
            <a:solidFill>
              <a:srgbClr val="7F7F7F"/>
            </a:solidFill>
            <a:miter lim="800000"/>
          </a:ln>
        </p:spPr>
      </p:pic>
    </p:spTree>
    <p:extLst>
      <p:ext uri="{BB962C8B-B14F-4D97-AF65-F5344CB8AC3E}">
        <p14:creationId xmlns:p14="http://schemas.microsoft.com/office/powerpoint/2010/main" val="260304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C75F-1D47-430C-B841-75A2AB214B15}"/>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PostgreSQL</a:t>
            </a:r>
          </a:p>
        </p:txBody>
      </p:sp>
      <p:sp>
        <p:nvSpPr>
          <p:cNvPr id="9" name="Content Placeholder 8">
            <a:extLst>
              <a:ext uri="{FF2B5EF4-FFF2-40B4-BE49-F238E27FC236}">
                <a16:creationId xmlns:a16="http://schemas.microsoft.com/office/drawing/2014/main" id="{AEE0870C-2E38-FF50-5866-0C40689A4268}"/>
              </a:ext>
            </a:extLst>
          </p:cNvPr>
          <p:cNvSpPr>
            <a:spLocks noGrp="1"/>
          </p:cNvSpPr>
          <p:nvPr>
            <p:ph idx="1"/>
          </p:nvPr>
        </p:nvSpPr>
        <p:spPr>
          <a:xfrm>
            <a:off x="1295402" y="2556932"/>
            <a:ext cx="6256866" cy="3318936"/>
          </a:xfrm>
        </p:spPr>
        <p:txBody>
          <a:bodyPr>
            <a:normAutofit/>
          </a:bodyPr>
          <a:lstStyle/>
          <a:p>
            <a:r>
              <a:rPr lang="en-IN" b="0" i="0" dirty="0">
                <a:solidFill>
                  <a:srgbClr val="212529"/>
                </a:solidFill>
                <a:effectLst/>
                <a:latin typeface="Times New Roman" panose="02020603050405020304" pitchFamily="18" charset="0"/>
                <a:cs typeface="Times New Roman" panose="02020603050405020304" pitchFamily="18" charset="0"/>
              </a:rPr>
              <a:t>Similar in nature to standard MS SQL however it is a service based on the open-source Postgres database engine. Like MS SQL, it is also a managed database as a service offering that can scale to support the most demanding workloads while offering high availability, high security, and excellent performance.</a:t>
            </a:r>
            <a:endParaRPr lang="en-US" dirty="0">
              <a:solidFill>
                <a:srgbClr val="262626"/>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1D2C96CE-BCCB-48A4-A33C-70E1630D7552}"/>
              </a:ext>
            </a:extLst>
          </p:cNvPr>
          <p:cNvPicPr>
            <a:picLocks noChangeAspect="1"/>
          </p:cNvPicPr>
          <p:nvPr/>
        </p:nvPicPr>
        <p:blipFill rotWithShape="1">
          <a:blip r:embed="rId3"/>
          <a:srcRect r="74211" b="-2425"/>
          <a:stretch/>
        </p:blipFill>
        <p:spPr>
          <a:xfrm>
            <a:off x="8085026" y="3011153"/>
            <a:ext cx="2811572" cy="2344991"/>
          </a:xfrm>
          <a:prstGeom prst="rect">
            <a:avLst/>
          </a:prstGeom>
          <a:ln w="57150" cmpd="thickThin">
            <a:solidFill>
              <a:srgbClr val="7F7F7F"/>
            </a:solidFill>
            <a:miter lim="800000"/>
          </a:ln>
        </p:spPr>
      </p:pic>
    </p:spTree>
    <p:extLst>
      <p:ext uri="{BB962C8B-B14F-4D97-AF65-F5344CB8AC3E}">
        <p14:creationId xmlns:p14="http://schemas.microsoft.com/office/powerpoint/2010/main" val="136156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F351-A5B6-43DE-9424-95574A7E58BB}"/>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MYSQL</a:t>
            </a:r>
          </a:p>
        </p:txBody>
      </p:sp>
      <p:sp>
        <p:nvSpPr>
          <p:cNvPr id="3" name="Content Placeholder 2">
            <a:extLst>
              <a:ext uri="{FF2B5EF4-FFF2-40B4-BE49-F238E27FC236}">
                <a16:creationId xmlns:a16="http://schemas.microsoft.com/office/drawing/2014/main" id="{84ECB712-5C2E-4AFA-9FEC-549653E206F0}"/>
              </a:ext>
            </a:extLst>
          </p:cNvPr>
          <p:cNvSpPr>
            <a:spLocks noGrp="1"/>
          </p:cNvSpPr>
          <p:nvPr>
            <p:ph idx="1"/>
          </p:nvPr>
        </p:nvSpPr>
        <p:spPr>
          <a:xfrm>
            <a:off x="1295402" y="2556932"/>
            <a:ext cx="6256866" cy="3318936"/>
          </a:xfrm>
        </p:spPr>
        <p:txBody>
          <a:bodyPr>
            <a:normAutofit/>
          </a:bodyPr>
          <a:lstStyle/>
          <a:p>
            <a:pPr marL="0" indent="0">
              <a:buNone/>
            </a:pPr>
            <a:r>
              <a:rPr lang="en-IN" b="0" i="0">
                <a:solidFill>
                  <a:srgbClr val="262626"/>
                </a:solidFill>
                <a:effectLst/>
                <a:latin typeface="Times New Roman" panose="02020603050405020304" pitchFamily="18" charset="0"/>
                <a:cs typeface="Times New Roman" panose="02020603050405020304" pitchFamily="18" charset="0"/>
              </a:rPr>
              <a:t> </a:t>
            </a:r>
            <a:r>
              <a:rPr lang="en-IN">
                <a:solidFill>
                  <a:srgbClr val="262626"/>
                </a:solidFill>
                <a:latin typeface="Times New Roman" panose="02020603050405020304" pitchFamily="18" charset="0"/>
                <a:cs typeface="Times New Roman" panose="02020603050405020304" pitchFamily="18" charset="0"/>
              </a:rPr>
              <a:t>MYSQL </a:t>
            </a:r>
            <a:r>
              <a:rPr lang="en-IN" b="0" i="0">
                <a:solidFill>
                  <a:srgbClr val="262626"/>
                </a:solidFill>
                <a:effectLst/>
                <a:latin typeface="Times New Roman" panose="02020603050405020304" pitchFamily="18" charset="0"/>
                <a:cs typeface="Times New Roman" panose="02020603050405020304" pitchFamily="18" charset="0"/>
              </a:rPr>
              <a:t>has long powered many open source applications online and continues to be a favorite among open source application developers. It is available as a Platform as a Service relational database service in Microsoft Azure. MS SQL, MySQL, and PostgreSQL all look pretty similar in the Azure Portal, and in fact offer comparable features.</a:t>
            </a:r>
            <a:endParaRPr lang="en-IN">
              <a:solidFill>
                <a:srgbClr val="262626"/>
              </a:solidFill>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9E4C2AF-08A9-41F1-B58B-14345D483853}"/>
              </a:ext>
            </a:extLst>
          </p:cNvPr>
          <p:cNvPicPr>
            <a:picLocks noChangeAspect="1"/>
          </p:cNvPicPr>
          <p:nvPr/>
        </p:nvPicPr>
        <p:blipFill rotWithShape="1">
          <a:blip r:embed="rId3"/>
          <a:srcRect r="77928"/>
          <a:stretch/>
        </p:blipFill>
        <p:spPr>
          <a:xfrm>
            <a:off x="8666051" y="2829431"/>
            <a:ext cx="2226260" cy="1828294"/>
          </a:xfrm>
          <a:prstGeom prst="rect">
            <a:avLst/>
          </a:prstGeom>
          <a:ln w="57150" cmpd="thickThin">
            <a:solidFill>
              <a:srgbClr val="7F7F7F"/>
            </a:solidFill>
            <a:miter lim="800000"/>
          </a:ln>
        </p:spPr>
      </p:pic>
    </p:spTree>
    <p:extLst>
      <p:ext uri="{BB962C8B-B14F-4D97-AF65-F5344CB8AC3E}">
        <p14:creationId xmlns:p14="http://schemas.microsoft.com/office/powerpoint/2010/main" val="106636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CE31-A37C-4439-BEF9-094AE6593DD7}"/>
              </a:ext>
            </a:extLst>
          </p:cNvPr>
          <p:cNvSpPr>
            <a:spLocks noGrp="1"/>
          </p:cNvSpPr>
          <p:nvPr>
            <p:ph type="title"/>
          </p:nvPr>
        </p:nvSpPr>
        <p:spPr>
          <a:xfrm>
            <a:off x="1295402" y="982132"/>
            <a:ext cx="9601196" cy="1303867"/>
          </a:xfrm>
        </p:spPr>
        <p:txBody>
          <a:bodyPr>
            <a:normAutofit/>
          </a:bodyPr>
          <a:lstStyle/>
          <a:p>
            <a:r>
              <a:rPr lang="en-IN" dirty="0">
                <a:solidFill>
                  <a:srgbClr val="262626"/>
                </a:solidFill>
                <a:latin typeface="Times New Roman" panose="02020603050405020304" pitchFamily="18" charset="0"/>
                <a:cs typeface="Times New Roman" panose="02020603050405020304" pitchFamily="18" charset="0"/>
              </a:rPr>
              <a:t>SQL Managed instance</a:t>
            </a:r>
          </a:p>
        </p:txBody>
      </p:sp>
      <p:sp>
        <p:nvSpPr>
          <p:cNvPr id="20" name="Content Placeholder 8">
            <a:extLst>
              <a:ext uri="{FF2B5EF4-FFF2-40B4-BE49-F238E27FC236}">
                <a16:creationId xmlns:a16="http://schemas.microsoft.com/office/drawing/2014/main" id="{DAF9F31D-3893-9CF0-DEBB-8D199CE9DAF5}"/>
              </a:ext>
            </a:extLst>
          </p:cNvPr>
          <p:cNvSpPr>
            <a:spLocks noGrp="1"/>
          </p:cNvSpPr>
          <p:nvPr>
            <p:ph idx="1"/>
          </p:nvPr>
        </p:nvSpPr>
        <p:spPr>
          <a:xfrm>
            <a:off x="1295402" y="2556932"/>
            <a:ext cx="6256866" cy="3318936"/>
          </a:xfrm>
        </p:spPr>
        <p:txBody>
          <a:bodyPr>
            <a:normAutofit/>
          </a:bodyPr>
          <a:lstStyle/>
          <a:p>
            <a:r>
              <a:rPr lang="en-IN" b="0" i="0" dirty="0">
                <a:solidFill>
                  <a:srgbClr val="212529"/>
                </a:solidFill>
                <a:effectLst/>
                <a:latin typeface="Times New Roman" panose="02020603050405020304" pitchFamily="18" charset="0"/>
                <a:cs typeface="Times New Roman" panose="02020603050405020304" pitchFamily="18" charset="0"/>
              </a:rPr>
              <a:t>The Azure SQL Managed Instance offers the broadest compatibility with SQL Server database engines with all the benefits of a Platform as a Service. Azure SQL Managed Instance is a good choice for migrating an on premises database to the cloud.</a:t>
            </a:r>
            <a:endParaRPr lang="en-US" dirty="0">
              <a:solidFill>
                <a:srgbClr val="262626"/>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4CD06CD4-1738-42C1-B0F6-C546CBD690F0}"/>
              </a:ext>
            </a:extLst>
          </p:cNvPr>
          <p:cNvPicPr>
            <a:picLocks noChangeAspect="1"/>
          </p:cNvPicPr>
          <p:nvPr/>
        </p:nvPicPr>
        <p:blipFill rotWithShape="1">
          <a:blip r:embed="rId3"/>
          <a:srcRect l="160" t="-1945" r="70616" b="1945"/>
          <a:stretch/>
        </p:blipFill>
        <p:spPr>
          <a:xfrm>
            <a:off x="8085026" y="3100140"/>
            <a:ext cx="2739728" cy="2232519"/>
          </a:xfrm>
          <a:prstGeom prst="rect">
            <a:avLst/>
          </a:prstGeom>
          <a:ln w="57150" cmpd="thickThin">
            <a:solidFill>
              <a:srgbClr val="7F7F7F"/>
            </a:solidFill>
            <a:miter lim="800000"/>
          </a:ln>
        </p:spPr>
      </p:pic>
    </p:spTree>
    <p:extLst>
      <p:ext uri="{BB962C8B-B14F-4D97-AF65-F5344CB8AC3E}">
        <p14:creationId xmlns:p14="http://schemas.microsoft.com/office/powerpoint/2010/main" val="61614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AF35-6053-46E8-861E-078D8A6CA5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Azure AI services</a:t>
            </a:r>
          </a:p>
        </p:txBody>
      </p:sp>
      <p:sp>
        <p:nvSpPr>
          <p:cNvPr id="3" name="Content Placeholder 2">
            <a:extLst>
              <a:ext uri="{FF2B5EF4-FFF2-40B4-BE49-F238E27FC236}">
                <a16:creationId xmlns:a16="http://schemas.microsoft.com/office/drawing/2014/main" id="{18D38420-F583-4C62-9124-8C707E9CB5FA}"/>
              </a:ext>
            </a:extLst>
          </p:cNvPr>
          <p:cNvSpPr>
            <a:spLocks noGrp="1"/>
          </p:cNvSpPr>
          <p:nvPr>
            <p:ph idx="1"/>
          </p:nvPr>
        </p:nvSpPr>
        <p:spPr/>
        <p:txBody>
          <a:bodyPr>
            <a:normAutofit fontScale="62500" lnSpcReduction="20000"/>
          </a:bodyPr>
          <a:lstStyle/>
          <a:p>
            <a:pPr algn="just" fontAlgn="base"/>
            <a:r>
              <a:rPr lang="en-US" sz="2900" b="0" i="0" dirty="0">
                <a:effectLst/>
                <a:latin typeface="Times New Roman" panose="02020603050405020304" pitchFamily="18" charset="0"/>
                <a:cs typeface="Times New Roman" panose="02020603050405020304" pitchFamily="18" charset="0"/>
              </a:rPr>
              <a:t>Azure is already a robust service that covers the development and deployment needs of businesses across the world, but it also holds the capabilities of machine learning. With Azure machine learning, you have access to some of the most advanced machine learning capabilities, including build, train, and deployment learning models that can streamline your work system in no time.</a:t>
            </a:r>
          </a:p>
          <a:p>
            <a:pPr algn="just" fontAlgn="base"/>
            <a:r>
              <a:rPr lang="en-US" sz="2900" b="0" i="0" dirty="0">
                <a:effectLst/>
                <a:latin typeface="Times New Roman" panose="02020603050405020304" pitchFamily="18" charset="0"/>
                <a:cs typeface="Times New Roman" panose="02020603050405020304" pitchFamily="18" charset="0"/>
              </a:rPr>
              <a:t>Microsoft is the first to achieve human parity in vision, speech, and language through AI, and machine learning is no different. Using your tools and framework to set up the system, you can develop models faster through automation, manage deployment across the cloud and edge, and tailor everything to the individual needs of your teams. Machine learning works on Windows or Linux, comes in multiple machine learning models, and integrates with other Azure applications and solutions, such as Azure DevOps Services or Azure Pipelines. Since it’s open-source through ONNX, you can quickly move elements between frameworks and hardware platforms. Keep things simple with Azure Machine Learning.</a:t>
            </a:r>
          </a:p>
          <a:p>
            <a:endParaRPr lang="en-IN" dirty="0"/>
          </a:p>
        </p:txBody>
      </p:sp>
      <p:pic>
        <p:nvPicPr>
          <p:cNvPr id="8" name="Picture 7" descr="Icon&#10;&#10;Description automatically generated">
            <a:extLst>
              <a:ext uri="{FF2B5EF4-FFF2-40B4-BE49-F238E27FC236}">
                <a16:creationId xmlns:a16="http://schemas.microsoft.com/office/drawing/2014/main" id="{285C7FE1-275D-4AD2-9E67-CE2862A9709D}"/>
              </a:ext>
            </a:extLst>
          </p:cNvPr>
          <p:cNvPicPr>
            <a:picLocks noChangeAspect="1"/>
          </p:cNvPicPr>
          <p:nvPr/>
        </p:nvPicPr>
        <p:blipFill>
          <a:blip r:embed="rId2"/>
          <a:stretch>
            <a:fillRect/>
          </a:stretch>
        </p:blipFill>
        <p:spPr>
          <a:xfrm>
            <a:off x="8253412" y="752475"/>
            <a:ext cx="2847975" cy="1600200"/>
          </a:xfrm>
          <a:prstGeom prst="rect">
            <a:avLst/>
          </a:prstGeom>
        </p:spPr>
      </p:pic>
    </p:spTree>
    <p:extLst>
      <p:ext uri="{BB962C8B-B14F-4D97-AF65-F5344CB8AC3E}">
        <p14:creationId xmlns:p14="http://schemas.microsoft.com/office/powerpoint/2010/main" val="3028895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FF3B-A771-43F2-AFF6-D154664AC730}"/>
              </a:ext>
            </a:extLst>
          </p:cNvPr>
          <p:cNvSpPr>
            <a:spLocks noGrp="1"/>
          </p:cNvSpPr>
          <p:nvPr>
            <p:ph type="title"/>
          </p:nvPr>
        </p:nvSpPr>
        <p:spPr>
          <a:xfrm>
            <a:off x="1295402" y="982132"/>
            <a:ext cx="9601196" cy="1303867"/>
          </a:xfrm>
        </p:spPr>
        <p:txBody>
          <a:bodyPr>
            <a:normAutofit/>
          </a:bodyPr>
          <a:lstStyle/>
          <a:p>
            <a:r>
              <a:rPr lang="en-IN" dirty="0">
                <a:solidFill>
                  <a:srgbClr val="262626"/>
                </a:solidFill>
                <a:latin typeface="Times New Roman" panose="02020603050405020304" pitchFamily="18" charset="0"/>
                <a:cs typeface="Times New Roman" panose="02020603050405020304" pitchFamily="18" charset="0"/>
              </a:rPr>
              <a:t>Azure IOT</a:t>
            </a:r>
          </a:p>
        </p:txBody>
      </p:sp>
      <p:sp>
        <p:nvSpPr>
          <p:cNvPr id="9" name="Content Placeholder 8">
            <a:extLst>
              <a:ext uri="{FF2B5EF4-FFF2-40B4-BE49-F238E27FC236}">
                <a16:creationId xmlns:a16="http://schemas.microsoft.com/office/drawing/2014/main" id="{8E77246D-B5F6-D7EB-8DED-1CA9A509C5A2}"/>
              </a:ext>
            </a:extLst>
          </p:cNvPr>
          <p:cNvSpPr>
            <a:spLocks noGrp="1"/>
          </p:cNvSpPr>
          <p:nvPr>
            <p:ph idx="1"/>
          </p:nvPr>
        </p:nvSpPr>
        <p:spPr>
          <a:xfrm>
            <a:off x="1295402" y="2556932"/>
            <a:ext cx="6256866" cy="3318936"/>
          </a:xfrm>
        </p:spPr>
        <p:txBody>
          <a:bodyPr>
            <a:normAutofit fontScale="92500" lnSpcReduction="10000"/>
          </a:bodyPr>
          <a:lstStyle/>
          <a:p>
            <a:r>
              <a:rPr lang="en-IN" sz="1800" b="0" i="0" dirty="0">
                <a:solidFill>
                  <a:srgbClr val="4C4C51"/>
                </a:solidFill>
                <a:effectLst/>
                <a:latin typeface="Times New Roman" panose="02020603050405020304" pitchFamily="18" charset="0"/>
                <a:cs typeface="Times New Roman" panose="02020603050405020304" pitchFamily="18" charset="0"/>
              </a:rPr>
              <a:t>IoT enables your organisation to analyse and act on data, allowing you to make smart decisions in real-time. With the timely and relevant insights about your business and customers that come with these new sources of data.</a:t>
            </a:r>
          </a:p>
          <a:p>
            <a:r>
              <a:rPr lang="en-IN" sz="1800" b="0" i="0" dirty="0">
                <a:solidFill>
                  <a:srgbClr val="4C4C51"/>
                </a:solidFill>
                <a:effectLst/>
                <a:latin typeface="Times New Roman" panose="02020603050405020304" pitchFamily="18" charset="0"/>
                <a:cs typeface="Times New Roman" panose="02020603050405020304" pitchFamily="18" charset="0"/>
              </a:rPr>
              <a:t>In short, IoT lets you solve your business problems using your own data. The Internet of Things is not just about connected devices—it is about the information those devices collect and the powerful, immediate insights that can be garnered from that information. These insights can be used to transform your business and lower costs through improvements like reduction of wasted materials, streamlined operational and mechanical processes or expansion into new lines of business that are only made possible with reliable real-time data</a:t>
            </a:r>
            <a:endParaRPr lang="en-US" sz="1800" dirty="0">
              <a:solidFill>
                <a:srgbClr val="262626"/>
              </a:solidFill>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E581B46D-31E2-48F3-9774-400620AE2D1E}"/>
              </a:ext>
            </a:extLst>
          </p:cNvPr>
          <p:cNvPicPr>
            <a:picLocks noChangeAspect="1"/>
          </p:cNvPicPr>
          <p:nvPr/>
        </p:nvPicPr>
        <p:blipFill>
          <a:blip r:embed="rId3"/>
          <a:stretch>
            <a:fillRect/>
          </a:stretch>
        </p:blipFill>
        <p:spPr>
          <a:xfrm>
            <a:off x="8156870" y="2860264"/>
            <a:ext cx="2739728" cy="1521236"/>
          </a:xfrm>
          <a:prstGeom prst="rect">
            <a:avLst/>
          </a:prstGeom>
          <a:ln w="57150" cmpd="thickThin">
            <a:solidFill>
              <a:srgbClr val="7F7F7F"/>
            </a:solidFill>
            <a:miter lim="800000"/>
          </a:ln>
        </p:spPr>
      </p:pic>
    </p:spTree>
    <p:extLst>
      <p:ext uri="{BB962C8B-B14F-4D97-AF65-F5344CB8AC3E}">
        <p14:creationId xmlns:p14="http://schemas.microsoft.com/office/powerpoint/2010/main" val="324427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B5F-9742-4E2D-B90C-31323E2FB2A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On-premises vs cloud</a:t>
            </a:r>
          </a:p>
        </p:txBody>
      </p:sp>
      <p:pic>
        <p:nvPicPr>
          <p:cNvPr id="5" name="Content Placeholder 4" descr="Diagram&#10;&#10;Description automatically generated">
            <a:extLst>
              <a:ext uri="{FF2B5EF4-FFF2-40B4-BE49-F238E27FC236}">
                <a16:creationId xmlns:a16="http://schemas.microsoft.com/office/drawing/2014/main" id="{6E7B2025-0F1D-4155-88F7-22640C35024F}"/>
              </a:ext>
            </a:extLst>
          </p:cNvPr>
          <p:cNvPicPr>
            <a:picLocks noGrp="1" noChangeAspect="1"/>
          </p:cNvPicPr>
          <p:nvPr>
            <p:ph idx="1"/>
          </p:nvPr>
        </p:nvPicPr>
        <p:blipFill>
          <a:blip r:embed="rId2"/>
          <a:stretch>
            <a:fillRect/>
          </a:stretch>
        </p:blipFill>
        <p:spPr>
          <a:xfrm>
            <a:off x="8724900" y="982132"/>
            <a:ext cx="2886993" cy="1381123"/>
          </a:xfrm>
        </p:spPr>
      </p:pic>
      <p:sp>
        <p:nvSpPr>
          <p:cNvPr id="7" name="TextBox 6">
            <a:extLst>
              <a:ext uri="{FF2B5EF4-FFF2-40B4-BE49-F238E27FC236}">
                <a16:creationId xmlns:a16="http://schemas.microsoft.com/office/drawing/2014/main" id="{BB115957-6C2F-4A37-8E82-A61E3B200CF5}"/>
              </a:ext>
            </a:extLst>
          </p:cNvPr>
          <p:cNvSpPr txBox="1"/>
          <p:nvPr/>
        </p:nvSpPr>
        <p:spPr>
          <a:xfrm>
            <a:off x="1295402" y="2495550"/>
            <a:ext cx="9601196" cy="3785652"/>
          </a:xfrm>
          <a:prstGeom prst="rect">
            <a:avLst/>
          </a:prstGeom>
          <a:noFill/>
        </p:spPr>
        <p:txBody>
          <a:bodyPr wrap="square" rtlCol="0">
            <a:spAutoFit/>
          </a:bodyPr>
          <a:lstStyle/>
          <a:p>
            <a:pPr marL="342900" indent="-342900">
              <a:buFont typeface="Arial" panose="020B0604020202020204" pitchFamily="34" charset="0"/>
              <a:buChar char="•"/>
            </a:pPr>
            <a:r>
              <a:rPr lang="en-IN" sz="2000" b="0" i="0" dirty="0">
                <a:effectLst/>
                <a:latin typeface="ff-more-web-pro"/>
              </a:rPr>
              <a:t>With on premise software, from implementation to running of the solution, everything is done internally; whereby maintenance, safety and updates also need to be taken care of in-house. Once the software is purchased, it is then installed on your servers; requiring additional power servers, database software and operating systems to be purchased. With no third-party involvement, you assume complete ownership.</a:t>
            </a:r>
          </a:p>
          <a:p>
            <a:pPr marL="342900" indent="-342900">
              <a:buFont typeface="Arial" panose="020B0604020202020204" pitchFamily="34" charset="0"/>
              <a:buChar char="•"/>
            </a:pPr>
            <a:endParaRPr lang="en-IN" sz="2000" dirty="0">
              <a:latin typeface="ff-more-web-pro"/>
              <a:cs typeface="Times New Roman" panose="02020603050405020304" pitchFamily="18" charset="0"/>
            </a:endParaRPr>
          </a:p>
          <a:p>
            <a:pPr marL="342900" indent="-342900">
              <a:buFont typeface="Arial" panose="020B0604020202020204" pitchFamily="34" charset="0"/>
              <a:buChar char="•"/>
            </a:pPr>
            <a:r>
              <a:rPr lang="en-IN" sz="2000" b="0" i="0" dirty="0">
                <a:effectLst/>
                <a:latin typeface="ff-more-web-pro"/>
              </a:rPr>
              <a:t>With a Cloud-based subscription model, there is no need to purchase any additional infrastructure or licenses. In exchange for an annual fee, a cloud provider maintains servers, network and software for you. The information hosted by the vendor can be accessed through a web portal. The dedicated private cloud allows customers to use the platform completely, with no shared resources. They can request additional customization, backup controls and upgrades.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16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8CC1-27A9-4E1A-A884-FE76E613FF05}"/>
              </a:ext>
            </a:extLst>
          </p:cNvPr>
          <p:cNvSpPr>
            <a:spLocks noGrp="1"/>
          </p:cNvSpPr>
          <p:nvPr>
            <p:ph type="title"/>
          </p:nvPr>
        </p:nvSpPr>
        <p:spPr/>
        <p:txBody>
          <a:bodyPr>
            <a:normAutofit/>
          </a:bodyPr>
          <a:lstStyle/>
          <a:p>
            <a:r>
              <a:rPr lang="en-IN" dirty="0">
                <a:solidFill>
                  <a:srgbClr val="262626"/>
                </a:solidFill>
                <a:latin typeface="Times New Roman" panose="02020603050405020304" pitchFamily="18" charset="0"/>
                <a:cs typeface="Times New Roman" panose="02020603050405020304" pitchFamily="18" charset="0"/>
              </a:rPr>
              <a:t>Azure IOT Examples</a:t>
            </a:r>
            <a:endParaRPr lang="en-IN" dirty="0"/>
          </a:p>
        </p:txBody>
      </p:sp>
      <p:sp>
        <p:nvSpPr>
          <p:cNvPr id="3" name="Content Placeholder 2">
            <a:extLst>
              <a:ext uri="{FF2B5EF4-FFF2-40B4-BE49-F238E27FC236}">
                <a16:creationId xmlns:a16="http://schemas.microsoft.com/office/drawing/2014/main" id="{1530F6BD-017D-4B14-A168-9FDDA6C69E96}"/>
              </a:ext>
            </a:extLst>
          </p:cNvPr>
          <p:cNvSpPr>
            <a:spLocks noGrp="1"/>
          </p:cNvSpPr>
          <p:nvPr>
            <p:ph idx="1"/>
          </p:nvPr>
        </p:nvSpPr>
        <p:spPr/>
        <p:txBody>
          <a:bodyPr>
            <a:normAutofit fontScale="62500" lnSpcReduction="20000"/>
          </a:bodyPr>
          <a:lstStyle/>
          <a:p>
            <a:r>
              <a:rPr lang="en-IN" b="1" dirty="0">
                <a:latin typeface="Times New Roman" panose="02020603050405020304" pitchFamily="18" charset="0"/>
                <a:cs typeface="Times New Roman" panose="02020603050405020304" pitchFamily="18" charset="0"/>
              </a:rPr>
              <a:t>Remote monitoring</a:t>
            </a:r>
            <a:r>
              <a:rPr lang="en-IN" dirty="0">
                <a:latin typeface="Times New Roman" panose="02020603050405020304" pitchFamily="18" charset="0"/>
                <a:cs typeface="Times New Roman" panose="02020603050405020304" pitchFamily="18" charset="0"/>
              </a:rPr>
              <a:t>: Monitor</a:t>
            </a:r>
            <a:r>
              <a:rPr lang="en-IN" b="0" i="0" dirty="0">
                <a:solidFill>
                  <a:srgbClr val="4C4C51"/>
                </a:solidFill>
                <a:effectLst/>
                <a:latin typeface="Times New Roman" panose="02020603050405020304" pitchFamily="18" charset="0"/>
                <a:cs typeface="Times New Roman" panose="02020603050405020304" pitchFamily="18" charset="0"/>
              </a:rPr>
              <a:t> almost any kind of asset—including heavy machinery, vehicles, and even livestock—almost anywhere, either continuously or at regular intervals</a:t>
            </a:r>
          </a:p>
          <a:p>
            <a:pPr algn="l"/>
            <a:r>
              <a:rPr lang="en-IN" b="1" i="0" dirty="0">
                <a:solidFill>
                  <a:srgbClr val="1A1A1F"/>
                </a:solidFill>
                <a:effectLst/>
                <a:latin typeface="Times New Roman" panose="02020603050405020304" pitchFamily="18" charset="0"/>
                <a:cs typeface="Times New Roman" panose="02020603050405020304" pitchFamily="18" charset="0"/>
              </a:rPr>
              <a:t>Predictive maintenance: </a:t>
            </a:r>
            <a:r>
              <a:rPr lang="en-IN" i="0" dirty="0">
                <a:solidFill>
                  <a:srgbClr val="1A1A1F"/>
                </a:solidFill>
                <a:effectLst/>
                <a:latin typeface="Times New Roman" panose="02020603050405020304" pitchFamily="18" charset="0"/>
                <a:cs typeface="Times New Roman" panose="02020603050405020304" pitchFamily="18" charset="0"/>
              </a:rPr>
              <a:t>Similar</a:t>
            </a:r>
            <a:r>
              <a:rPr lang="en-IN" b="0" i="0" dirty="0">
                <a:solidFill>
                  <a:srgbClr val="4C4C51"/>
                </a:solidFill>
                <a:effectLst/>
                <a:latin typeface="Times New Roman" panose="02020603050405020304" pitchFamily="18" charset="0"/>
                <a:cs typeface="Times New Roman" panose="02020603050405020304" pitchFamily="18" charset="0"/>
              </a:rPr>
              <a:t> to remote monitoring, predictive maintenance incorporates machine learning software that analyses data to predict outcomes and automate actions.</a:t>
            </a:r>
          </a:p>
          <a:p>
            <a:pPr algn="l"/>
            <a:r>
              <a:rPr lang="en-IN" b="1" dirty="0">
                <a:solidFill>
                  <a:srgbClr val="4C4C51"/>
                </a:solidFill>
                <a:latin typeface="Times New Roman" panose="02020603050405020304" pitchFamily="18" charset="0"/>
                <a:cs typeface="Times New Roman" panose="02020603050405020304" pitchFamily="18" charset="0"/>
              </a:rPr>
              <a:t>Facilities management</a:t>
            </a:r>
            <a:r>
              <a:rPr lang="en-IN" dirty="0">
                <a:solidFill>
                  <a:srgbClr val="4C4C51"/>
                </a:solidFill>
                <a:latin typeface="Times New Roman" panose="02020603050405020304" pitchFamily="18" charset="0"/>
                <a:cs typeface="Times New Roman" panose="02020603050405020304" pitchFamily="18" charset="0"/>
              </a:rPr>
              <a:t>: </a:t>
            </a:r>
            <a:r>
              <a:rPr lang="en-IN" b="0" i="0" dirty="0">
                <a:solidFill>
                  <a:srgbClr val="4C4C51"/>
                </a:solidFill>
                <a:effectLst/>
                <a:latin typeface="Times New Roman" panose="02020603050405020304" pitchFamily="18" charset="0"/>
                <a:cs typeface="Times New Roman" panose="02020603050405020304" pitchFamily="18" charset="0"/>
              </a:rPr>
              <a:t>This IoT scenario is focused on monitoring your buildings, infrastructure and other spaces, allowing you to improve energy efficiency, space utilisation, productivity and safety using the data you collect</a:t>
            </a:r>
          </a:p>
          <a:p>
            <a:r>
              <a:rPr lang="en-IN" b="1" i="0" dirty="0">
                <a:solidFill>
                  <a:srgbClr val="1A1A1F"/>
                </a:solidFill>
                <a:effectLst/>
                <a:latin typeface="Times New Roman" panose="02020603050405020304" pitchFamily="18" charset="0"/>
                <a:cs typeface="Times New Roman" panose="02020603050405020304" pitchFamily="18" charset="0"/>
              </a:rPr>
              <a:t>Manufacturing efficiency: </a:t>
            </a:r>
            <a:r>
              <a:rPr lang="en-IN" b="0" i="0" dirty="0">
                <a:solidFill>
                  <a:srgbClr val="4C4C51"/>
                </a:solidFill>
                <a:effectLst/>
                <a:latin typeface="Times New Roman" panose="02020603050405020304" pitchFamily="18" charset="0"/>
                <a:cs typeface="Times New Roman" panose="02020603050405020304" pitchFamily="18" charset="0"/>
              </a:rPr>
              <a:t>Every business is different, but many manufacturing processes share a common pathway from raw materials to finished products. With IoT, it's possible to learn from your own systems find new ways to manage your processes and product quality with data from your devices and sensors.</a:t>
            </a:r>
          </a:p>
          <a:p>
            <a:r>
              <a:rPr lang="en-IN" b="1" dirty="0">
                <a:solidFill>
                  <a:srgbClr val="4C4C51"/>
                </a:solidFill>
                <a:latin typeface="Times New Roman" panose="02020603050405020304" pitchFamily="18" charset="0"/>
                <a:cs typeface="Times New Roman" panose="02020603050405020304" pitchFamily="18" charset="0"/>
              </a:rPr>
              <a:t>Connected products: </a:t>
            </a:r>
            <a:r>
              <a:rPr lang="en-IN" sz="2600" b="0" i="0" dirty="0">
                <a:solidFill>
                  <a:srgbClr val="4C4C51"/>
                </a:solidFill>
                <a:effectLst/>
                <a:latin typeface="Times New Roman" panose="02020603050405020304" pitchFamily="18" charset="0"/>
                <a:cs typeface="Times New Roman" panose="02020603050405020304" pitchFamily="18" charset="0"/>
              </a:rPr>
              <a:t>Connected products have smart, connective components that allow data to be exchanged between the product and its user, manufacturer or environment. Related IoT solutions may help you build smart factories with new functionality, greater reliability and higher product utilisation</a:t>
            </a:r>
            <a:endParaRPr lang="en-IN" sz="2600" b="1" i="0" dirty="0">
              <a:solidFill>
                <a:srgbClr val="1A1A1F"/>
              </a:solidFill>
              <a:effectLst/>
              <a:latin typeface="Times New Roman" panose="02020603050405020304" pitchFamily="18" charset="0"/>
              <a:cs typeface="Times New Roman" panose="02020603050405020304" pitchFamily="18" charset="0"/>
            </a:endParaRPr>
          </a:p>
          <a:p>
            <a:pPr algn="l"/>
            <a:endParaRPr lang="en-IN" b="0" i="0" dirty="0">
              <a:solidFill>
                <a:srgbClr val="4C4C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6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5536-2A5F-4B02-8391-C391409D6DF0}"/>
              </a:ext>
            </a:extLst>
          </p:cNvPr>
          <p:cNvSpPr>
            <a:spLocks noGrp="1"/>
          </p:cNvSpPr>
          <p:nvPr>
            <p:ph type="title"/>
          </p:nvPr>
        </p:nvSpPr>
        <p:spPr>
          <a:xfrm>
            <a:off x="1295402" y="982132"/>
            <a:ext cx="9601196" cy="1303867"/>
          </a:xfrm>
        </p:spPr>
        <p:txBody>
          <a:bodyPr>
            <a:normAutofit/>
          </a:bodyPr>
          <a:lstStyle/>
          <a:p>
            <a:r>
              <a:rPr lang="en-IN">
                <a:solidFill>
                  <a:srgbClr val="262626"/>
                </a:solidFill>
                <a:latin typeface="Times New Roman" panose="02020603050405020304" pitchFamily="18" charset="0"/>
                <a:cs typeface="Times New Roman" panose="02020603050405020304" pitchFamily="18" charset="0"/>
              </a:rPr>
              <a:t>Azure Devops</a:t>
            </a:r>
          </a:p>
        </p:txBody>
      </p:sp>
      <p:sp>
        <p:nvSpPr>
          <p:cNvPr id="3" name="Content Placeholder 2">
            <a:extLst>
              <a:ext uri="{FF2B5EF4-FFF2-40B4-BE49-F238E27FC236}">
                <a16:creationId xmlns:a16="http://schemas.microsoft.com/office/drawing/2014/main" id="{D411C637-E828-4C33-871E-D747F6973A27}"/>
              </a:ext>
            </a:extLst>
          </p:cNvPr>
          <p:cNvSpPr>
            <a:spLocks noGrp="1"/>
          </p:cNvSpPr>
          <p:nvPr>
            <p:ph idx="1"/>
          </p:nvPr>
        </p:nvSpPr>
        <p:spPr>
          <a:xfrm>
            <a:off x="1295402" y="2556932"/>
            <a:ext cx="6256866" cy="3318936"/>
          </a:xfrm>
        </p:spPr>
        <p:txBody>
          <a:bodyPr>
            <a:normAutofit/>
          </a:bodyPr>
          <a:lstStyle/>
          <a:p>
            <a:pPr>
              <a:lnSpc>
                <a:spcPct val="90000"/>
              </a:lnSpc>
            </a:pPr>
            <a:r>
              <a:rPr lang="en-US" sz="2000" b="0" i="0">
                <a:solidFill>
                  <a:srgbClr val="262626"/>
                </a:solidFill>
                <a:effectLst/>
                <a:latin typeface="Times New Roman" panose="02020603050405020304" pitchFamily="18" charset="0"/>
                <a:cs typeface="Times New Roman" panose="02020603050405020304" pitchFamily="18" charset="0"/>
              </a:rPr>
              <a:t>Azure DevOps provides developer services for allowing teams to plan work, collaborate on code development, and build and deploy applications. Azure DevOps supports a collaborative culture and set of processes that bring together developers, project managers, and contributors to develop software. It allows organizations to create and improve products at a faster pace than they can with traditional software development approaches.</a:t>
            </a:r>
          </a:p>
          <a:p>
            <a:pPr>
              <a:lnSpc>
                <a:spcPct val="90000"/>
              </a:lnSpc>
            </a:pPr>
            <a:r>
              <a:rPr lang="en-US" sz="2000" b="0" i="0">
                <a:solidFill>
                  <a:srgbClr val="262626"/>
                </a:solidFill>
                <a:effectLst/>
                <a:latin typeface="Times New Roman" panose="02020603050405020304" pitchFamily="18" charset="0"/>
                <a:cs typeface="Times New Roman" panose="02020603050405020304" pitchFamily="18" charset="0"/>
              </a:rPr>
              <a:t>You can work in the cloud using Azure DevOps Services or on-premises using Azure DevOps Server. </a:t>
            </a:r>
          </a:p>
          <a:p>
            <a:pPr>
              <a:lnSpc>
                <a:spcPct val="90000"/>
              </a:lnSpc>
            </a:pPr>
            <a:endParaRPr lang="en-IN" sz="2000">
              <a:solidFill>
                <a:srgbClr val="262626"/>
              </a:solidFill>
            </a:endParaRPr>
          </a:p>
        </p:txBody>
      </p:sp>
      <p:pic>
        <p:nvPicPr>
          <p:cNvPr id="5" name="Picture 4" descr="A blue and white logo&#10;&#10;Description automatically generated with low confidence">
            <a:extLst>
              <a:ext uri="{FF2B5EF4-FFF2-40B4-BE49-F238E27FC236}">
                <a16:creationId xmlns:a16="http://schemas.microsoft.com/office/drawing/2014/main" id="{6DFCA725-86AE-4D22-969E-83FEC311838D}"/>
              </a:ext>
            </a:extLst>
          </p:cNvPr>
          <p:cNvPicPr>
            <a:picLocks noChangeAspect="1"/>
          </p:cNvPicPr>
          <p:nvPr/>
        </p:nvPicPr>
        <p:blipFill>
          <a:blip r:embed="rId3"/>
          <a:stretch>
            <a:fillRect/>
          </a:stretch>
        </p:blipFill>
        <p:spPr>
          <a:xfrm>
            <a:off x="8085026" y="3273747"/>
            <a:ext cx="2739728" cy="1707506"/>
          </a:xfrm>
          <a:prstGeom prst="rect">
            <a:avLst/>
          </a:prstGeom>
          <a:ln w="57150" cmpd="thickThin">
            <a:solidFill>
              <a:srgbClr val="7F7F7F"/>
            </a:solidFill>
            <a:miter lim="800000"/>
          </a:ln>
        </p:spPr>
      </p:pic>
    </p:spTree>
    <p:extLst>
      <p:ext uri="{BB962C8B-B14F-4D97-AF65-F5344CB8AC3E}">
        <p14:creationId xmlns:p14="http://schemas.microsoft.com/office/powerpoint/2010/main" val="2059710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4B36-DCB5-445D-A0B3-EE48F91725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Big data analytics on azure</a:t>
            </a:r>
          </a:p>
        </p:txBody>
      </p:sp>
      <p:sp>
        <p:nvSpPr>
          <p:cNvPr id="3" name="Content Placeholder 2">
            <a:extLst>
              <a:ext uri="{FF2B5EF4-FFF2-40B4-BE49-F238E27FC236}">
                <a16:creationId xmlns:a16="http://schemas.microsoft.com/office/drawing/2014/main" id="{5E34CD38-CEA8-46EA-9219-5E4AA34595C5}"/>
              </a:ext>
            </a:extLst>
          </p:cNvPr>
          <p:cNvSpPr>
            <a:spLocks noGrp="1"/>
          </p:cNvSpPr>
          <p:nvPr>
            <p:ph idx="1"/>
          </p:nvPr>
        </p:nvSpPr>
        <p:spPr/>
        <p:txBody>
          <a:bodyPr>
            <a:normAutofit lnSpcReduction="10000"/>
          </a:bodyPr>
          <a:lstStyle/>
          <a:p>
            <a:pPr algn="l"/>
            <a:r>
              <a:rPr lang="en-IN" b="0" i="0" dirty="0">
                <a:solidFill>
                  <a:srgbClr val="2A3B4F"/>
                </a:solidFill>
                <a:effectLst/>
                <a:latin typeface="Times New Roman" panose="02020603050405020304" pitchFamily="18" charset="0"/>
                <a:cs typeface="Times New Roman" panose="02020603050405020304" pitchFamily="18" charset="0"/>
              </a:rPr>
              <a:t>Microsoft Azure provides robust services for </a:t>
            </a:r>
            <a:r>
              <a:rPr lang="en-IN" b="0" i="0" dirty="0" err="1">
                <a:solidFill>
                  <a:srgbClr val="2A3B4F"/>
                </a:solidFill>
                <a:effectLst/>
                <a:latin typeface="Times New Roman" panose="02020603050405020304" pitchFamily="18" charset="0"/>
                <a:cs typeface="Times New Roman" panose="02020603050405020304" pitchFamily="18" charset="0"/>
              </a:rPr>
              <a:t>analyzing</a:t>
            </a:r>
            <a:r>
              <a:rPr lang="en-IN" b="0" i="0" dirty="0">
                <a:solidFill>
                  <a:srgbClr val="2A3B4F"/>
                </a:solidFill>
                <a:effectLst/>
                <a:latin typeface="Times New Roman" panose="02020603050405020304" pitchFamily="18" charset="0"/>
                <a:cs typeface="Times New Roman" panose="02020603050405020304" pitchFamily="18" charset="0"/>
              </a:rPr>
              <a:t> big data. One of the most effective ways is to store your data in Azure Data Lake Storage Gen2 and then process it using Spark on Azure Databricks.</a:t>
            </a:r>
          </a:p>
          <a:p>
            <a:pPr algn="l"/>
            <a:r>
              <a:rPr lang="en-IN" b="0" i="0" dirty="0">
                <a:solidFill>
                  <a:srgbClr val="2A3B4F"/>
                </a:solidFill>
                <a:effectLst/>
                <a:latin typeface="Times New Roman" panose="02020603050405020304" pitchFamily="18" charset="0"/>
                <a:cs typeface="Times New Roman" panose="02020603050405020304" pitchFamily="18" charset="0"/>
              </a:rPr>
              <a:t>Azure Stream Analytics (ASA) is Microsoft’s service for real-time data analytics. Some examples include stock trading analysis, fraud detection, embedded sensor analysis, and web clickstream analytics. ASA uses Stream Analytics Query Language, which is a variant of T-SQL. That means anyone who knows SQL will have a fairly easy time learning how to write jobs for Stream Analytics.</a:t>
            </a:r>
          </a:p>
          <a:p>
            <a:endParaRPr lang="en-IN" dirty="0"/>
          </a:p>
        </p:txBody>
      </p:sp>
    </p:spTree>
    <p:extLst>
      <p:ext uri="{BB962C8B-B14F-4D97-AF65-F5344CB8AC3E}">
        <p14:creationId xmlns:p14="http://schemas.microsoft.com/office/powerpoint/2010/main" val="284776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C98A-94C1-4450-A61B-9D5898C19FDB}"/>
              </a:ext>
            </a:extLst>
          </p:cNvPr>
          <p:cNvSpPr>
            <a:spLocks noGrp="1"/>
          </p:cNvSpPr>
          <p:nvPr>
            <p:ph type="title"/>
          </p:nvPr>
        </p:nvSpPr>
        <p:spPr>
          <a:xfrm>
            <a:off x="1295402" y="982132"/>
            <a:ext cx="9601196" cy="1303867"/>
          </a:xfrm>
        </p:spPr>
        <p:txBody>
          <a:bodyPr>
            <a:normAutofit/>
          </a:bodyPr>
          <a:lstStyle/>
          <a:p>
            <a:r>
              <a:rPr lang="en-IN" dirty="0">
                <a:latin typeface="Times New Roman" panose="02020603050405020304" pitchFamily="18" charset="0"/>
                <a:cs typeface="Times New Roman" panose="02020603050405020304" pitchFamily="18" charset="0"/>
              </a:rPr>
              <a:t>Why cloud?</a:t>
            </a:r>
          </a:p>
        </p:txBody>
      </p:sp>
      <p:sp>
        <p:nvSpPr>
          <p:cNvPr id="9" name="Content Placeholder 8">
            <a:extLst>
              <a:ext uri="{FF2B5EF4-FFF2-40B4-BE49-F238E27FC236}">
                <a16:creationId xmlns:a16="http://schemas.microsoft.com/office/drawing/2014/main" id="{549057F1-1058-63F0-1C9C-59BFCA90110B}"/>
              </a:ext>
            </a:extLst>
          </p:cNvPr>
          <p:cNvSpPr>
            <a:spLocks noGrp="1"/>
          </p:cNvSpPr>
          <p:nvPr>
            <p:ph idx="1"/>
          </p:nvPr>
        </p:nvSpPr>
        <p:spPr>
          <a:xfrm>
            <a:off x="1295402" y="2556932"/>
            <a:ext cx="6256866" cy="3318936"/>
          </a:xfrm>
        </p:spPr>
        <p:txBody>
          <a:bodyPr>
            <a:normAutofit lnSpcReduction="10000"/>
          </a:bodyPr>
          <a:lstStyle/>
          <a:p>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prefer cloud more because of its extraordinary benefits. Some of them include :</a:t>
            </a:r>
          </a:p>
          <a:p>
            <a:r>
              <a:rPr lang="en-US" dirty="0">
                <a:latin typeface="Times New Roman" panose="02020603050405020304" pitchFamily="18" charset="0"/>
                <a:cs typeface="Times New Roman" panose="02020603050405020304" pitchFamily="18" charset="0"/>
              </a:rPr>
              <a:t>Less operational issues</a:t>
            </a:r>
          </a:p>
          <a:p>
            <a:r>
              <a:rPr lang="en-US" dirty="0">
                <a:latin typeface="Times New Roman" panose="02020603050405020304" pitchFamily="18" charset="0"/>
                <a:cs typeface="Times New Roman" panose="02020603050405020304" pitchFamily="18" charset="0"/>
              </a:rPr>
              <a:t>Less capital required</a:t>
            </a:r>
          </a:p>
          <a:p>
            <a:r>
              <a:rPr lang="en-US" dirty="0">
                <a:latin typeface="Times New Roman" panose="02020603050405020304" pitchFamily="18" charset="0"/>
                <a:cs typeface="Times New Roman" panose="02020603050405020304" pitchFamily="18" charset="0"/>
              </a:rPr>
              <a:t>Increased collaboration and productivity</a:t>
            </a:r>
          </a:p>
          <a:p>
            <a:r>
              <a:rPr lang="en-US" dirty="0">
                <a:latin typeface="Times New Roman" panose="02020603050405020304" pitchFamily="18" charset="0"/>
                <a:cs typeface="Times New Roman" panose="02020603050405020304" pitchFamily="18" charset="0"/>
              </a:rPr>
              <a:t>Better work life balance and security</a:t>
            </a:r>
          </a:p>
          <a:p>
            <a:r>
              <a:rPr lang="en-US" dirty="0">
                <a:latin typeface="Times New Roman" panose="02020603050405020304" pitchFamily="18" charset="0"/>
                <a:cs typeface="Times New Roman" panose="02020603050405020304" pitchFamily="18" charset="0"/>
              </a:rPr>
              <a:t>Easy to control and implement</a:t>
            </a:r>
          </a:p>
        </p:txBody>
      </p:sp>
      <p:pic>
        <p:nvPicPr>
          <p:cNvPr id="5" name="Content Placeholder 4" descr="A picture containing text, sky, nature, cloud&#10;&#10;Description automatically generated">
            <a:extLst>
              <a:ext uri="{FF2B5EF4-FFF2-40B4-BE49-F238E27FC236}">
                <a16:creationId xmlns:a16="http://schemas.microsoft.com/office/drawing/2014/main" id="{AA80599D-E682-4149-BEC9-140A2895074B}"/>
              </a:ext>
            </a:extLst>
          </p:cNvPr>
          <p:cNvPicPr>
            <a:picLocks noChangeAspect="1"/>
          </p:cNvPicPr>
          <p:nvPr/>
        </p:nvPicPr>
        <p:blipFill rotWithShape="1">
          <a:blip r:embed="rId3"/>
          <a:srcRect l="11682" r="8999" b="3"/>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25009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918A-6A3C-4743-9221-A3ECB3D37A87}"/>
              </a:ext>
            </a:extLst>
          </p:cNvPr>
          <p:cNvSpPr>
            <a:spLocks noGrp="1"/>
          </p:cNvSpPr>
          <p:nvPr>
            <p:ph type="title"/>
          </p:nvPr>
        </p:nvSpPr>
        <p:spPr>
          <a:xfrm>
            <a:off x="1295402" y="982132"/>
            <a:ext cx="9601196" cy="1303867"/>
          </a:xfrm>
        </p:spPr>
        <p:txBody>
          <a:bodyPr>
            <a:normAutofit/>
          </a:bodyPr>
          <a:lstStyle/>
          <a:p>
            <a:r>
              <a:rPr lang="en-IN" dirty="0">
                <a:latin typeface="Times New Roman" panose="02020603050405020304" pitchFamily="18" charset="0"/>
                <a:cs typeface="Times New Roman" panose="02020603050405020304" pitchFamily="18" charset="0"/>
              </a:rPr>
              <a:t>Capex vs Opex</a:t>
            </a:r>
          </a:p>
        </p:txBody>
      </p:sp>
      <p:sp>
        <p:nvSpPr>
          <p:cNvPr id="3" name="Content Placeholder 2">
            <a:extLst>
              <a:ext uri="{FF2B5EF4-FFF2-40B4-BE49-F238E27FC236}">
                <a16:creationId xmlns:a16="http://schemas.microsoft.com/office/drawing/2014/main" id="{A29366B0-DD1D-4039-8C7A-A25043540675}"/>
              </a:ext>
            </a:extLst>
          </p:cNvPr>
          <p:cNvSpPr>
            <a:spLocks noGrp="1"/>
          </p:cNvSpPr>
          <p:nvPr>
            <p:ph idx="1"/>
          </p:nvPr>
        </p:nvSpPr>
        <p:spPr>
          <a:xfrm>
            <a:off x="1295402" y="2556932"/>
            <a:ext cx="6256866" cy="3318936"/>
          </a:xfrm>
        </p:spPr>
        <p:txBody>
          <a:bodyPr>
            <a:normAutofit/>
          </a:bodyPr>
          <a:lstStyle/>
          <a:p>
            <a:r>
              <a:rPr lang="en-IN" b="0" i="0">
                <a:effectLst/>
                <a:latin typeface="Times New Roman" panose="02020603050405020304" pitchFamily="18" charset="0"/>
                <a:cs typeface="Times New Roman" panose="02020603050405020304" pitchFamily="18" charset="0"/>
              </a:rPr>
              <a:t>There are a variety of expenses that come with owning and operating a business. These expenses can be separated into different categories. Two of the most common types of expenses are </a:t>
            </a:r>
            <a:r>
              <a:rPr lang="en-IN" b="0" i="0">
                <a:effectLst/>
                <a:highlight>
                  <a:srgbClr val="FFFF00"/>
                </a:highlight>
                <a:latin typeface="Times New Roman" panose="02020603050405020304" pitchFamily="18" charset="0"/>
                <a:cs typeface="Times New Roman" panose="02020603050405020304" pitchFamily="18" charset="0"/>
              </a:rPr>
              <a:t>operating expenses and capital expenses.</a:t>
            </a:r>
            <a:endParaRPr lang="en-IN">
              <a:highlight>
                <a:srgbClr val="FFFF00"/>
              </a:highlight>
              <a:latin typeface="Times New Roman" panose="02020603050405020304" pitchFamily="18" charset="0"/>
              <a:cs typeface="Times New Roman" panose="02020603050405020304" pitchFamily="18" charset="0"/>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9F02A36-8A2F-4DDA-BC28-962AC3F999A2}"/>
              </a:ext>
            </a:extLst>
          </p:cNvPr>
          <p:cNvPicPr>
            <a:picLocks noChangeAspect="1"/>
          </p:cNvPicPr>
          <p:nvPr/>
        </p:nvPicPr>
        <p:blipFill rotWithShape="1">
          <a:blip r:embed="rId3"/>
          <a:srcRect l="3471" t="-1" r="17709" b="10381"/>
          <a:stretch/>
        </p:blipFill>
        <p:spPr>
          <a:xfrm>
            <a:off x="8085026" y="2701180"/>
            <a:ext cx="3459274" cy="255662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93867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927C-C30E-4091-B14B-DCDB00241C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Opex</a:t>
            </a:r>
            <a:endParaRPr lang="en-IN" dirty="0"/>
          </a:p>
        </p:txBody>
      </p:sp>
      <p:sp>
        <p:nvSpPr>
          <p:cNvPr id="3" name="Content Placeholder 2">
            <a:extLst>
              <a:ext uri="{FF2B5EF4-FFF2-40B4-BE49-F238E27FC236}">
                <a16:creationId xmlns:a16="http://schemas.microsoft.com/office/drawing/2014/main" id="{EAE9C4D3-29D0-4D8B-8479-F7FF3DE5E8D8}"/>
              </a:ext>
            </a:extLst>
          </p:cNvPr>
          <p:cNvSpPr>
            <a:spLocks noGrp="1"/>
          </p:cNvSpPr>
          <p:nvPr>
            <p:ph idx="1"/>
          </p:nvPr>
        </p:nvSpPr>
        <p:spPr/>
        <p:txBody>
          <a:bodyPr>
            <a:normAutofit/>
          </a:bodyPr>
          <a:lstStyle/>
          <a:p>
            <a:r>
              <a:rPr lang="en-IN" b="0" i="0" dirty="0">
                <a:solidFill>
                  <a:srgbClr val="111111"/>
                </a:solidFill>
                <a:effectLst/>
                <a:latin typeface="Times New Roman" panose="02020603050405020304" pitchFamily="18" charset="0"/>
                <a:cs typeface="Times New Roman" panose="02020603050405020304" pitchFamily="18" charset="0"/>
              </a:rPr>
              <a:t>Operating expenses are any costs incurred during the course of regular business and are much easier to understand conceptually than capital expenses since they are part of the day-to-day operations. </a:t>
            </a:r>
          </a:p>
          <a:p>
            <a:pPr algn="l">
              <a:buFont typeface="Arial" panose="020B0604020202020204" pitchFamily="34" charset="0"/>
              <a:buChar char="•"/>
            </a:pPr>
            <a:r>
              <a:rPr lang="en-IN" dirty="0">
                <a:solidFill>
                  <a:srgbClr val="111111"/>
                </a:solidFill>
                <a:latin typeface="Times New Roman" panose="02020603050405020304" pitchFamily="18" charset="0"/>
                <a:cs typeface="Times New Roman" panose="02020603050405020304" pitchFamily="18" charset="0"/>
              </a:rPr>
              <a:t>These include : insurance ,</a:t>
            </a:r>
            <a:r>
              <a:rPr lang="en-IN" b="0" i="0" dirty="0">
                <a:solidFill>
                  <a:srgbClr val="111111"/>
                </a:solidFill>
                <a:effectLst/>
                <a:latin typeface="Times New Roman" panose="02020603050405020304" pitchFamily="18" charset="0"/>
                <a:cs typeface="Times New Roman" panose="02020603050405020304" pitchFamily="18" charset="0"/>
              </a:rPr>
              <a:t>General and administrative expenses, including office supplies, travel, and distribution,Payroll</a:t>
            </a:r>
            <a:r>
              <a:rPr lang="en-IN" dirty="0">
                <a:solidFill>
                  <a:srgbClr val="111111"/>
                </a:solidFill>
                <a:latin typeface="Times New Roman" panose="02020603050405020304" pitchFamily="18" charset="0"/>
                <a:cs typeface="Times New Roman" panose="02020603050405020304" pitchFamily="18" charset="0"/>
              </a:rPr>
              <a:t>,Research &amp; Development</a:t>
            </a:r>
            <a:r>
              <a:rPr lang="en-IN" b="0" i="0" dirty="0">
                <a:solidFill>
                  <a:srgbClr val="111111"/>
                </a:solidFill>
                <a:effectLst/>
                <a:latin typeface="Times New Roman" panose="02020603050405020304" pitchFamily="18" charset="0"/>
                <a:cs typeface="Times New Roman" panose="02020603050405020304" pitchFamily="18" charset="0"/>
              </a:rPr>
              <a:t> (R&amp;D) ,Cost of Goods Sold (COGS) ,Marketing, Licensing Fees</a:t>
            </a:r>
            <a:r>
              <a:rPr lang="en-IN" u="sng" dirty="0">
                <a:solidFill>
                  <a:srgbClr val="111111"/>
                </a:solidFill>
                <a:latin typeface="Times New Roman" panose="02020603050405020304" pitchFamily="18" charset="0"/>
                <a:cs typeface="Times New Roman" panose="02020603050405020304" pitchFamily="18" charset="0"/>
              </a:rPr>
              <a:t>,</a:t>
            </a:r>
            <a:r>
              <a:rPr lang="en-IN" b="0" i="0" dirty="0">
                <a:solidFill>
                  <a:srgbClr val="111111"/>
                </a:solidFill>
                <a:effectLst/>
                <a:latin typeface="Times New Roman" panose="02020603050405020304" pitchFamily="18" charset="0"/>
                <a:cs typeface="Times New Roman" panose="02020603050405020304" pitchFamily="18" charset="0"/>
              </a:rPr>
              <a:t>Utilities,Property taxes</a:t>
            </a:r>
          </a:p>
          <a:p>
            <a:endParaRPr lang="en-IN" dirty="0"/>
          </a:p>
        </p:txBody>
      </p:sp>
    </p:spTree>
    <p:extLst>
      <p:ext uri="{BB962C8B-B14F-4D97-AF65-F5344CB8AC3E}">
        <p14:creationId xmlns:p14="http://schemas.microsoft.com/office/powerpoint/2010/main" val="27131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B964-C480-4452-A8C4-25DEA73F34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Capex</a:t>
            </a:r>
            <a:endParaRPr lang="en-IN" dirty="0"/>
          </a:p>
        </p:txBody>
      </p:sp>
      <p:sp>
        <p:nvSpPr>
          <p:cNvPr id="3" name="Content Placeholder 2">
            <a:extLst>
              <a:ext uri="{FF2B5EF4-FFF2-40B4-BE49-F238E27FC236}">
                <a16:creationId xmlns:a16="http://schemas.microsoft.com/office/drawing/2014/main" id="{E01F3923-0430-4FA6-A9CC-1EC52B3A2EA8}"/>
              </a:ext>
            </a:extLst>
          </p:cNvPr>
          <p:cNvSpPr>
            <a:spLocks noGrp="1"/>
          </p:cNvSpPr>
          <p:nvPr>
            <p:ph idx="1"/>
          </p:nvPr>
        </p:nvSpPr>
        <p:spPr/>
        <p:txBody>
          <a:bodyPr/>
          <a:lstStyle/>
          <a:p>
            <a:r>
              <a:rPr lang="en-IN" b="0" i="0" dirty="0">
                <a:solidFill>
                  <a:srgbClr val="111111"/>
                </a:solidFill>
                <a:effectLst/>
                <a:latin typeface="SourceSansPro"/>
              </a:rPr>
              <a:t>A capital expenditure is incurred when a business spends money, uses collateral, or takes on debt to buy a new asset or to add value to an existing asset with the expectation of receiving benefits for longer than a single tax year. Put simply, it represents an investment in the business.</a:t>
            </a:r>
          </a:p>
          <a:p>
            <a:r>
              <a:rPr lang="en-IN" dirty="0">
                <a:solidFill>
                  <a:srgbClr val="111111"/>
                </a:solidFill>
                <a:latin typeface="SourceSansPro"/>
              </a:rPr>
              <a:t>These include : Purchases of fixed assets such as buildings or its equipment , upgrading to existing facilities,</a:t>
            </a:r>
            <a:r>
              <a:rPr lang="en-IN" b="0" i="0" dirty="0">
                <a:solidFill>
                  <a:srgbClr val="111111"/>
                </a:solidFill>
                <a:effectLst/>
                <a:latin typeface="SourceSansPro"/>
              </a:rPr>
              <a:t> acquisition of intangible assets, such as patents and other forms of technology.</a:t>
            </a:r>
          </a:p>
          <a:p>
            <a:endParaRPr lang="en-IN" dirty="0"/>
          </a:p>
        </p:txBody>
      </p:sp>
    </p:spTree>
    <p:extLst>
      <p:ext uri="{BB962C8B-B14F-4D97-AF65-F5344CB8AC3E}">
        <p14:creationId xmlns:p14="http://schemas.microsoft.com/office/powerpoint/2010/main" val="203982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633D-E6E5-4F72-95F7-5020DB97BF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 of Cloud Computing</a:t>
            </a:r>
          </a:p>
        </p:txBody>
      </p:sp>
      <p:pic>
        <p:nvPicPr>
          <p:cNvPr id="9" name="Content Placeholder 8" descr="Chart, bubble chart&#10;&#10;Description automatically generated">
            <a:extLst>
              <a:ext uri="{FF2B5EF4-FFF2-40B4-BE49-F238E27FC236}">
                <a16:creationId xmlns:a16="http://schemas.microsoft.com/office/drawing/2014/main" id="{3FCB934E-0C2C-4D51-9CA3-625EC43C2190}"/>
              </a:ext>
            </a:extLst>
          </p:cNvPr>
          <p:cNvPicPr>
            <a:picLocks noGrp="1" noChangeAspect="1"/>
          </p:cNvPicPr>
          <p:nvPr>
            <p:ph idx="1"/>
          </p:nvPr>
        </p:nvPicPr>
        <p:blipFill>
          <a:blip r:embed="rId2"/>
          <a:stretch>
            <a:fillRect/>
          </a:stretch>
        </p:blipFill>
        <p:spPr>
          <a:xfrm>
            <a:off x="2982296" y="2557463"/>
            <a:ext cx="6227408" cy="3629924"/>
          </a:xfrm>
        </p:spPr>
      </p:pic>
    </p:spTree>
    <p:extLst>
      <p:ext uri="{BB962C8B-B14F-4D97-AF65-F5344CB8AC3E}">
        <p14:creationId xmlns:p14="http://schemas.microsoft.com/office/powerpoint/2010/main" val="322685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8995-F063-475C-97F3-A499F649DA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Models</a:t>
            </a:r>
          </a:p>
        </p:txBody>
      </p:sp>
      <p:pic>
        <p:nvPicPr>
          <p:cNvPr id="5" name="Content Placeholder 4" descr="Diagram&#10;&#10;Description automatically generated">
            <a:extLst>
              <a:ext uri="{FF2B5EF4-FFF2-40B4-BE49-F238E27FC236}">
                <a16:creationId xmlns:a16="http://schemas.microsoft.com/office/drawing/2014/main" id="{B5A49092-0D8A-407C-AD7B-71FEAC8DA6EE}"/>
              </a:ext>
            </a:extLst>
          </p:cNvPr>
          <p:cNvPicPr>
            <a:picLocks noGrp="1" noChangeAspect="1"/>
          </p:cNvPicPr>
          <p:nvPr>
            <p:ph idx="1"/>
          </p:nvPr>
        </p:nvPicPr>
        <p:blipFill>
          <a:blip r:embed="rId2"/>
          <a:stretch>
            <a:fillRect/>
          </a:stretch>
        </p:blipFill>
        <p:spPr>
          <a:xfrm>
            <a:off x="4237990" y="2557463"/>
            <a:ext cx="3716020" cy="3317875"/>
          </a:xfrm>
        </p:spPr>
      </p:pic>
    </p:spTree>
    <p:extLst>
      <p:ext uri="{BB962C8B-B14F-4D97-AF65-F5344CB8AC3E}">
        <p14:creationId xmlns:p14="http://schemas.microsoft.com/office/powerpoint/2010/main" val="29576724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454</TotalTime>
  <Words>2649</Words>
  <Application>Microsoft Office PowerPoint</Application>
  <PresentationFormat>Widescreen</PresentationFormat>
  <Paragraphs>134</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ff-more-web-pro</vt:lpstr>
      <vt:lpstr>Garamond</vt:lpstr>
      <vt:lpstr>inter-bold</vt:lpstr>
      <vt:lpstr>inter-regular</vt:lpstr>
      <vt:lpstr>multi-display</vt:lpstr>
      <vt:lpstr>Segoe UI</vt:lpstr>
      <vt:lpstr>SourceSansPro</vt:lpstr>
      <vt:lpstr>Times New Roman</vt:lpstr>
      <vt:lpstr>Organic</vt:lpstr>
      <vt:lpstr>Azure fundamentals</vt:lpstr>
      <vt:lpstr>What is Cloud Computing</vt:lpstr>
      <vt:lpstr>On-premises vs cloud</vt:lpstr>
      <vt:lpstr>Why cloud?</vt:lpstr>
      <vt:lpstr>Capex vs Opex</vt:lpstr>
      <vt:lpstr>Opex</vt:lpstr>
      <vt:lpstr>Capex</vt:lpstr>
      <vt:lpstr>Advantages of Cloud Computing</vt:lpstr>
      <vt:lpstr>Cloud Models</vt:lpstr>
      <vt:lpstr>IAAS</vt:lpstr>
      <vt:lpstr>PAAS</vt:lpstr>
      <vt:lpstr>SAAS</vt:lpstr>
      <vt:lpstr>What is Azure ?</vt:lpstr>
      <vt:lpstr>Azure Regions</vt:lpstr>
      <vt:lpstr>Azure Regions</vt:lpstr>
      <vt:lpstr>Azure availability zones</vt:lpstr>
      <vt:lpstr>Azure architecture for management of resources</vt:lpstr>
      <vt:lpstr>Most important Resources in Azure</vt:lpstr>
      <vt:lpstr>Azure Virtual Network</vt:lpstr>
      <vt:lpstr>Azure storage accounts</vt:lpstr>
      <vt:lpstr>Types of storage accounts</vt:lpstr>
      <vt:lpstr>Azure database services</vt:lpstr>
      <vt:lpstr>Cosmos DB</vt:lpstr>
      <vt:lpstr>Azure MYSQL</vt:lpstr>
      <vt:lpstr>Azure PostgreSQL</vt:lpstr>
      <vt:lpstr>Azure MYSQL</vt:lpstr>
      <vt:lpstr>SQL Managed instance</vt:lpstr>
      <vt:lpstr>Azure AI services</vt:lpstr>
      <vt:lpstr>Azure IOT</vt:lpstr>
      <vt:lpstr>Azure IOT Examples</vt:lpstr>
      <vt:lpstr>Azure Devops</vt:lpstr>
      <vt:lpstr>Big data analytics on azure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dc:title>
  <dc:creator>Umesh, Nagavarapu Venkata Sai</dc:creator>
  <cp:lastModifiedBy>Umesh, Nagavarapu Venkata Sai</cp:lastModifiedBy>
  <cp:revision>27</cp:revision>
  <dcterms:created xsi:type="dcterms:W3CDTF">2022-06-12T16:33:53Z</dcterms:created>
  <dcterms:modified xsi:type="dcterms:W3CDTF">2022-06-13T09:36:17Z</dcterms:modified>
</cp:coreProperties>
</file>