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AB916EF-E4FC-4599-B996-1DD98C207FA8}">
  <a:tblStyle styleId="{7AB916EF-E4FC-4599-B996-1DD98C207FA8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00C5B9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rgbClr val="F0576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pink">
    <p:bg>
      <p:bgPr>
        <a:solidFill>
          <a:srgbClr val="FD8E8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teal">
    <p:bg>
      <p:bgPr>
        <a:solidFill>
          <a:srgbClr val="6CF3C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dark">
    <p:bg>
      <p:bgPr>
        <a:solidFill>
          <a:srgbClr val="00C5B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teal">
    <p:bg>
      <p:bgPr>
        <a:solidFill>
          <a:srgbClr val="6CF3C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pink">
    <p:bg>
      <p:bgPr>
        <a:solidFill>
          <a:srgbClr val="FD8E8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F0576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 i="1"/>
            </a:lvl1pPr>
            <a:lvl2pPr rtl="0" algn="ctr">
              <a:spcBef>
                <a:spcPts val="0"/>
              </a:spcBef>
              <a:defRPr i="1"/>
            </a:lvl2pPr>
            <a:lvl3pPr rtl="0" algn="ctr">
              <a:spcBef>
                <a:spcPts val="0"/>
              </a:spcBef>
              <a:defRPr i="1"/>
            </a:lvl3pPr>
            <a:lvl4pPr rtl="0" algn="ctr">
              <a:spcBef>
                <a:spcPts val="0"/>
              </a:spcBef>
              <a:defRPr i="1"/>
            </a:lvl4pPr>
            <a:lvl5pPr rtl="0" algn="ctr">
              <a:spcBef>
                <a:spcPts val="0"/>
              </a:spcBef>
              <a:defRPr i="1"/>
            </a:lvl5pPr>
            <a:lvl6pPr rtl="0" algn="ctr">
              <a:spcBef>
                <a:spcPts val="0"/>
              </a:spcBef>
              <a:defRPr i="1"/>
            </a:lvl6pPr>
            <a:lvl7pPr rtl="0" algn="ctr">
              <a:spcBef>
                <a:spcPts val="0"/>
              </a:spcBef>
              <a:defRPr i="1"/>
            </a:lvl7pPr>
            <a:lvl8pPr rtl="0" algn="ctr">
              <a:spcBef>
                <a:spcPts val="0"/>
              </a:spcBef>
              <a:defRPr i="1"/>
            </a:lvl8pPr>
            <a:lvl9pPr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60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29" name="Shape 29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l">
              <a:spcBef>
                <a:spcPts val="0"/>
              </a:spcBef>
              <a:defRPr/>
            </a:lvl1pPr>
            <a:lvl2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7" name="Shape 3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" name="Shape 45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6" name="Shape 46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55" name="Shape 55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b="1" sz="14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fonts#UsePlace:use/Collection:Source+Sans+Pro:400,700,400italic,700italic" TargetMode="External"/><Relationship Id="rId4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7.0.0.1:500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 rot="179">
            <a:off x="1691849" y="3225614"/>
            <a:ext cx="5760299" cy="283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5400"/>
              <a:t>Change My View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or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Finding Conversational Styles Other Than “Stubborn” on Reddit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951000" y="1982100"/>
            <a:ext cx="12420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TL;DR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254650" y="418525"/>
            <a:ext cx="2497499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John Gilling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549600" y="517200"/>
            <a:ext cx="3069000" cy="2457300"/>
          </a:xfrm>
          <a:prstGeom prst="wedgeRectCallout">
            <a:avLst>
              <a:gd fmla="val 33489" name="adj1"/>
              <a:gd fmla="val 69190" name="adj2"/>
            </a:avLst>
          </a:prstGeom>
          <a:solidFill>
            <a:srgbClr val="2F3848">
              <a:alpha val="71540"/>
            </a:srgbClr>
          </a:solidFill>
          <a:ln cap="flat" cmpd="sng" w="1524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D8E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Want big impact?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2F3848"/>
          </a:solidFill>
          <a:ln cap="flat" cmpd="sng" w="114300">
            <a:solidFill>
              <a:srgbClr val="2F38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70" name="Shape 170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F057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71" name="Shape 171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00C5B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Shape 177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{7AB916EF-E4FC-4599-B996-1DD98C207FA8}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9426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F3848"/>
                    </a:solidFill>
                  </a:tcPr>
                </a:tc>
              </a:tr>
              <a:tr h="942625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</a:tr>
              <a:tr h="942625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CF3CE"/>
                    </a:solidFill>
                  </a:tcPr>
                </a:tc>
              </a:tr>
              <a:tr h="942625"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5B9"/>
                    </a:solidFill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0" y="1210800"/>
            <a:ext cx="8779199" cy="44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1649825" y="2394225"/>
            <a:ext cx="7820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CF3C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596100" y="168450"/>
            <a:ext cx="7951799" cy="97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3891075" y="2221099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4197500" y="3247874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7714050" y="4520074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6869375" y="2726924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2611875" y="4211974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1126775" y="2488624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1206150" y="2111125"/>
            <a:ext cx="6731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1206150" y="3786746"/>
            <a:ext cx="6731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4294967295" type="ctrTitle"/>
          </p:nvPr>
        </p:nvSpPr>
        <p:spPr>
          <a:xfrm>
            <a:off x="685800" y="7115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05768"/>
                </a:solidFill>
              </a:rPr>
              <a:t>89,526,124$</a:t>
            </a:r>
          </a:p>
        </p:txBody>
      </p:sp>
      <p:sp>
        <p:nvSpPr>
          <p:cNvPr id="203" name="Shape 203"/>
          <p:cNvSpPr txBox="1"/>
          <p:nvPr>
            <p:ph idx="4294967295" type="subTitle"/>
          </p:nvPr>
        </p:nvSpPr>
        <p:spPr>
          <a:xfrm>
            <a:off x="685800" y="1729345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400"/>
              <a:t>That’s a lot of money</a:t>
            </a:r>
          </a:p>
        </p:txBody>
      </p:sp>
      <p:sp>
        <p:nvSpPr>
          <p:cNvPr id="204" name="Shape 204"/>
          <p:cNvSpPr txBox="1"/>
          <p:nvPr>
            <p:ph idx="4294967295" type="ctrTitle"/>
          </p:nvPr>
        </p:nvSpPr>
        <p:spPr>
          <a:xfrm>
            <a:off x="685800" y="42167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05768"/>
                </a:solidFill>
              </a:rPr>
              <a:t>100%</a:t>
            </a:r>
          </a:p>
        </p:txBody>
      </p:sp>
      <p:sp>
        <p:nvSpPr>
          <p:cNvPr id="205" name="Shape 205"/>
          <p:cNvSpPr txBox="1"/>
          <p:nvPr>
            <p:ph idx="4294967295" type="subTitle"/>
          </p:nvPr>
        </p:nvSpPr>
        <p:spPr>
          <a:xfrm>
            <a:off x="685800" y="5234544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400"/>
              <a:t>Total success!</a:t>
            </a:r>
          </a:p>
        </p:txBody>
      </p:sp>
      <p:sp>
        <p:nvSpPr>
          <p:cNvPr id="206" name="Shape 206"/>
          <p:cNvSpPr txBox="1"/>
          <p:nvPr>
            <p:ph idx="4294967295" type="ctrTitle"/>
          </p:nvPr>
        </p:nvSpPr>
        <p:spPr>
          <a:xfrm>
            <a:off x="685800" y="24641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05768"/>
                </a:solidFill>
              </a:rPr>
              <a:t>185,244</a:t>
            </a:r>
            <a:r>
              <a:rPr lang="en" sz="4800">
                <a:solidFill>
                  <a:srgbClr val="F05768"/>
                </a:solidFill>
              </a:rPr>
              <a:t> users</a:t>
            </a:r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685800" y="3481944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4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602650" y="2545650"/>
            <a:ext cx="2807999" cy="17667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6CF3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13" name="Shape 213"/>
          <p:cNvSpPr/>
          <p:nvPr/>
        </p:nvSpPr>
        <p:spPr>
          <a:xfrm>
            <a:off x="3114000" y="2545650"/>
            <a:ext cx="2861999" cy="1766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14" name="Shape 214"/>
          <p:cNvSpPr/>
          <p:nvPr/>
        </p:nvSpPr>
        <p:spPr>
          <a:xfrm>
            <a:off x="5679350" y="2545650"/>
            <a:ext cx="2861999" cy="1766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2F384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457200" y="2286000"/>
            <a:ext cx="26319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3223963" y="2286000"/>
            <a:ext cx="26319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5990727" y="2286000"/>
            <a:ext cx="26319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 txBox="1"/>
          <p:nvPr>
            <p:ph idx="4294967295" type="body"/>
          </p:nvPr>
        </p:nvSpPr>
        <p:spPr>
          <a:xfrm>
            <a:off x="457200" y="4495800"/>
            <a:ext cx="26319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3223963" y="4495800"/>
            <a:ext cx="26319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5990727" y="4495800"/>
            <a:ext cx="26319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354487" y="1930082"/>
            <a:ext cx="383718" cy="383695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8" name="Shape 228"/>
          <p:cNvGrpSpPr/>
          <p:nvPr/>
        </p:nvGrpSpPr>
        <p:grpSpPr>
          <a:xfrm>
            <a:off x="595378" y="2024536"/>
            <a:ext cx="430370" cy="289245"/>
            <a:chOff x="1241275" y="3718400"/>
            <a:chExt cx="450650" cy="302875"/>
          </a:xfrm>
        </p:grpSpPr>
        <p:sp>
          <p:nvSpPr>
            <p:cNvPr id="229" name="Shape 22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3360914" y="4123337"/>
            <a:ext cx="370874" cy="387204"/>
            <a:chOff x="3294650" y="3652450"/>
            <a:chExt cx="388350" cy="405450"/>
          </a:xfrm>
        </p:grpSpPr>
        <p:sp>
          <p:nvSpPr>
            <p:cNvPr id="234" name="Shape 23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143126" y="4121582"/>
            <a:ext cx="390690" cy="390714"/>
            <a:chOff x="6654650" y="3665275"/>
            <a:chExt cx="409100" cy="409125"/>
          </a:xfrm>
        </p:grpSpPr>
        <p:sp>
          <p:nvSpPr>
            <p:cNvPr id="238" name="Shape 23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588271" y="4105252"/>
            <a:ext cx="423351" cy="423375"/>
            <a:chOff x="570875" y="4322250"/>
            <a:chExt cx="443300" cy="443325"/>
          </a:xfrm>
        </p:grpSpPr>
        <p:sp>
          <p:nvSpPr>
            <p:cNvPr id="241" name="Shape 24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102637" y="1877610"/>
            <a:ext cx="409360" cy="436172"/>
            <a:chOff x="5970800" y="1619250"/>
            <a:chExt cx="428650" cy="456725"/>
          </a:xfrm>
        </p:grpSpPr>
        <p:sp>
          <p:nvSpPr>
            <p:cNvPr id="246" name="Shape 24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F3848"/>
                </a:solidFill>
              </a:rPr>
              <a:t>You can copy&amp;paste graphs from </a:t>
            </a:r>
            <a:r>
              <a:rPr lang="en" u="sng">
                <a:solidFill>
                  <a:srgbClr val="2F3848"/>
                </a:solidFill>
                <a:hlinkClick r:id="rId3"/>
              </a:rPr>
              <a:t>Google Sheets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5381949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00C5B9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3" name="Shape 263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3526350" y="442650"/>
            <a:ext cx="2091299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6000"/>
              <a:t>Why?</a:t>
            </a:r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3881425" y="1489050"/>
            <a:ext cx="47829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>
                <a:solidFill>
                  <a:srgbClr val="F05768"/>
                </a:solidFill>
              </a:rPr>
              <a:t>The internet is full of useful resources, but message boards are notorious for being homogeneous and hostile to outside individuals and different ideas.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74" y="555824"/>
            <a:ext cx="2801349" cy="2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320750" y="3782975"/>
            <a:ext cx="47829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</a:rPr>
              <a:t>/r/changemyview is a forum </a:t>
            </a:r>
            <a:r>
              <a:rPr b="1" i="1" lang="en" sz="2400">
                <a:solidFill>
                  <a:srgbClr val="00C5B9"/>
                </a:solidFill>
              </a:rPr>
              <a:t>designed</a:t>
            </a:r>
            <a:r>
              <a:rPr b="1" lang="en" sz="2400">
                <a:solidFill>
                  <a:srgbClr val="00C5B9"/>
                </a:solidFill>
              </a:rPr>
              <a:t> for individuals sick of the monoculture and looking for challenges to their beliefs.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0576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05768"/>
              </a:solidFill>
            </a:endParaRPr>
          </a:p>
        </p:txBody>
      </p:sp>
      <p:sp>
        <p:nvSpPr>
          <p:cNvPr id="82" name="Shape 82"/>
          <p:cNvSpPr txBox="1"/>
          <p:nvPr>
            <p:ph idx="4294967295" type="subTitle"/>
          </p:nvPr>
        </p:nvSpPr>
        <p:spPr>
          <a:xfrm>
            <a:off x="4728000" y="5040575"/>
            <a:ext cx="4416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D85C6"/>
                </a:solidFill>
              </a:rPr>
              <a:t>It’s a microcosm that represents a slice of rational conversation on the internet and in real life.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5523467" y="81556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4294967295" type="body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C5B9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70" name="Shape 270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788350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C5B9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77" name="Shape 277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001837" y="684037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4294967295" type="body"/>
          </p:nvPr>
        </p:nvSpPr>
        <p:spPr>
          <a:xfrm>
            <a:off x="457200" y="4565925"/>
            <a:ext cx="81828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C5B9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4" name="Shape 284"/>
          <p:cNvSpPr/>
          <p:nvPr/>
        </p:nvSpPr>
        <p:spPr>
          <a:xfrm>
            <a:off x="2213050" y="896562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ctrTitle"/>
          </p:nvPr>
        </p:nvSpPr>
        <p:spPr>
          <a:xfrm>
            <a:off x="3260375" y="891925"/>
            <a:ext cx="4782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0">
                <a:solidFill>
                  <a:srgbClr val="6CF3CE"/>
                </a:solidFill>
              </a:rPr>
              <a:t>Thanks!</a:t>
            </a:r>
          </a:p>
        </p:txBody>
      </p:sp>
      <p:sp>
        <p:nvSpPr>
          <p:cNvPr id="290" name="Shape 290"/>
          <p:cNvSpPr txBox="1"/>
          <p:nvPr>
            <p:ph idx="4294967295" type="subTitle"/>
          </p:nvPr>
        </p:nvSpPr>
        <p:spPr>
          <a:xfrm>
            <a:off x="3260375" y="1802300"/>
            <a:ext cx="4782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1" name="Shape 291"/>
          <p:cNvSpPr txBox="1"/>
          <p:nvPr>
            <p:ph idx="4294967295" type="body"/>
          </p:nvPr>
        </p:nvSpPr>
        <p:spPr>
          <a:xfrm>
            <a:off x="3260375" y="3058900"/>
            <a:ext cx="4782900" cy="16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You can find me at: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user@mail.me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10249"/>
          <a:stretch/>
        </p:blipFill>
        <p:spPr>
          <a:xfrm>
            <a:off x="1042525" y="1074950"/>
            <a:ext cx="1718399" cy="1718399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rgbClr val="6CF3CE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F3848"/>
                </a:solidFill>
              </a:rPr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F3848"/>
              </a:buClr>
              <a:buSzPct val="100000"/>
            </a:pPr>
            <a:r>
              <a:rPr lang="en" sz="2400">
                <a:solidFill>
                  <a:srgbClr val="2F3848"/>
                </a:solidFill>
              </a:rPr>
              <a:t>Presentation template by </a:t>
            </a:r>
            <a:r>
              <a:rPr lang="en" sz="2400" u="sng">
                <a:solidFill>
                  <a:srgbClr val="2F3848"/>
                </a:solidFill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F3848"/>
              </a:buClr>
              <a:buSzPct val="100000"/>
            </a:pPr>
            <a:r>
              <a:rPr lang="en" sz="2400">
                <a:solidFill>
                  <a:srgbClr val="2F3848"/>
                </a:solidFill>
              </a:rPr>
              <a:t>Photographs by </a:t>
            </a:r>
            <a:r>
              <a:rPr lang="en" sz="2400" u="sng">
                <a:solidFill>
                  <a:srgbClr val="2F3848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600200"/>
            <a:ext cx="8229600" cy="39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 &amp; body copy: </a:t>
            </a:r>
            <a:r>
              <a:rPr b="1" lang="en" sz="1800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0C5B9"/>
                </a:solidFill>
                <a:hlinkClick r:id="rId3"/>
              </a:rPr>
              <a:t>https://www.google.com/fonts#UsePlace:use/Collection:Source+Sans+Pro:400,700,400italic,700italic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b="1" lang="en" sz="1800">
                <a:solidFill>
                  <a:srgbClr val="2F3848"/>
                </a:solidFill>
              </a:rPr>
              <a:t>#2f3848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Turquoise </a:t>
            </a:r>
            <a:r>
              <a:rPr b="1" lang="en" sz="1800">
                <a:solidFill>
                  <a:srgbClr val="00C5B9"/>
                </a:solidFill>
              </a:rPr>
              <a:t>#00c5b9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Salmon </a:t>
            </a:r>
            <a:r>
              <a:rPr b="1" lang="en" sz="1800">
                <a:solidFill>
                  <a:srgbClr val="F05768"/>
                </a:solidFill>
              </a:rPr>
              <a:t>#f05768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825" y="32124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511368" y="1254337"/>
            <a:ext cx="347107" cy="438983"/>
            <a:chOff x="584925" y="238125"/>
            <a:chExt cx="415200" cy="525100"/>
          </a:xfrm>
        </p:grpSpPr>
        <p:sp>
          <p:nvSpPr>
            <p:cNvPr id="312" name="Shape 312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1062626" y="1318124"/>
            <a:ext cx="371622" cy="309361"/>
            <a:chOff x="1244325" y="314425"/>
            <a:chExt cx="444525" cy="370050"/>
          </a:xfrm>
        </p:grpSpPr>
        <p:sp>
          <p:nvSpPr>
            <p:cNvPr id="319" name="Shape 319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634325" y="1316599"/>
            <a:ext cx="355300" cy="312413"/>
            <a:chOff x="1928175" y="312600"/>
            <a:chExt cx="425000" cy="373700"/>
          </a:xfrm>
        </p:grpSpPr>
        <p:sp>
          <p:nvSpPr>
            <p:cNvPr id="322" name="Shape 32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Shape 324"/>
          <p:cNvSpPr/>
          <p:nvPr/>
        </p:nvSpPr>
        <p:spPr>
          <a:xfrm>
            <a:off x="2230101" y="1305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813547" y="1306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3298362" y="1300276"/>
            <a:ext cx="408386" cy="345079"/>
            <a:chOff x="3918650" y="293075"/>
            <a:chExt cx="488500" cy="412775"/>
          </a:xfrm>
        </p:grpSpPr>
        <p:sp>
          <p:nvSpPr>
            <p:cNvPr id="327" name="Shape 32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3898129" y="1274234"/>
            <a:ext cx="335904" cy="397141"/>
            <a:chOff x="4636075" y="261925"/>
            <a:chExt cx="401800" cy="475050"/>
          </a:xfrm>
        </p:grpSpPr>
        <p:sp>
          <p:nvSpPr>
            <p:cNvPr id="331" name="Shape 331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Shape 335"/>
          <p:cNvSpPr/>
          <p:nvPr/>
        </p:nvSpPr>
        <p:spPr>
          <a:xfrm>
            <a:off x="4437330" y="1304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5024681" y="1307423"/>
            <a:ext cx="336908" cy="330261"/>
            <a:chOff x="5983625" y="301625"/>
            <a:chExt cx="403000" cy="395050"/>
          </a:xfrm>
        </p:grpSpPr>
        <p:sp>
          <p:nvSpPr>
            <p:cNvPr id="337" name="Shape 33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5590758" y="1304853"/>
            <a:ext cx="331808" cy="331306"/>
            <a:chOff x="6660750" y="298550"/>
            <a:chExt cx="396900" cy="396300"/>
          </a:xfrm>
        </p:grpSpPr>
        <p:sp>
          <p:nvSpPr>
            <p:cNvPr id="358" name="Shape 358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511368" y="1826538"/>
            <a:ext cx="347107" cy="420110"/>
            <a:chOff x="584925" y="922575"/>
            <a:chExt cx="415200" cy="502525"/>
          </a:xfrm>
        </p:grpSpPr>
        <p:sp>
          <p:nvSpPr>
            <p:cNvPr id="361" name="Shape 36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1064675" y="1816840"/>
            <a:ext cx="367547" cy="437980"/>
            <a:chOff x="1246775" y="910975"/>
            <a:chExt cx="439650" cy="523900"/>
          </a:xfrm>
        </p:grpSpPr>
        <p:sp>
          <p:nvSpPr>
            <p:cNvPr id="365" name="Shape 365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632799" y="1887273"/>
            <a:ext cx="358351" cy="298117"/>
            <a:chOff x="1926350" y="995225"/>
            <a:chExt cx="428650" cy="356600"/>
          </a:xfrm>
        </p:grpSpPr>
        <p:sp>
          <p:nvSpPr>
            <p:cNvPr id="369" name="Shape 369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Shape 373"/>
          <p:cNvSpPr/>
          <p:nvPr/>
        </p:nvSpPr>
        <p:spPr>
          <a:xfrm>
            <a:off x="2200485" y="1862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764556" y="1879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333204" y="1882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907976" y="1885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7" name="Shape 377"/>
          <p:cNvGrpSpPr/>
          <p:nvPr/>
        </p:nvGrpSpPr>
        <p:grpSpPr>
          <a:xfrm>
            <a:off x="4455031" y="1864826"/>
            <a:ext cx="349155" cy="349657"/>
            <a:chOff x="5302225" y="968375"/>
            <a:chExt cx="417650" cy="418250"/>
          </a:xfrm>
        </p:grpSpPr>
        <p:sp>
          <p:nvSpPr>
            <p:cNvPr id="378" name="Shape 378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4976695" y="1825514"/>
            <a:ext cx="432880" cy="421636"/>
            <a:chOff x="5926225" y="921350"/>
            <a:chExt cx="517800" cy="504350"/>
          </a:xfrm>
        </p:grpSpPr>
        <p:sp>
          <p:nvSpPr>
            <p:cNvPr id="381" name="Shape 38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5554517" y="1833685"/>
            <a:ext cx="404289" cy="405313"/>
            <a:chOff x="6617400" y="931125"/>
            <a:chExt cx="483600" cy="484825"/>
          </a:xfrm>
        </p:grpSpPr>
        <p:sp>
          <p:nvSpPr>
            <p:cNvPr id="384" name="Shape 384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489925" y="2463047"/>
            <a:ext cx="389994" cy="273622"/>
            <a:chOff x="559275" y="1683950"/>
            <a:chExt cx="466500" cy="327300"/>
          </a:xfrm>
        </p:grpSpPr>
        <p:sp>
          <p:nvSpPr>
            <p:cNvPr id="387" name="Shape 38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1053451" y="2408958"/>
            <a:ext cx="389994" cy="381822"/>
            <a:chOff x="1233350" y="1619250"/>
            <a:chExt cx="466500" cy="456725"/>
          </a:xfrm>
        </p:grpSpPr>
        <p:sp>
          <p:nvSpPr>
            <p:cNvPr id="390" name="Shape 390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1629225" y="2417109"/>
            <a:ext cx="365499" cy="365499"/>
            <a:chOff x="1922075" y="1629000"/>
            <a:chExt cx="437200" cy="437200"/>
          </a:xfrm>
        </p:grpSpPr>
        <p:sp>
          <p:nvSpPr>
            <p:cNvPr id="395" name="Shape 39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2191226" y="2415583"/>
            <a:ext cx="368550" cy="368550"/>
            <a:chOff x="2594325" y="1627175"/>
            <a:chExt cx="440850" cy="440850"/>
          </a:xfrm>
        </p:grpSpPr>
        <p:sp>
          <p:nvSpPr>
            <p:cNvPr id="398" name="Shape 39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2771181" y="2431981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2" name="Shape 402"/>
          <p:cNvGrpSpPr/>
          <p:nvPr/>
        </p:nvGrpSpPr>
        <p:grpSpPr>
          <a:xfrm>
            <a:off x="3352995" y="2388016"/>
            <a:ext cx="299120" cy="423684"/>
            <a:chOff x="3984000" y="1594200"/>
            <a:chExt cx="357800" cy="506800"/>
          </a:xfrm>
        </p:grpSpPr>
        <p:sp>
          <p:nvSpPr>
            <p:cNvPr id="403" name="Shape 40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3869037" y="2478868"/>
            <a:ext cx="394090" cy="241980"/>
            <a:chOff x="4601275" y="1702875"/>
            <a:chExt cx="471400" cy="289450"/>
          </a:xfrm>
        </p:grpSpPr>
        <p:sp>
          <p:nvSpPr>
            <p:cNvPr id="406" name="Shape 406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4451457" y="2419659"/>
            <a:ext cx="356303" cy="360399"/>
            <a:chOff x="5297950" y="1632050"/>
            <a:chExt cx="426200" cy="431100"/>
          </a:xfrm>
        </p:grpSpPr>
        <p:sp>
          <p:nvSpPr>
            <p:cNvPr id="412" name="Shape 41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5013960" y="2408958"/>
            <a:ext cx="358351" cy="381822"/>
            <a:chOff x="5970800" y="1619250"/>
            <a:chExt cx="428650" cy="456725"/>
          </a:xfrm>
        </p:grpSpPr>
        <p:sp>
          <p:nvSpPr>
            <p:cNvPr id="415" name="Shape 41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5561163" y="2404360"/>
            <a:ext cx="401718" cy="366502"/>
            <a:chOff x="6625350" y="1613750"/>
            <a:chExt cx="480525" cy="438400"/>
          </a:xfrm>
        </p:grpSpPr>
        <p:sp>
          <p:nvSpPr>
            <p:cNvPr id="421" name="Shape 42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533313" y="3000553"/>
            <a:ext cx="303217" cy="325684"/>
            <a:chOff x="611175" y="2326900"/>
            <a:chExt cx="362700" cy="389575"/>
          </a:xfrm>
        </p:grpSpPr>
        <p:sp>
          <p:nvSpPr>
            <p:cNvPr id="427" name="Shape 42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Shape 431"/>
          <p:cNvSpPr/>
          <p:nvPr/>
        </p:nvSpPr>
        <p:spPr>
          <a:xfrm>
            <a:off x="1088709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652257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2215805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2853777" y="2948491"/>
            <a:ext cx="170502" cy="425733"/>
            <a:chOff x="3386850" y="2264625"/>
            <a:chExt cx="203950" cy="509250"/>
          </a:xfrm>
        </p:grpSpPr>
        <p:sp>
          <p:nvSpPr>
            <p:cNvPr id="435" name="Shape 435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3996150" y="3002602"/>
            <a:ext cx="139862" cy="317512"/>
            <a:chOff x="4753325" y="2329350"/>
            <a:chExt cx="167300" cy="379800"/>
          </a:xfrm>
        </p:grpSpPr>
        <p:sp>
          <p:nvSpPr>
            <p:cNvPr id="438" name="Shape 438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430053" y="2950519"/>
            <a:ext cx="145004" cy="421657"/>
            <a:chOff x="4076175" y="2267050"/>
            <a:chExt cx="173450" cy="504375"/>
          </a:xfrm>
        </p:grpSpPr>
        <p:sp>
          <p:nvSpPr>
            <p:cNvPr id="441" name="Shape 441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Shape 443"/>
          <p:cNvSpPr/>
          <p:nvPr/>
        </p:nvSpPr>
        <p:spPr>
          <a:xfrm>
            <a:off x="4469998" y="2995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5017533" y="3001055"/>
            <a:ext cx="351203" cy="324660"/>
            <a:chOff x="5975075" y="2327500"/>
            <a:chExt cx="420100" cy="388350"/>
          </a:xfrm>
        </p:grpSpPr>
        <p:sp>
          <p:nvSpPr>
            <p:cNvPr id="445" name="Shape 4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5648943" y="2991357"/>
            <a:ext cx="215437" cy="351203"/>
            <a:chOff x="6730350" y="2315900"/>
            <a:chExt cx="257700" cy="420100"/>
          </a:xfrm>
        </p:grpSpPr>
        <p:sp>
          <p:nvSpPr>
            <p:cNvPr id="448" name="Shape 44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630289" y="3527840"/>
            <a:ext cx="109265" cy="398165"/>
            <a:chOff x="727175" y="2957625"/>
            <a:chExt cx="130700" cy="476275"/>
          </a:xfrm>
        </p:grpSpPr>
        <p:sp>
          <p:nvSpPr>
            <p:cNvPr id="454" name="Shape 454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1644607" y="3512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124449" y="3512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8" name="Shape 458"/>
          <p:cNvGrpSpPr/>
          <p:nvPr/>
        </p:nvGrpSpPr>
        <p:grpSpPr>
          <a:xfrm>
            <a:off x="2182030" y="3540589"/>
            <a:ext cx="386942" cy="372647"/>
            <a:chOff x="2583325" y="2972875"/>
            <a:chExt cx="462850" cy="445750"/>
          </a:xfrm>
        </p:grpSpPr>
        <p:sp>
          <p:nvSpPr>
            <p:cNvPr id="459" name="Shape 45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2732286" y="3596245"/>
            <a:ext cx="413485" cy="261354"/>
            <a:chOff x="3241525" y="3039450"/>
            <a:chExt cx="494600" cy="312625"/>
          </a:xfrm>
        </p:grpSpPr>
        <p:sp>
          <p:nvSpPr>
            <p:cNvPr id="462" name="Shape 46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Shape 464"/>
          <p:cNvSpPr/>
          <p:nvPr/>
        </p:nvSpPr>
        <p:spPr>
          <a:xfrm>
            <a:off x="3888580" y="3549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415718" y="3568678"/>
            <a:ext cx="427781" cy="316488"/>
            <a:chOff x="5255200" y="3006475"/>
            <a:chExt cx="511700" cy="378575"/>
          </a:xfrm>
        </p:grpSpPr>
        <p:sp>
          <p:nvSpPr>
            <p:cNvPr id="466" name="Shape 46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3329503" y="3550307"/>
            <a:ext cx="346104" cy="353230"/>
            <a:chOff x="3955900" y="2984500"/>
            <a:chExt cx="414000" cy="422525"/>
          </a:xfrm>
        </p:grpSpPr>
        <p:sp>
          <p:nvSpPr>
            <p:cNvPr id="469" name="Shape 46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493516" y="4138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5058565" y="3533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5624449" y="3545187"/>
            <a:ext cx="264426" cy="375719"/>
            <a:chOff x="6701050" y="2978375"/>
            <a:chExt cx="316300" cy="449425"/>
          </a:xfrm>
        </p:grpSpPr>
        <p:sp>
          <p:nvSpPr>
            <p:cNvPr id="475" name="Shape 475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1060077" y="4163847"/>
            <a:ext cx="376743" cy="253203"/>
            <a:chOff x="1241275" y="3718400"/>
            <a:chExt cx="450650" cy="302875"/>
          </a:xfrm>
        </p:grpSpPr>
        <p:sp>
          <p:nvSpPr>
            <p:cNvPr id="478" name="Shape 478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1628724" y="4144452"/>
            <a:ext cx="366502" cy="292495"/>
            <a:chOff x="1921475" y="3695200"/>
            <a:chExt cx="438400" cy="349875"/>
          </a:xfrm>
        </p:grpSpPr>
        <p:sp>
          <p:nvSpPr>
            <p:cNvPr id="483" name="Shape 483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2195824" y="4139854"/>
            <a:ext cx="359354" cy="301189"/>
            <a:chOff x="2599825" y="3689700"/>
            <a:chExt cx="429850" cy="360275"/>
          </a:xfrm>
        </p:grpSpPr>
        <p:sp>
          <p:nvSpPr>
            <p:cNvPr id="487" name="Shape 48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776698" y="4108713"/>
            <a:ext cx="324660" cy="338956"/>
            <a:chOff x="3294650" y="3652450"/>
            <a:chExt cx="388350" cy="405450"/>
          </a:xfrm>
        </p:grpSpPr>
        <p:sp>
          <p:nvSpPr>
            <p:cNvPr id="490" name="Shape 490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3313180" y="4151600"/>
            <a:ext cx="378749" cy="277698"/>
            <a:chOff x="3936375" y="3703750"/>
            <a:chExt cx="453050" cy="332175"/>
          </a:xfrm>
        </p:grpSpPr>
        <p:sp>
          <p:nvSpPr>
            <p:cNvPr id="494" name="Shape 49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876707" y="4151600"/>
            <a:ext cx="378749" cy="277698"/>
            <a:chOff x="4610450" y="3703750"/>
            <a:chExt cx="453050" cy="332175"/>
          </a:xfrm>
        </p:grpSpPr>
        <p:sp>
          <p:nvSpPr>
            <p:cNvPr id="500" name="Shape 500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4453505" y="4123531"/>
            <a:ext cx="352206" cy="333835"/>
            <a:chOff x="5300400" y="3670175"/>
            <a:chExt cx="421300" cy="399325"/>
          </a:xfrm>
        </p:grpSpPr>
        <p:sp>
          <p:nvSpPr>
            <p:cNvPr id="503" name="Shape 50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4997305" y="4094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9" name="Shape 509"/>
          <p:cNvGrpSpPr/>
          <p:nvPr/>
        </p:nvGrpSpPr>
        <p:grpSpPr>
          <a:xfrm>
            <a:off x="5585658" y="4119435"/>
            <a:ext cx="342007" cy="342028"/>
            <a:chOff x="6654650" y="3665275"/>
            <a:chExt cx="409100" cy="409125"/>
          </a:xfrm>
        </p:grpSpPr>
        <p:sp>
          <p:nvSpPr>
            <p:cNvPr id="510" name="Shape 51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499622" y="4668666"/>
            <a:ext cx="370598" cy="370619"/>
            <a:chOff x="570875" y="4322250"/>
            <a:chExt cx="443300" cy="443325"/>
          </a:xfrm>
        </p:grpSpPr>
        <p:sp>
          <p:nvSpPr>
            <p:cNvPr id="513" name="Shape 51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Shape 517"/>
          <p:cNvSpPr/>
          <p:nvPr/>
        </p:nvSpPr>
        <p:spPr>
          <a:xfrm>
            <a:off x="1047868" y="4740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8" name="Shape 518"/>
          <p:cNvGrpSpPr/>
          <p:nvPr/>
        </p:nvGrpSpPr>
        <p:grpSpPr>
          <a:xfrm>
            <a:off x="1677212" y="4641120"/>
            <a:ext cx="269526" cy="425712"/>
            <a:chOff x="1979475" y="4289300"/>
            <a:chExt cx="322400" cy="509225"/>
          </a:xfrm>
        </p:grpSpPr>
        <p:sp>
          <p:nvSpPr>
            <p:cNvPr id="519" name="Shape 519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216745" y="4646721"/>
            <a:ext cx="318014" cy="414509"/>
            <a:chOff x="2624850" y="4296000"/>
            <a:chExt cx="380400" cy="495825"/>
          </a:xfrm>
        </p:grpSpPr>
        <p:sp>
          <p:nvSpPr>
            <p:cNvPr id="523" name="Shape 523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Shape 526"/>
          <p:cNvSpPr/>
          <p:nvPr/>
        </p:nvSpPr>
        <p:spPr>
          <a:xfrm>
            <a:off x="3332702" y="4684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769154" y="4705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3894704" y="4682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9" name="Shape 529"/>
          <p:cNvGrpSpPr/>
          <p:nvPr/>
        </p:nvGrpSpPr>
        <p:grpSpPr>
          <a:xfrm>
            <a:off x="4433086" y="4687560"/>
            <a:ext cx="393045" cy="332832"/>
            <a:chOff x="5275975" y="4344850"/>
            <a:chExt cx="470150" cy="398125"/>
          </a:xfrm>
        </p:grpSpPr>
        <p:sp>
          <p:nvSpPr>
            <p:cNvPr id="530" name="Shape 530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Shape 533"/>
          <p:cNvSpPr/>
          <p:nvPr/>
        </p:nvSpPr>
        <p:spPr>
          <a:xfrm>
            <a:off x="5016700" y="4677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5575438" y="4660515"/>
            <a:ext cx="362447" cy="386921"/>
            <a:chOff x="6642425" y="4312500"/>
            <a:chExt cx="433550" cy="462825"/>
          </a:xfrm>
        </p:grpSpPr>
        <p:sp>
          <p:nvSpPr>
            <p:cNvPr id="535" name="Shape 535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Shape 538"/>
          <p:cNvSpPr/>
          <p:nvPr/>
        </p:nvSpPr>
        <p:spPr>
          <a:xfrm>
            <a:off x="452175" y="5280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1062626" y="5234763"/>
            <a:ext cx="371622" cy="365499"/>
            <a:chOff x="1244325" y="4999400"/>
            <a:chExt cx="444525" cy="437200"/>
          </a:xfrm>
        </p:grpSpPr>
        <p:sp>
          <p:nvSpPr>
            <p:cNvPr id="540" name="Shape 540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1659342" y="5223018"/>
            <a:ext cx="305265" cy="388969"/>
            <a:chOff x="1958100" y="4985350"/>
            <a:chExt cx="365150" cy="465275"/>
          </a:xfrm>
        </p:grpSpPr>
        <p:sp>
          <p:nvSpPr>
            <p:cNvPr id="546" name="Shape 546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2200402" y="5237815"/>
            <a:ext cx="350200" cy="359877"/>
            <a:chOff x="2605300" y="5003050"/>
            <a:chExt cx="418900" cy="430475"/>
          </a:xfrm>
        </p:grpSpPr>
        <p:sp>
          <p:nvSpPr>
            <p:cNvPr id="550" name="Shape 55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729736" y="5245485"/>
            <a:ext cx="418585" cy="344055"/>
            <a:chOff x="3238475" y="5012225"/>
            <a:chExt cx="500700" cy="411550"/>
          </a:xfrm>
        </p:grpSpPr>
        <p:sp>
          <p:nvSpPr>
            <p:cNvPr id="554" name="Shape 554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836370" y="5208722"/>
            <a:ext cx="459423" cy="417561"/>
            <a:chOff x="4562200" y="4968250"/>
            <a:chExt cx="549550" cy="499475"/>
          </a:xfrm>
        </p:grpSpPr>
        <p:sp>
          <p:nvSpPr>
            <p:cNvPr id="560" name="Shape 560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343297" y="5232214"/>
            <a:ext cx="318516" cy="370076"/>
            <a:chOff x="3972400" y="4996350"/>
            <a:chExt cx="381000" cy="442675"/>
          </a:xfrm>
        </p:grpSpPr>
        <p:sp>
          <p:nvSpPr>
            <p:cNvPr id="566" name="Shape 566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4403993" y="5201073"/>
            <a:ext cx="451251" cy="432859"/>
            <a:chOff x="5241175" y="4959100"/>
            <a:chExt cx="539775" cy="517775"/>
          </a:xfrm>
        </p:grpSpPr>
        <p:sp>
          <p:nvSpPr>
            <p:cNvPr id="569" name="Shape 5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4994755" y="5307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5611177" y="5265382"/>
            <a:ext cx="289444" cy="332832"/>
            <a:chOff x="6685175" y="5036025"/>
            <a:chExt cx="346225" cy="398125"/>
          </a:xfrm>
        </p:grpSpPr>
        <p:sp>
          <p:nvSpPr>
            <p:cNvPr id="577" name="Shape 57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3" name="Shape 58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5" name="Shape 585"/>
          <p:cNvSpPr/>
          <p:nvPr/>
        </p:nvSpPr>
        <p:spPr>
          <a:xfrm>
            <a:off x="6553537" y="3025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Shape 589"/>
          <p:cNvSpPr/>
          <p:nvPr/>
        </p:nvSpPr>
        <p:spPr>
          <a:xfrm>
            <a:off x="7438525" y="3005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6842198" y="4105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4294967295" type="ctrTitle"/>
          </p:nvPr>
        </p:nvSpPr>
        <p:spPr>
          <a:xfrm>
            <a:off x="185000" y="223725"/>
            <a:ext cx="39128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F3848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How does it work?</a:t>
            </a:r>
          </a:p>
        </p:txBody>
      </p:sp>
      <p:sp>
        <p:nvSpPr>
          <p:cNvPr id="88" name="Shape 88"/>
          <p:cNvSpPr/>
          <p:nvPr/>
        </p:nvSpPr>
        <p:spPr>
          <a:xfrm>
            <a:off x="963000" y="2219050"/>
            <a:ext cx="5790899" cy="792899"/>
          </a:xfrm>
          <a:prstGeom prst="wedgeEllipseCallout">
            <a:avLst>
              <a:gd fmla="val -45865" name="adj1"/>
              <a:gd fmla="val 534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228975" y="2418087"/>
            <a:ext cx="5523299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50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 THINK THAT PRESIDENT OBAMA IS A DIRTY SO-AND-SO!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85000" y="3144850"/>
            <a:ext cx="3501599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E06666"/>
                </a:solidFill>
              </a:rPr>
              <a:t>OP (original poster)</a:t>
            </a:r>
          </a:p>
        </p:txBody>
      </p:sp>
      <p:sp>
        <p:nvSpPr>
          <p:cNvPr id="91" name="Shape 91"/>
          <p:cNvSpPr/>
          <p:nvPr/>
        </p:nvSpPr>
        <p:spPr>
          <a:xfrm>
            <a:off x="3937725" y="223725"/>
            <a:ext cx="4955400" cy="18242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584275" y="2159725"/>
            <a:ext cx="812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POST: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696900" y="409700"/>
            <a:ext cx="1291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SUBTEXT: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352300" y="620325"/>
            <a:ext cx="39807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However, I’d be willing to change my view after a balanced discussion representing both sides of the matter. Someone please present an opposing opinion!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1387475" y="3702800"/>
            <a:ext cx="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>
            <a:off x="1387475" y="4139000"/>
            <a:ext cx="521400" cy="6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1387475" y="4139000"/>
            <a:ext cx="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1387475" y="4575200"/>
            <a:ext cx="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 flipH="1" rot="10800000">
            <a:off x="1410275" y="5354800"/>
            <a:ext cx="475800" cy="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1387475" y="4953700"/>
            <a:ext cx="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 txBox="1"/>
          <p:nvPr/>
        </p:nvSpPr>
        <p:spPr>
          <a:xfrm>
            <a:off x="1908875" y="3864650"/>
            <a:ext cx="21759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Comment 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908875" y="5077600"/>
            <a:ext cx="21759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53B733"/>
                </a:solidFill>
              </a:rPr>
              <a:t>Comment 2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1886075" y="5354800"/>
            <a:ext cx="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1886075" y="6190425"/>
            <a:ext cx="461699" cy="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3863900" y="3206825"/>
            <a:ext cx="4064399" cy="792899"/>
          </a:xfrm>
          <a:prstGeom prst="wedgeEllipseCallout">
            <a:avLst>
              <a:gd fmla="val -45865" name="adj1"/>
              <a:gd fmla="val 534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050579" y="3474750"/>
            <a:ext cx="3876599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WAY HE’S GREAT!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180517" y="3244000"/>
            <a:ext cx="1616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RESPONSE:</a:t>
            </a:r>
          </a:p>
        </p:txBody>
      </p:sp>
      <p:sp>
        <p:nvSpPr>
          <p:cNvPr id="108" name="Shape 108"/>
          <p:cNvSpPr/>
          <p:nvPr/>
        </p:nvSpPr>
        <p:spPr>
          <a:xfrm>
            <a:off x="3777950" y="4277100"/>
            <a:ext cx="4236299" cy="954900"/>
          </a:xfrm>
          <a:prstGeom prst="wedgeEllipseCallout">
            <a:avLst>
              <a:gd fmla="val -45865" name="adj1"/>
              <a:gd fmla="val 534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964629" y="4545025"/>
            <a:ext cx="3876599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53B73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HERE’S SOME DATA SHOWING HE’S ACTUALLY DOING A GREAT JOB.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094567" y="4294250"/>
            <a:ext cx="1616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53B73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RESPONSE: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537075" y="5985875"/>
            <a:ext cx="1815299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E06666"/>
                </a:solidFill>
              </a:rPr>
              <a:t>OP again</a:t>
            </a:r>
          </a:p>
        </p:txBody>
      </p:sp>
      <p:sp>
        <p:nvSpPr>
          <p:cNvPr id="112" name="Shape 112"/>
          <p:cNvSpPr/>
          <p:nvPr/>
        </p:nvSpPr>
        <p:spPr>
          <a:xfrm>
            <a:off x="4107575" y="5350750"/>
            <a:ext cx="4615499" cy="1084200"/>
          </a:xfrm>
          <a:prstGeom prst="wedgeEllipseCallout">
            <a:avLst>
              <a:gd fmla="val -45950" name="adj1"/>
              <a:gd fmla="val 3905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4404354" y="5615300"/>
            <a:ext cx="3876599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Wow, I hadn’t thought of it that way; now that I do, the other side of this argument makes sense to me. ∆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424192" y="5344500"/>
            <a:ext cx="1616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END RESULT: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1886075" y="5754225"/>
            <a:ext cx="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325" y="6190425"/>
            <a:ext cx="475799" cy="47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7214625" y="6553700"/>
            <a:ext cx="1202700" cy="6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7201550" y="6382300"/>
            <a:ext cx="13199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3150" y="1890300"/>
            <a:ext cx="7637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Kaggle Reddit Data (May 2015 Comments)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PRAW (Python Reddit API Wrapper)</a:t>
            </a:r>
          </a:p>
          <a:p>
            <a:pPr indent="-228600" lvl="1" marL="914400" rtl="0">
              <a:spcBef>
                <a:spcPts val="480"/>
              </a:spcBef>
              <a:buSzPct val="100000"/>
            </a:pPr>
            <a:r>
              <a:rPr lang="en" sz="3000"/>
              <a:t>Search for /u/DeltaBot responses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NLTK for tokenizing, removing stop words, and lemmatizing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Gensim for LDA Model and Similarity Measurements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Flask and D3 for Visualization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810450" y="240075"/>
            <a:ext cx="7523099" cy="80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0" lang="en">
                <a:solidFill>
                  <a:schemeClr val="accent2"/>
                </a:solidFill>
              </a:rPr>
              <a:t>Methodology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ctrTitle"/>
          </p:nvPr>
        </p:nvSpPr>
        <p:spPr>
          <a:xfrm>
            <a:off x="202450" y="406100"/>
            <a:ext cx="87812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LDA TOPIC RESULTS</a:t>
            </a:r>
          </a:p>
        </p:txBody>
      </p:sp>
      <p:sp>
        <p:nvSpPr>
          <p:cNvPr id="130" name="Shape 130"/>
          <p:cNvSpPr txBox="1"/>
          <p:nvPr>
            <p:ph idx="4294967295" type="subTitle"/>
          </p:nvPr>
        </p:nvSpPr>
        <p:spPr>
          <a:xfrm>
            <a:off x="593300" y="1727150"/>
            <a:ext cx="6731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k = 2 (number of topics):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0.012*people + 0.008*would + 0.007*it's + 0.007*get + 0.007*don't + 0.006*like + 0.006*one + 0.006*make + 0.005*think + 0.005*thing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k = 50 (number of topics):</a:t>
            </a:r>
          </a:p>
          <a:p>
            <a:pPr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'0.030*job + 0.021*money + 0.020*pay + 0.018*would + 0.013*people + 0.013*tax + 0.013*work + 0.012*government + 0.012*company + 0.012*cost'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k = 100 (number of topics):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0.068*robot + 0.024*would + 0.021*strong + 0.016*release + 0.012*beneficial + 0.011*destroyed + 0.011*perfect + 0.011*feasible + 0.011*mission + 0.010*could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347750" y="528550"/>
            <a:ext cx="6448499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THE APP!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768250" y="3065700"/>
            <a:ext cx="3607499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5000" u="sng">
                <a:solidFill>
                  <a:srgbClr val="FFFFFF"/>
                </a:solidFill>
                <a:hlinkClick r:id="rId3"/>
              </a:rPr>
              <a:t>Change My View!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2213050"/>
            <a:ext cx="3994500" cy="40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000"/>
              <a:t>White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92274" y="2213050"/>
            <a:ext cx="3994500" cy="40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000"/>
              <a:t>Black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89275" y="2034700"/>
            <a:ext cx="2631900" cy="45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Yellow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3256047" y="2034700"/>
            <a:ext cx="2631900" cy="45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Blue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0" name="Shape 150"/>
          <p:cNvSpPr txBox="1"/>
          <p:nvPr>
            <p:ph idx="3" type="body"/>
          </p:nvPr>
        </p:nvSpPr>
        <p:spPr>
          <a:xfrm>
            <a:off x="6022819" y="2034700"/>
            <a:ext cx="2631900" cy="45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26775" y="2302225"/>
            <a:ext cx="3153300" cy="326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00" y="2302225"/>
            <a:ext cx="3266200" cy="3266200"/>
          </a:xfrm>
          <a:prstGeom prst="rect">
            <a:avLst/>
          </a:prstGeom>
          <a:noFill/>
          <a:ln cap="flat" cmpd="sng" w="1524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