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413" r:id="rId3"/>
    <p:sldId id="257" r:id="rId4"/>
    <p:sldId id="258" r:id="rId5"/>
    <p:sldId id="259" r:id="rId6"/>
    <p:sldId id="260" r:id="rId7"/>
    <p:sldId id="261" r:id="rId8"/>
    <p:sldId id="262" r:id="rId9"/>
    <p:sldId id="288" r:id="rId10"/>
    <p:sldId id="289" r:id="rId11"/>
    <p:sldId id="290" r:id="rId12"/>
    <p:sldId id="291" r:id="rId13"/>
    <p:sldId id="294" r:id="rId14"/>
    <p:sldId id="292" r:id="rId15"/>
    <p:sldId id="416" r:id="rId16"/>
    <p:sldId id="414" r:id="rId17"/>
    <p:sldId id="415" r:id="rId18"/>
    <p:sldId id="417" r:id="rId19"/>
    <p:sldId id="263" r:id="rId20"/>
    <p:sldId id="264" r:id="rId21"/>
    <p:sldId id="265" r:id="rId22"/>
    <p:sldId id="435" r:id="rId23"/>
    <p:sldId id="429" r:id="rId24"/>
    <p:sldId id="436" r:id="rId25"/>
    <p:sldId id="430" r:id="rId26"/>
    <p:sldId id="438" r:id="rId27"/>
    <p:sldId id="431" r:id="rId28"/>
    <p:sldId id="439" r:id="rId29"/>
    <p:sldId id="432" r:id="rId30"/>
    <p:sldId id="440" r:id="rId31"/>
    <p:sldId id="433" r:id="rId32"/>
    <p:sldId id="441" r:id="rId33"/>
    <p:sldId id="434" r:id="rId34"/>
    <p:sldId id="266" r:id="rId35"/>
    <p:sldId id="267" r:id="rId36"/>
    <p:sldId id="268" r:id="rId37"/>
    <p:sldId id="269" r:id="rId38"/>
    <p:sldId id="270" r:id="rId39"/>
    <p:sldId id="419" r:id="rId40"/>
    <p:sldId id="423" r:id="rId41"/>
    <p:sldId id="420" r:id="rId42"/>
    <p:sldId id="421" r:id="rId43"/>
    <p:sldId id="422" r:id="rId44"/>
    <p:sldId id="424" r:id="rId45"/>
    <p:sldId id="425" r:id="rId46"/>
    <p:sldId id="426" r:id="rId47"/>
    <p:sldId id="427" r:id="rId48"/>
    <p:sldId id="428" r:id="rId49"/>
    <p:sldId id="271" r:id="rId50"/>
    <p:sldId id="272" r:id="rId51"/>
    <p:sldId id="418" r:id="rId52"/>
    <p:sldId id="273" r:id="rId53"/>
    <p:sldId id="275" r:id="rId54"/>
    <p:sldId id="395" r:id="rId55"/>
    <p:sldId id="403" r:id="rId56"/>
    <p:sldId id="411" r:id="rId57"/>
    <p:sldId id="410" r:id="rId58"/>
    <p:sldId id="404" r:id="rId59"/>
    <p:sldId id="409" r:id="rId60"/>
    <p:sldId id="408" r:id="rId61"/>
    <p:sldId id="412" r:id="rId62"/>
    <p:sldId id="407" r:id="rId63"/>
    <p:sldId id="406" r:id="rId64"/>
    <p:sldId id="405" r:id="rId65"/>
    <p:sldId id="391" r:id="rId66"/>
    <p:sldId id="394" r:id="rId67"/>
    <p:sldId id="392" r:id="rId68"/>
    <p:sldId id="393" r:id="rId69"/>
    <p:sldId id="276" r:id="rId70"/>
    <p:sldId id="378" r:id="rId71"/>
    <p:sldId id="379" r:id="rId72"/>
    <p:sldId id="380" r:id="rId73"/>
    <p:sldId id="387" r:id="rId74"/>
    <p:sldId id="382" r:id="rId75"/>
    <p:sldId id="383" r:id="rId76"/>
    <p:sldId id="384" r:id="rId77"/>
    <p:sldId id="390" r:id="rId78"/>
    <p:sldId id="374" r:id="rId79"/>
    <p:sldId id="375" r:id="rId80"/>
    <p:sldId id="376" r:id="rId81"/>
    <p:sldId id="377" r:id="rId82"/>
    <p:sldId id="389" r:id="rId83"/>
    <p:sldId id="369" r:id="rId84"/>
    <p:sldId id="370" r:id="rId85"/>
    <p:sldId id="371" r:id="rId86"/>
    <p:sldId id="372" r:id="rId87"/>
    <p:sldId id="373" r:id="rId88"/>
    <p:sldId id="282" r:id="rId89"/>
    <p:sldId id="322" r:id="rId90"/>
    <p:sldId id="323" r:id="rId91"/>
    <p:sldId id="324" r:id="rId92"/>
    <p:sldId id="325" r:id="rId93"/>
    <p:sldId id="334" r:id="rId94"/>
    <p:sldId id="333" r:id="rId95"/>
    <p:sldId id="327" r:id="rId96"/>
    <p:sldId id="335" r:id="rId97"/>
    <p:sldId id="350" r:id="rId98"/>
    <p:sldId id="329" r:id="rId99"/>
    <p:sldId id="330" r:id="rId100"/>
    <p:sldId id="331" r:id="rId101"/>
    <p:sldId id="332" r:id="rId102"/>
    <p:sldId id="340" r:id="rId103"/>
    <p:sldId id="344" r:id="rId104"/>
    <p:sldId id="343" r:id="rId105"/>
    <p:sldId id="345" r:id="rId106"/>
    <p:sldId id="348" r:id="rId107"/>
    <p:sldId id="349" r:id="rId108"/>
    <p:sldId id="351" r:id="rId109"/>
    <p:sldId id="352" r:id="rId110"/>
    <p:sldId id="353" r:id="rId111"/>
    <p:sldId id="354" r:id="rId112"/>
    <p:sldId id="355" r:id="rId113"/>
    <p:sldId id="356" r:id="rId114"/>
    <p:sldId id="357" r:id="rId115"/>
    <p:sldId id="358" r:id="rId116"/>
    <p:sldId id="359" r:id="rId117"/>
    <p:sldId id="360" r:id="rId118"/>
    <p:sldId id="361" r:id="rId119"/>
    <p:sldId id="362" r:id="rId120"/>
    <p:sldId id="363" r:id="rId121"/>
    <p:sldId id="364" r:id="rId122"/>
    <p:sldId id="365" r:id="rId123"/>
    <p:sldId id="366" r:id="rId124"/>
    <p:sldId id="367" r:id="rId125"/>
    <p:sldId id="368" r:id="rId126"/>
    <p:sldId id="283" r:id="rId127"/>
    <p:sldId id="284" r:id="rId128"/>
    <p:sldId id="285" r:id="rId129"/>
    <p:sldId id="286" r:id="rId130"/>
    <p:sldId id="287" r:id="rId131"/>
    <p:sldId id="295" r:id="rId132"/>
    <p:sldId id="296" r:id="rId133"/>
    <p:sldId id="297" r:id="rId134"/>
    <p:sldId id="298" r:id="rId135"/>
    <p:sldId id="299" r:id="rId136"/>
    <p:sldId id="300" r:id="rId137"/>
    <p:sldId id="301" r:id="rId138"/>
    <p:sldId id="302" r:id="rId139"/>
    <p:sldId id="303" r:id="rId140"/>
    <p:sldId id="304" r:id="rId141"/>
    <p:sldId id="305" r:id="rId142"/>
    <p:sldId id="306" r:id="rId143"/>
    <p:sldId id="307" r:id="rId144"/>
    <p:sldId id="308" r:id="rId145"/>
    <p:sldId id="309" r:id="rId146"/>
    <p:sldId id="310" r:id="rId147"/>
    <p:sldId id="311" r:id="rId148"/>
    <p:sldId id="312" r:id="rId149"/>
    <p:sldId id="313" r:id="rId150"/>
    <p:sldId id="314" r:id="rId151"/>
    <p:sldId id="315" r:id="rId152"/>
    <p:sldId id="316" r:id="rId153"/>
    <p:sldId id="317" r:id="rId154"/>
    <p:sldId id="318" r:id="rId155"/>
    <p:sldId id="319" r:id="rId156"/>
    <p:sldId id="320" r:id="rId157"/>
    <p:sldId id="321" r:id="rId158"/>
    <p:sldId id="336" r:id="rId15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40" autoAdjust="0"/>
  </p:normalViewPr>
  <p:slideViewPr>
    <p:cSldViewPr>
      <p:cViewPr varScale="1">
        <p:scale>
          <a:sx n="74" d="100"/>
          <a:sy n="74" d="100"/>
        </p:scale>
        <p:origin x="-10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slide" Target="slides/slide158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theme" Target="theme/theme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tableStyles" Target="tableStyle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7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w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w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Relationship Id="rId4" Type="http://schemas.openxmlformats.org/officeDocument/2006/relationships/image" Target="../media/image70.w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w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w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4.w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8.w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9.w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0.wmf"/></Relationships>
</file>

<file path=ppt/drawings/_rels/vmlDrawing46.vml.rels><?xml version="1.0" encoding="UTF-8" standalone="yes"?>
<Relationships xmlns="http://schemas.openxmlformats.org/package/2006/relationships"><Relationship Id="rId3" Type="http://schemas.openxmlformats.org/officeDocument/2006/relationships/image" Target="../media/image83.wmf"/><Relationship Id="rId2" Type="http://schemas.openxmlformats.org/officeDocument/2006/relationships/image" Target="../media/image82.wmf"/><Relationship Id="rId1" Type="http://schemas.openxmlformats.org/officeDocument/2006/relationships/image" Target="../media/image81.w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4.w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5.w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5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7.wmf"/></Relationships>
</file>

<file path=ppt/drawings/_rels/vmlDrawing5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0.wmf"/><Relationship Id="rId2" Type="http://schemas.openxmlformats.org/officeDocument/2006/relationships/image" Target="../media/image89.wmf"/><Relationship Id="rId1" Type="http://schemas.openxmlformats.org/officeDocument/2006/relationships/image" Target="../media/image88.wmf"/></Relationships>
</file>

<file path=ppt/drawings/_rels/vmlDrawing5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1.wmf"/></Relationships>
</file>

<file path=ppt/drawings/_rels/vmlDrawing5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2.wmf"/></Relationships>
</file>

<file path=ppt/drawings/_rels/vmlDrawing5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3.wmf"/></Relationships>
</file>

<file path=ppt/drawings/_rels/vmlDrawing5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4.wmf"/></Relationships>
</file>

<file path=ppt/drawings/_rels/vmlDrawing56.vml.rels><?xml version="1.0" encoding="UTF-8" standalone="yes"?>
<Relationships xmlns="http://schemas.openxmlformats.org/package/2006/relationships"><Relationship Id="rId2" Type="http://schemas.openxmlformats.org/officeDocument/2006/relationships/image" Target="../media/image96.wmf"/><Relationship Id="rId1" Type="http://schemas.openxmlformats.org/officeDocument/2006/relationships/image" Target="../media/image95.wmf"/></Relationships>
</file>

<file path=ppt/drawings/_rels/vmlDrawing57.vml.rels><?xml version="1.0" encoding="UTF-8" standalone="yes"?>
<Relationships xmlns="http://schemas.openxmlformats.org/package/2006/relationships"><Relationship Id="rId3" Type="http://schemas.openxmlformats.org/officeDocument/2006/relationships/image" Target="../media/image99.wmf"/><Relationship Id="rId2" Type="http://schemas.openxmlformats.org/officeDocument/2006/relationships/image" Target="../media/image98.wmf"/><Relationship Id="rId1" Type="http://schemas.openxmlformats.org/officeDocument/2006/relationships/image" Target="../media/image97.wmf"/></Relationships>
</file>

<file path=ppt/drawings/_rels/vmlDrawing5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0.wmf"/></Relationships>
</file>

<file path=ppt/drawings/_rels/vmlDrawing5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6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2.wmf"/></Relationships>
</file>

<file path=ppt/drawings/_rels/vmlDrawing6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3.wmf"/></Relationships>
</file>

<file path=ppt/drawings/_rels/vmlDrawing6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4.wmf"/></Relationships>
</file>

<file path=ppt/drawings/_rels/vmlDrawing6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wmf"/><Relationship Id="rId2" Type="http://schemas.openxmlformats.org/officeDocument/2006/relationships/image" Target="../media/image106.wmf"/><Relationship Id="rId1" Type="http://schemas.openxmlformats.org/officeDocument/2006/relationships/image" Target="../media/image105.wmf"/></Relationships>
</file>

<file path=ppt/drawings/_rels/vmlDrawing6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8.wmf"/></Relationships>
</file>

<file path=ppt/drawings/_rels/vmlDrawing6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9.wmf"/></Relationships>
</file>

<file path=ppt/drawings/_rels/vmlDrawing6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wmf"/><Relationship Id="rId2" Type="http://schemas.openxmlformats.org/officeDocument/2006/relationships/image" Target="../media/image111.wmf"/><Relationship Id="rId1" Type="http://schemas.openxmlformats.org/officeDocument/2006/relationships/image" Target="../media/image110.wmf"/><Relationship Id="rId6" Type="http://schemas.openxmlformats.org/officeDocument/2006/relationships/image" Target="../media/image115.wmf"/><Relationship Id="rId5" Type="http://schemas.openxmlformats.org/officeDocument/2006/relationships/image" Target="../media/image114.wmf"/><Relationship Id="rId4" Type="http://schemas.openxmlformats.org/officeDocument/2006/relationships/image" Target="../media/image113.wmf"/></Relationships>
</file>

<file path=ppt/drawings/_rels/vmlDrawing6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6.wmf"/></Relationships>
</file>

<file path=ppt/drawings/_rels/vmlDrawing6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7.wmf"/></Relationships>
</file>

<file path=ppt/drawings/_rels/vmlDrawing6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7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9.wmf"/></Relationships>
</file>

<file path=ppt/drawings/_rels/vmlDrawing7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0.wmf"/></Relationships>
</file>

<file path=ppt/drawings/_rels/vmlDrawing7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1.wmf"/></Relationships>
</file>

<file path=ppt/drawings/_rels/vmlDrawing7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2.wmf"/></Relationships>
</file>

<file path=ppt/drawings/_rels/vmlDrawing7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4.wmf"/><Relationship Id="rId1" Type="http://schemas.openxmlformats.org/officeDocument/2006/relationships/image" Target="../media/image123.wmf"/></Relationships>
</file>

<file path=ppt/drawings/_rels/vmlDrawing7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5.wmf"/></Relationships>
</file>

<file path=ppt/drawings/_rels/vmlDrawing7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6.wmf"/></Relationships>
</file>

<file path=ppt/drawings/_rels/vmlDrawing7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7.wmf"/></Relationships>
</file>

<file path=ppt/drawings/_rels/vmlDrawing7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8.wmf"/></Relationships>
</file>

<file path=ppt/drawings/_rels/vmlDrawing7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wmf"/><Relationship Id="rId2" Type="http://schemas.openxmlformats.org/officeDocument/2006/relationships/image" Target="../media/image130.wmf"/><Relationship Id="rId1" Type="http://schemas.openxmlformats.org/officeDocument/2006/relationships/image" Target="../media/image129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8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2.wmf"/></Relationships>
</file>

<file path=ppt/drawings/_rels/vmlDrawing8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3.wmf"/></Relationships>
</file>

<file path=ppt/drawings/_rels/vmlDrawing8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wmf"/><Relationship Id="rId2" Type="http://schemas.openxmlformats.org/officeDocument/2006/relationships/image" Target="../media/image135.wmf"/><Relationship Id="rId1" Type="http://schemas.openxmlformats.org/officeDocument/2006/relationships/image" Target="../media/image134.wmf"/><Relationship Id="rId4" Type="http://schemas.openxmlformats.org/officeDocument/2006/relationships/image" Target="../media/image137.wmf"/></Relationships>
</file>

<file path=ppt/drawings/_rels/vmlDrawing8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wmf"/><Relationship Id="rId2" Type="http://schemas.openxmlformats.org/officeDocument/2006/relationships/image" Target="../media/image139.wmf"/><Relationship Id="rId1" Type="http://schemas.openxmlformats.org/officeDocument/2006/relationships/image" Target="../media/image138.wmf"/></Relationships>
</file>

<file path=ppt/drawings/_rels/vmlDrawing8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wmf"/><Relationship Id="rId2" Type="http://schemas.openxmlformats.org/officeDocument/2006/relationships/image" Target="../media/image142.wmf"/><Relationship Id="rId1" Type="http://schemas.openxmlformats.org/officeDocument/2006/relationships/image" Target="../media/image141.wmf"/></Relationships>
</file>

<file path=ppt/drawings/_rels/vmlDrawing8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wmf"/><Relationship Id="rId2" Type="http://schemas.openxmlformats.org/officeDocument/2006/relationships/image" Target="../media/image144.wmf"/><Relationship Id="rId1" Type="http://schemas.openxmlformats.org/officeDocument/2006/relationships/image" Target="../media/image143.wmf"/></Relationships>
</file>

<file path=ppt/drawings/_rels/vmlDrawing8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7.wmf"/><Relationship Id="rId1" Type="http://schemas.openxmlformats.org/officeDocument/2006/relationships/image" Target="../media/image146.wmf"/></Relationships>
</file>

<file path=ppt/drawings/_rels/vmlDrawing8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8.wmf"/></Relationships>
</file>

<file path=ppt/drawings/_rels/vmlDrawing8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9.wmf"/></Relationships>
</file>

<file path=ppt/drawings/_rels/vmlDrawing8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2.wmf"/><Relationship Id="rId2" Type="http://schemas.openxmlformats.org/officeDocument/2006/relationships/image" Target="../media/image151.wmf"/><Relationship Id="rId1" Type="http://schemas.openxmlformats.org/officeDocument/2006/relationships/image" Target="../media/image150.wmf"/><Relationship Id="rId4" Type="http://schemas.openxmlformats.org/officeDocument/2006/relationships/image" Target="../media/image153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9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6.wmf"/><Relationship Id="rId2" Type="http://schemas.openxmlformats.org/officeDocument/2006/relationships/image" Target="../media/image155.wmf"/><Relationship Id="rId1" Type="http://schemas.openxmlformats.org/officeDocument/2006/relationships/image" Target="../media/image154.wmf"/><Relationship Id="rId4" Type="http://schemas.openxmlformats.org/officeDocument/2006/relationships/image" Target="../media/image157.wmf"/></Relationships>
</file>

<file path=ppt/drawings/_rels/vmlDrawing9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wmf"/><Relationship Id="rId2" Type="http://schemas.openxmlformats.org/officeDocument/2006/relationships/image" Target="../media/image159.wmf"/><Relationship Id="rId1" Type="http://schemas.openxmlformats.org/officeDocument/2006/relationships/image" Target="../media/image158.wmf"/><Relationship Id="rId4" Type="http://schemas.openxmlformats.org/officeDocument/2006/relationships/image" Target="../media/image161.wmf"/></Relationships>
</file>

<file path=ppt/drawings/_rels/vmlDrawing9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3.wmf"/><Relationship Id="rId1" Type="http://schemas.openxmlformats.org/officeDocument/2006/relationships/image" Target="../media/image162.wmf"/></Relationships>
</file>

<file path=ppt/drawings/_rels/vmlDrawing9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6.wmf"/><Relationship Id="rId2" Type="http://schemas.openxmlformats.org/officeDocument/2006/relationships/image" Target="../media/image165.wmf"/><Relationship Id="rId1" Type="http://schemas.openxmlformats.org/officeDocument/2006/relationships/image" Target="../media/image16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2DB89-97C2-429D-8F4B-79FEE4CE9BA4}" type="datetimeFigureOut">
              <a:rPr lang="en-US" smtClean="0"/>
              <a:t>28/7/2013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1DC82-5FE5-46B7-AF49-F99FC4FF8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292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2DB89-97C2-429D-8F4B-79FEE4CE9BA4}" type="datetimeFigureOut">
              <a:rPr lang="en-US" smtClean="0"/>
              <a:t>28/7/2013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1DC82-5FE5-46B7-AF49-F99FC4FF8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701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2DB89-97C2-429D-8F4B-79FEE4CE9BA4}" type="datetimeFigureOut">
              <a:rPr lang="en-US" smtClean="0"/>
              <a:t>28/7/2013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1DC82-5FE5-46B7-AF49-F99FC4FF8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782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2DB89-97C2-429D-8F4B-79FEE4CE9BA4}" type="datetimeFigureOut">
              <a:rPr lang="en-US" smtClean="0"/>
              <a:t>28/7/2013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1DC82-5FE5-46B7-AF49-F99FC4FF8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665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2DB89-97C2-429D-8F4B-79FEE4CE9BA4}" type="datetimeFigureOut">
              <a:rPr lang="en-US" smtClean="0"/>
              <a:t>28/7/2013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1DC82-5FE5-46B7-AF49-F99FC4FF8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528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2DB89-97C2-429D-8F4B-79FEE4CE9BA4}" type="datetimeFigureOut">
              <a:rPr lang="en-US" smtClean="0"/>
              <a:t>28/7/2013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1DC82-5FE5-46B7-AF49-F99FC4FF8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868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2DB89-97C2-429D-8F4B-79FEE4CE9BA4}" type="datetimeFigureOut">
              <a:rPr lang="en-US" smtClean="0"/>
              <a:t>28/7/2013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1DC82-5FE5-46B7-AF49-F99FC4FF8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368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2DB89-97C2-429D-8F4B-79FEE4CE9BA4}" type="datetimeFigureOut">
              <a:rPr lang="en-US" smtClean="0"/>
              <a:t>28/7/2013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1DC82-5FE5-46B7-AF49-F99FC4FF8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732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2DB89-97C2-429D-8F4B-79FEE4CE9BA4}" type="datetimeFigureOut">
              <a:rPr lang="en-US" smtClean="0"/>
              <a:t>28/7/2013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1DC82-5FE5-46B7-AF49-F99FC4FF8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396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2DB89-97C2-429D-8F4B-79FEE4CE9BA4}" type="datetimeFigureOut">
              <a:rPr lang="en-US" smtClean="0"/>
              <a:t>28/7/2013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1DC82-5FE5-46B7-AF49-F99FC4FF8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64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2DB89-97C2-429D-8F4B-79FEE4CE9BA4}" type="datetimeFigureOut">
              <a:rPr lang="en-US" smtClean="0"/>
              <a:t>28/7/2013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1DC82-5FE5-46B7-AF49-F99FC4FF8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715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2DB89-97C2-429D-8F4B-79FEE4CE9BA4}" type="datetimeFigureOut">
              <a:rPr lang="en-US" smtClean="0"/>
              <a:t>28/7/2013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1DC82-5FE5-46B7-AF49-F99FC4FF8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336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0.vml"/><Relationship Id="rId4" Type="http://schemas.openxmlformats.org/officeDocument/2006/relationships/image" Target="../media/image119.wmf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1.vml"/><Relationship Id="rId4" Type="http://schemas.openxmlformats.org/officeDocument/2006/relationships/image" Target="../media/image120.wmf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2.vml"/><Relationship Id="rId4" Type="http://schemas.openxmlformats.org/officeDocument/2006/relationships/image" Target="../media/image121.wmf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3.vml"/><Relationship Id="rId4" Type="http://schemas.openxmlformats.org/officeDocument/2006/relationships/image" Target="../media/image122.wmf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4.vml"/><Relationship Id="rId6" Type="http://schemas.openxmlformats.org/officeDocument/2006/relationships/image" Target="../media/image124.wmf"/><Relationship Id="rId5" Type="http://schemas.openxmlformats.org/officeDocument/2006/relationships/oleObject" Target="../embeddings/oleObject108.bin"/><Relationship Id="rId4" Type="http://schemas.openxmlformats.org/officeDocument/2006/relationships/image" Target="../media/image123.wmf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5.vml"/><Relationship Id="rId4" Type="http://schemas.openxmlformats.org/officeDocument/2006/relationships/image" Target="../media/image125.wmf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6.vml"/><Relationship Id="rId4" Type="http://schemas.openxmlformats.org/officeDocument/2006/relationships/image" Target="../media/image126.wmf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7.vml"/><Relationship Id="rId4" Type="http://schemas.openxmlformats.org/officeDocument/2006/relationships/image" Target="../media/image127.wmf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8.vml"/><Relationship Id="rId4" Type="http://schemas.openxmlformats.org/officeDocument/2006/relationships/image" Target="../media/image128.wmf"/></Relationships>
</file>

<file path=ppt/slides/_rels/slide10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wmf"/><Relationship Id="rId3" Type="http://schemas.openxmlformats.org/officeDocument/2006/relationships/oleObject" Target="../embeddings/oleObject113.bin"/><Relationship Id="rId7" Type="http://schemas.openxmlformats.org/officeDocument/2006/relationships/oleObject" Target="../embeddings/oleObject1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9.vml"/><Relationship Id="rId6" Type="http://schemas.openxmlformats.org/officeDocument/2006/relationships/image" Target="../media/image130.wmf"/><Relationship Id="rId5" Type="http://schemas.openxmlformats.org/officeDocument/2006/relationships/oleObject" Target="../embeddings/oleObject114.bin"/><Relationship Id="rId4" Type="http://schemas.openxmlformats.org/officeDocument/2006/relationships/image" Target="../media/image129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4.wmf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0.vml"/><Relationship Id="rId4" Type="http://schemas.openxmlformats.org/officeDocument/2006/relationships/image" Target="../media/image132.wmf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1.vml"/><Relationship Id="rId4" Type="http://schemas.openxmlformats.org/officeDocument/2006/relationships/image" Target="../media/image133.wmf"/></Relationships>
</file>

<file path=ppt/slides/_rels/slide1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wmf"/><Relationship Id="rId3" Type="http://schemas.openxmlformats.org/officeDocument/2006/relationships/oleObject" Target="../embeddings/oleObject118.bin"/><Relationship Id="rId7" Type="http://schemas.openxmlformats.org/officeDocument/2006/relationships/oleObject" Target="../embeddings/oleObject1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2.vml"/><Relationship Id="rId6" Type="http://schemas.openxmlformats.org/officeDocument/2006/relationships/image" Target="../media/image135.wmf"/><Relationship Id="rId5" Type="http://schemas.openxmlformats.org/officeDocument/2006/relationships/oleObject" Target="../embeddings/oleObject119.bin"/><Relationship Id="rId10" Type="http://schemas.openxmlformats.org/officeDocument/2006/relationships/image" Target="../media/image137.wmf"/><Relationship Id="rId4" Type="http://schemas.openxmlformats.org/officeDocument/2006/relationships/image" Target="../media/image134.wmf"/><Relationship Id="rId9" Type="http://schemas.openxmlformats.org/officeDocument/2006/relationships/oleObject" Target="../embeddings/oleObject121.bin"/></Relationships>
</file>

<file path=ppt/slides/_rels/slide1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wmf"/><Relationship Id="rId3" Type="http://schemas.openxmlformats.org/officeDocument/2006/relationships/oleObject" Target="../embeddings/oleObject122.bin"/><Relationship Id="rId7" Type="http://schemas.openxmlformats.org/officeDocument/2006/relationships/oleObject" Target="../embeddings/oleObject1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3.vml"/><Relationship Id="rId6" Type="http://schemas.openxmlformats.org/officeDocument/2006/relationships/image" Target="../media/image139.wmf"/><Relationship Id="rId5" Type="http://schemas.openxmlformats.org/officeDocument/2006/relationships/oleObject" Target="../embeddings/oleObject123.bin"/><Relationship Id="rId4" Type="http://schemas.openxmlformats.org/officeDocument/2006/relationships/image" Target="../media/image138.wmf"/></Relationships>
</file>

<file path=ppt/slides/_rels/slide1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wmf"/><Relationship Id="rId3" Type="http://schemas.openxmlformats.org/officeDocument/2006/relationships/oleObject" Target="../embeddings/oleObject125.bin"/><Relationship Id="rId7" Type="http://schemas.openxmlformats.org/officeDocument/2006/relationships/oleObject" Target="../embeddings/oleObject12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4.vml"/><Relationship Id="rId6" Type="http://schemas.openxmlformats.org/officeDocument/2006/relationships/image" Target="../media/image142.wmf"/><Relationship Id="rId5" Type="http://schemas.openxmlformats.org/officeDocument/2006/relationships/oleObject" Target="../embeddings/oleObject126.bin"/><Relationship Id="rId4" Type="http://schemas.openxmlformats.org/officeDocument/2006/relationships/image" Target="../media/image141.wmf"/></Relationships>
</file>

<file path=ppt/slides/_rels/slide1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wmf"/><Relationship Id="rId3" Type="http://schemas.openxmlformats.org/officeDocument/2006/relationships/oleObject" Target="../embeddings/oleObject128.bin"/><Relationship Id="rId7" Type="http://schemas.openxmlformats.org/officeDocument/2006/relationships/oleObject" Target="../embeddings/oleObject13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5.vml"/><Relationship Id="rId6" Type="http://schemas.openxmlformats.org/officeDocument/2006/relationships/image" Target="../media/image144.wmf"/><Relationship Id="rId5" Type="http://schemas.openxmlformats.org/officeDocument/2006/relationships/oleObject" Target="../embeddings/oleObject129.bin"/><Relationship Id="rId4" Type="http://schemas.openxmlformats.org/officeDocument/2006/relationships/image" Target="../media/image143.wmf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6.vml"/><Relationship Id="rId6" Type="http://schemas.openxmlformats.org/officeDocument/2006/relationships/image" Target="../media/image147.wmf"/><Relationship Id="rId5" Type="http://schemas.openxmlformats.org/officeDocument/2006/relationships/oleObject" Target="../embeddings/oleObject132.bin"/><Relationship Id="rId4" Type="http://schemas.openxmlformats.org/officeDocument/2006/relationships/image" Target="../media/image146.wmf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7.vml"/><Relationship Id="rId4" Type="http://schemas.openxmlformats.org/officeDocument/2006/relationships/image" Target="../media/image148.wmf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8.vml"/><Relationship Id="rId4" Type="http://schemas.openxmlformats.org/officeDocument/2006/relationships/image" Target="../media/image149.wmf"/></Relationships>
</file>

<file path=ppt/slides/_rels/slide1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wmf"/><Relationship Id="rId3" Type="http://schemas.openxmlformats.org/officeDocument/2006/relationships/oleObject" Target="../embeddings/oleObject135.bin"/><Relationship Id="rId7" Type="http://schemas.openxmlformats.org/officeDocument/2006/relationships/oleObject" Target="../embeddings/oleObject13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9.vml"/><Relationship Id="rId6" Type="http://schemas.openxmlformats.org/officeDocument/2006/relationships/image" Target="../media/image151.wmf"/><Relationship Id="rId5" Type="http://schemas.openxmlformats.org/officeDocument/2006/relationships/oleObject" Target="../embeddings/oleObject136.bin"/><Relationship Id="rId10" Type="http://schemas.openxmlformats.org/officeDocument/2006/relationships/image" Target="../media/image153.wmf"/><Relationship Id="rId4" Type="http://schemas.openxmlformats.org/officeDocument/2006/relationships/image" Target="../media/image150.wmf"/><Relationship Id="rId9" Type="http://schemas.openxmlformats.org/officeDocument/2006/relationships/oleObject" Target="../embeddings/oleObject138.bin"/></Relationships>
</file>

<file path=ppt/slides/_rels/slide1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wmf"/><Relationship Id="rId3" Type="http://schemas.openxmlformats.org/officeDocument/2006/relationships/oleObject" Target="../embeddings/oleObject139.bin"/><Relationship Id="rId7" Type="http://schemas.openxmlformats.org/officeDocument/2006/relationships/oleObject" Target="../embeddings/oleObject14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0.vml"/><Relationship Id="rId6" Type="http://schemas.openxmlformats.org/officeDocument/2006/relationships/image" Target="../media/image155.wmf"/><Relationship Id="rId5" Type="http://schemas.openxmlformats.org/officeDocument/2006/relationships/oleObject" Target="../embeddings/oleObject140.bin"/><Relationship Id="rId10" Type="http://schemas.openxmlformats.org/officeDocument/2006/relationships/image" Target="../media/image157.wmf"/><Relationship Id="rId4" Type="http://schemas.openxmlformats.org/officeDocument/2006/relationships/image" Target="../media/image154.wmf"/><Relationship Id="rId9" Type="http://schemas.openxmlformats.org/officeDocument/2006/relationships/oleObject" Target="../embeddings/oleObject142.bin"/></Relationships>
</file>

<file path=ppt/slides/_rels/slide1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wmf"/><Relationship Id="rId3" Type="http://schemas.openxmlformats.org/officeDocument/2006/relationships/oleObject" Target="../embeddings/oleObject143.bin"/><Relationship Id="rId7" Type="http://schemas.openxmlformats.org/officeDocument/2006/relationships/oleObject" Target="../embeddings/oleObject14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1.vml"/><Relationship Id="rId6" Type="http://schemas.openxmlformats.org/officeDocument/2006/relationships/image" Target="../media/image159.wmf"/><Relationship Id="rId5" Type="http://schemas.openxmlformats.org/officeDocument/2006/relationships/oleObject" Target="../embeddings/oleObject144.bin"/><Relationship Id="rId10" Type="http://schemas.openxmlformats.org/officeDocument/2006/relationships/image" Target="../media/image161.wmf"/><Relationship Id="rId4" Type="http://schemas.openxmlformats.org/officeDocument/2006/relationships/image" Target="../media/image158.wmf"/><Relationship Id="rId9" Type="http://schemas.openxmlformats.org/officeDocument/2006/relationships/oleObject" Target="../embeddings/oleObject146.bin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2.vml"/><Relationship Id="rId6" Type="http://schemas.openxmlformats.org/officeDocument/2006/relationships/image" Target="../media/image163.wmf"/><Relationship Id="rId5" Type="http://schemas.openxmlformats.org/officeDocument/2006/relationships/oleObject" Target="../embeddings/oleObject148.bin"/><Relationship Id="rId4" Type="http://schemas.openxmlformats.org/officeDocument/2006/relationships/image" Target="../media/image162.wmf"/></Relationships>
</file>

<file path=ppt/slides/_rels/slide1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6.wmf"/><Relationship Id="rId3" Type="http://schemas.openxmlformats.org/officeDocument/2006/relationships/oleObject" Target="../embeddings/oleObject149.bin"/><Relationship Id="rId7" Type="http://schemas.openxmlformats.org/officeDocument/2006/relationships/oleObject" Target="../embeddings/oleObject15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3.vml"/><Relationship Id="rId6" Type="http://schemas.openxmlformats.org/officeDocument/2006/relationships/image" Target="../media/image165.wmf"/><Relationship Id="rId5" Type="http://schemas.openxmlformats.org/officeDocument/2006/relationships/oleObject" Target="../embeddings/oleObject150.bin"/><Relationship Id="rId4" Type="http://schemas.openxmlformats.org/officeDocument/2006/relationships/image" Target="../media/image164.wmf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8.png"/><Relationship Id="rId2" Type="http://schemas.openxmlformats.org/officeDocument/2006/relationships/image" Target="../media/image167.png"/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9.png"/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1.png"/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2.png"/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3.png"/><Relationship Id="rId1" Type="http://schemas.openxmlformats.org/officeDocument/2006/relationships/slideLayout" Target="../slideLayouts/slideLayout7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4.png"/><Relationship Id="rId1" Type="http://schemas.openxmlformats.org/officeDocument/2006/relationships/slideLayout" Target="../slideLayouts/slideLayout7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5.png"/><Relationship Id="rId1" Type="http://schemas.openxmlformats.org/officeDocument/2006/relationships/slideLayout" Target="../slideLayouts/slideLayout7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6.png"/><Relationship Id="rId1" Type="http://schemas.openxmlformats.org/officeDocument/2006/relationships/slideLayout" Target="../slideLayouts/slideLayout7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7.png"/><Relationship Id="rId1" Type="http://schemas.openxmlformats.org/officeDocument/2006/relationships/slideLayout" Target="../slideLayouts/slideLayout7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8.png"/><Relationship Id="rId1" Type="http://schemas.openxmlformats.org/officeDocument/2006/relationships/slideLayout" Target="../slideLayouts/slideLayout7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9.png"/><Relationship Id="rId1" Type="http://schemas.openxmlformats.org/officeDocument/2006/relationships/slideLayout" Target="../slideLayouts/slideLayout7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7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2.png"/><Relationship Id="rId1" Type="http://schemas.openxmlformats.org/officeDocument/2006/relationships/slideLayout" Target="../slideLayouts/slideLayout7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3.png"/><Relationship Id="rId1" Type="http://schemas.openxmlformats.org/officeDocument/2006/relationships/slideLayout" Target="../slideLayouts/slideLayout7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4.png"/><Relationship Id="rId1" Type="http://schemas.openxmlformats.org/officeDocument/2006/relationships/slideLayout" Target="../slideLayouts/slideLayout7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5.png"/><Relationship Id="rId1" Type="http://schemas.openxmlformats.org/officeDocument/2006/relationships/slideLayout" Target="../slideLayouts/slideLayout7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6.png"/><Relationship Id="rId1" Type="http://schemas.openxmlformats.org/officeDocument/2006/relationships/slideLayout" Target="../slideLayouts/slideLayout7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7.png"/><Relationship Id="rId1" Type="http://schemas.openxmlformats.org/officeDocument/2006/relationships/slideLayout" Target="../slideLayouts/slideLayout7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8.png"/><Relationship Id="rId1" Type="http://schemas.openxmlformats.org/officeDocument/2006/relationships/slideLayout" Target="../slideLayouts/slideLayout7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9.png"/><Relationship Id="rId1" Type="http://schemas.openxmlformats.org/officeDocument/2006/relationships/slideLayout" Target="../slideLayouts/slideLayout7.xml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1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0.wmf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2.png"/><Relationship Id="rId1" Type="http://schemas.openxmlformats.org/officeDocument/2006/relationships/slideLayout" Target="../slideLayouts/slideLayout7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3.png"/><Relationship Id="rId1" Type="http://schemas.openxmlformats.org/officeDocument/2006/relationships/slideLayout" Target="../slideLayouts/slideLayout7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4.png"/><Relationship Id="rId1" Type="http://schemas.openxmlformats.org/officeDocument/2006/relationships/slideLayout" Target="../slideLayouts/slideLayout7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5.png"/><Relationship Id="rId1" Type="http://schemas.openxmlformats.org/officeDocument/2006/relationships/slideLayout" Target="../slideLayouts/slideLayout7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6.png"/><Relationship Id="rId1" Type="http://schemas.openxmlformats.org/officeDocument/2006/relationships/slideLayout" Target="../slideLayouts/slideLayout7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7.png"/><Relationship Id="rId1" Type="http://schemas.openxmlformats.org/officeDocument/2006/relationships/slideLayout" Target="../slideLayouts/slideLayout7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8.png"/><Relationship Id="rId1" Type="http://schemas.openxmlformats.org/officeDocument/2006/relationships/slideLayout" Target="../slideLayouts/slideLayout7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9.png"/><Relationship Id="rId1" Type="http://schemas.openxmlformats.org/officeDocument/2006/relationships/slideLayout" Target="../slideLayouts/slideLayout7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1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2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3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5.w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8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5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22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8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25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7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28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29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30.w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32.png"/><Relationship Id="rId4" Type="http://schemas.openxmlformats.org/officeDocument/2006/relationships/image" Target="../media/image31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33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34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35.wmf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37.wmf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39.wmf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41.wmf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43.wmf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45.wmf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51.w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52.wmf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54.w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53.w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56.w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4" Type="http://schemas.openxmlformats.org/officeDocument/2006/relationships/image" Target="../media/image57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59.w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58.wmf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4" Type="http://schemas.openxmlformats.org/officeDocument/2006/relationships/image" Target="../media/image61.wmf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4" Type="http://schemas.openxmlformats.org/officeDocument/2006/relationships/image" Target="../media/image62.wmf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4" Type="http://schemas.openxmlformats.org/officeDocument/2006/relationships/image" Target="../media/image63.wmf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65.wmf"/><Relationship Id="rId5" Type="http://schemas.openxmlformats.org/officeDocument/2006/relationships/oleObject" Target="../embeddings/oleObject49.bin"/><Relationship Id="rId4" Type="http://schemas.openxmlformats.org/officeDocument/2006/relationships/image" Target="../media/image64.wmf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3" Type="http://schemas.openxmlformats.org/officeDocument/2006/relationships/oleObject" Target="../embeddings/oleObject51.bin"/><Relationship Id="rId7" Type="http://schemas.openxmlformats.org/officeDocument/2006/relationships/oleObject" Target="../embeddings/oleObject5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68.wmf"/><Relationship Id="rId5" Type="http://schemas.openxmlformats.org/officeDocument/2006/relationships/oleObject" Target="../embeddings/oleObject52.bin"/><Relationship Id="rId10" Type="http://schemas.openxmlformats.org/officeDocument/2006/relationships/image" Target="../media/image70.wmf"/><Relationship Id="rId4" Type="http://schemas.openxmlformats.org/officeDocument/2006/relationships/image" Target="../media/image67.wmf"/><Relationship Id="rId9" Type="http://schemas.openxmlformats.org/officeDocument/2006/relationships/oleObject" Target="../embeddings/oleObject54.bin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8.vml"/><Relationship Id="rId4" Type="http://schemas.openxmlformats.org/officeDocument/2006/relationships/image" Target="../media/image71.wmf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9.vml"/><Relationship Id="rId4" Type="http://schemas.openxmlformats.org/officeDocument/2006/relationships/image" Target="../media/image72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0.vml"/><Relationship Id="rId4" Type="http://schemas.openxmlformats.org/officeDocument/2006/relationships/image" Target="../media/image73.wmf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1.vml"/><Relationship Id="rId4" Type="http://schemas.openxmlformats.org/officeDocument/2006/relationships/image" Target="../media/image74.wmf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3" Type="http://schemas.openxmlformats.org/officeDocument/2006/relationships/oleObject" Target="../embeddings/oleObject59.bin"/><Relationship Id="rId7" Type="http://schemas.openxmlformats.org/officeDocument/2006/relationships/oleObject" Target="../embeddings/oleObject6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2.vml"/><Relationship Id="rId6" Type="http://schemas.openxmlformats.org/officeDocument/2006/relationships/image" Target="../media/image76.wmf"/><Relationship Id="rId5" Type="http://schemas.openxmlformats.org/officeDocument/2006/relationships/oleObject" Target="../embeddings/oleObject60.bin"/><Relationship Id="rId4" Type="http://schemas.openxmlformats.org/officeDocument/2006/relationships/image" Target="../media/image75.wmf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3.vml"/><Relationship Id="rId4" Type="http://schemas.openxmlformats.org/officeDocument/2006/relationships/image" Target="../media/image78.wmf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4.vml"/><Relationship Id="rId4" Type="http://schemas.openxmlformats.org/officeDocument/2006/relationships/image" Target="../media/image79.wmf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5.vml"/><Relationship Id="rId4" Type="http://schemas.openxmlformats.org/officeDocument/2006/relationships/image" Target="../media/image80.wmf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wmf"/><Relationship Id="rId3" Type="http://schemas.openxmlformats.org/officeDocument/2006/relationships/oleObject" Target="../embeddings/oleObject65.bin"/><Relationship Id="rId7" Type="http://schemas.openxmlformats.org/officeDocument/2006/relationships/oleObject" Target="../embeddings/oleObject6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6.vml"/><Relationship Id="rId6" Type="http://schemas.openxmlformats.org/officeDocument/2006/relationships/image" Target="../media/image82.wmf"/><Relationship Id="rId5" Type="http://schemas.openxmlformats.org/officeDocument/2006/relationships/oleObject" Target="../embeddings/oleObject66.bin"/><Relationship Id="rId4" Type="http://schemas.openxmlformats.org/officeDocument/2006/relationships/image" Target="../media/image81.wmf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7.vml"/><Relationship Id="rId4" Type="http://schemas.openxmlformats.org/officeDocument/2006/relationships/image" Target="../media/image84.wmf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8.vml"/><Relationship Id="rId4" Type="http://schemas.openxmlformats.org/officeDocument/2006/relationships/image" Target="../media/image85.wmf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9.vml"/><Relationship Id="rId4" Type="http://schemas.openxmlformats.org/officeDocument/2006/relationships/image" Target="../media/image86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0.vml"/><Relationship Id="rId4" Type="http://schemas.openxmlformats.org/officeDocument/2006/relationships/image" Target="../media/image87.wmf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wmf"/><Relationship Id="rId3" Type="http://schemas.openxmlformats.org/officeDocument/2006/relationships/oleObject" Target="../embeddings/oleObject72.bin"/><Relationship Id="rId7" Type="http://schemas.openxmlformats.org/officeDocument/2006/relationships/oleObject" Target="../embeddings/oleObject7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1.vml"/><Relationship Id="rId6" Type="http://schemas.openxmlformats.org/officeDocument/2006/relationships/image" Target="../media/image89.wmf"/><Relationship Id="rId5" Type="http://schemas.openxmlformats.org/officeDocument/2006/relationships/oleObject" Target="../embeddings/oleObject73.bin"/><Relationship Id="rId4" Type="http://schemas.openxmlformats.org/officeDocument/2006/relationships/image" Target="../media/image88.wmf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2.vml"/><Relationship Id="rId4" Type="http://schemas.openxmlformats.org/officeDocument/2006/relationships/image" Target="../media/image91.wmf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3.vml"/><Relationship Id="rId4" Type="http://schemas.openxmlformats.org/officeDocument/2006/relationships/image" Target="../media/image92.wmf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4.vml"/><Relationship Id="rId4" Type="http://schemas.openxmlformats.org/officeDocument/2006/relationships/image" Target="../media/image93.wmf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5.vml"/><Relationship Id="rId4" Type="http://schemas.openxmlformats.org/officeDocument/2006/relationships/image" Target="../media/image94.wmf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6.vml"/><Relationship Id="rId6" Type="http://schemas.openxmlformats.org/officeDocument/2006/relationships/image" Target="../media/image96.wmf"/><Relationship Id="rId5" Type="http://schemas.openxmlformats.org/officeDocument/2006/relationships/oleObject" Target="../embeddings/oleObject80.bin"/><Relationship Id="rId4" Type="http://schemas.openxmlformats.org/officeDocument/2006/relationships/image" Target="../media/image95.wmf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wmf"/><Relationship Id="rId3" Type="http://schemas.openxmlformats.org/officeDocument/2006/relationships/oleObject" Target="../embeddings/oleObject81.bin"/><Relationship Id="rId7" Type="http://schemas.openxmlformats.org/officeDocument/2006/relationships/oleObject" Target="../embeddings/oleObject8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7.vml"/><Relationship Id="rId6" Type="http://schemas.openxmlformats.org/officeDocument/2006/relationships/image" Target="../media/image98.wmf"/><Relationship Id="rId5" Type="http://schemas.openxmlformats.org/officeDocument/2006/relationships/oleObject" Target="../embeddings/oleObject82.bin"/><Relationship Id="rId4" Type="http://schemas.openxmlformats.org/officeDocument/2006/relationships/image" Target="../media/image97.wmf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8.vml"/><Relationship Id="rId4" Type="http://schemas.openxmlformats.org/officeDocument/2006/relationships/image" Target="../media/image100.wmf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9.vml"/><Relationship Id="rId4" Type="http://schemas.openxmlformats.org/officeDocument/2006/relationships/image" Target="../media/image101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0.vml"/><Relationship Id="rId4" Type="http://schemas.openxmlformats.org/officeDocument/2006/relationships/image" Target="../media/image102.wmf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1.vml"/><Relationship Id="rId4" Type="http://schemas.openxmlformats.org/officeDocument/2006/relationships/image" Target="../media/image103.wmf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2.vml"/><Relationship Id="rId4" Type="http://schemas.openxmlformats.org/officeDocument/2006/relationships/image" Target="../media/image104.wmf"/></Relationships>
</file>

<file path=ppt/slides/_rels/slide9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wmf"/><Relationship Id="rId3" Type="http://schemas.openxmlformats.org/officeDocument/2006/relationships/oleObject" Target="../embeddings/oleObject89.bin"/><Relationship Id="rId7" Type="http://schemas.openxmlformats.org/officeDocument/2006/relationships/oleObject" Target="../embeddings/oleObject9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3.vml"/><Relationship Id="rId6" Type="http://schemas.openxmlformats.org/officeDocument/2006/relationships/image" Target="../media/image106.wmf"/><Relationship Id="rId5" Type="http://schemas.openxmlformats.org/officeDocument/2006/relationships/oleObject" Target="../embeddings/oleObject90.bin"/><Relationship Id="rId4" Type="http://schemas.openxmlformats.org/officeDocument/2006/relationships/image" Target="../media/image105.wmf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4.vml"/><Relationship Id="rId4" Type="http://schemas.openxmlformats.org/officeDocument/2006/relationships/image" Target="../media/image108.wmf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5.vml"/><Relationship Id="rId4" Type="http://schemas.openxmlformats.org/officeDocument/2006/relationships/image" Target="../media/image109.wmf"/></Relationships>
</file>

<file path=ppt/slides/_rels/slide9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wmf"/><Relationship Id="rId13" Type="http://schemas.openxmlformats.org/officeDocument/2006/relationships/oleObject" Target="../embeddings/oleObject99.bin"/><Relationship Id="rId3" Type="http://schemas.openxmlformats.org/officeDocument/2006/relationships/oleObject" Target="../embeddings/oleObject94.bin"/><Relationship Id="rId7" Type="http://schemas.openxmlformats.org/officeDocument/2006/relationships/oleObject" Target="../embeddings/oleObject96.bin"/><Relationship Id="rId12" Type="http://schemas.openxmlformats.org/officeDocument/2006/relationships/image" Target="../media/image11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6.vml"/><Relationship Id="rId6" Type="http://schemas.openxmlformats.org/officeDocument/2006/relationships/image" Target="../media/image111.wmf"/><Relationship Id="rId11" Type="http://schemas.openxmlformats.org/officeDocument/2006/relationships/oleObject" Target="../embeddings/oleObject98.bin"/><Relationship Id="rId5" Type="http://schemas.openxmlformats.org/officeDocument/2006/relationships/oleObject" Target="../embeddings/oleObject95.bin"/><Relationship Id="rId10" Type="http://schemas.openxmlformats.org/officeDocument/2006/relationships/image" Target="../media/image113.wmf"/><Relationship Id="rId4" Type="http://schemas.openxmlformats.org/officeDocument/2006/relationships/image" Target="../media/image110.wmf"/><Relationship Id="rId9" Type="http://schemas.openxmlformats.org/officeDocument/2006/relationships/oleObject" Target="../embeddings/oleObject97.bin"/><Relationship Id="rId14" Type="http://schemas.openxmlformats.org/officeDocument/2006/relationships/image" Target="../media/image115.wmf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7.vml"/><Relationship Id="rId4" Type="http://schemas.openxmlformats.org/officeDocument/2006/relationships/image" Target="../media/image116.wmf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8.vml"/><Relationship Id="rId4" Type="http://schemas.openxmlformats.org/officeDocument/2006/relationships/image" Target="../media/image117.wmf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9.vml"/><Relationship Id="rId4" Type="http://schemas.openxmlformats.org/officeDocument/2006/relationships/image" Target="../media/image11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4600" y="1066800"/>
            <a:ext cx="4036682" cy="4062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u="sng" dirty="0" smtClean="0"/>
              <a:t>Linear Spaces</a:t>
            </a:r>
          </a:p>
          <a:p>
            <a:endParaRPr lang="en-US" dirty="0" smtClean="0"/>
          </a:p>
          <a:p>
            <a:r>
              <a:rPr lang="en-US" sz="3200" dirty="0" smtClean="0"/>
              <a:t>● Definitions</a:t>
            </a:r>
          </a:p>
          <a:p>
            <a:r>
              <a:rPr lang="en-US" sz="3200" dirty="0" smtClean="0"/>
              <a:t>● Subspaces</a:t>
            </a:r>
          </a:p>
          <a:p>
            <a:r>
              <a:rPr lang="en-US" sz="3200" dirty="0" smtClean="0"/>
              <a:t>● Linear Combinations</a:t>
            </a:r>
          </a:p>
          <a:p>
            <a:r>
              <a:rPr lang="en-US" sz="3200" dirty="0" smtClean="0"/>
              <a:t>● Linear Independence</a:t>
            </a:r>
          </a:p>
          <a:p>
            <a:r>
              <a:rPr lang="en-US" sz="3200" dirty="0" smtClean="0"/>
              <a:t>● Basis and Dimension</a:t>
            </a:r>
          </a:p>
          <a:p>
            <a:r>
              <a:rPr lang="en-US" sz="3200" dirty="0"/>
              <a:t>● </a:t>
            </a:r>
            <a:r>
              <a:rPr lang="en-US" sz="3200" dirty="0" smtClean="0"/>
              <a:t>Rank and Nullity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5035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5263562"/>
              </p:ext>
            </p:extLst>
          </p:nvPr>
        </p:nvGraphicFramePr>
        <p:xfrm>
          <a:off x="3124200" y="392228"/>
          <a:ext cx="2971800" cy="226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2" name="Equation" r:id="rId3" imgW="1866900" imgH="1422400" progId="Equation.3">
                  <p:embed/>
                </p:oleObj>
              </mc:Choice>
              <mc:Fallback>
                <p:oleObj name="Equation" r:id="rId3" imgW="1866900" imgH="1422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92228"/>
                        <a:ext cx="2971800" cy="226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674654" y="685799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If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374893" y="1886755"/>
            <a:ext cx="655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and</a:t>
            </a:r>
            <a:endParaRPr lang="en-US" sz="240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0196972"/>
              </p:ext>
            </p:extLst>
          </p:nvPr>
        </p:nvGraphicFramePr>
        <p:xfrm>
          <a:off x="3581400" y="2841170"/>
          <a:ext cx="2686050" cy="358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3" name="Equation" r:id="rId5" imgW="1600200" imgH="2133600" progId="Equation.3">
                  <p:embed/>
                </p:oleObj>
              </mc:Choice>
              <mc:Fallback>
                <p:oleObj name="Equation" r:id="rId5" imgW="1600200" imgH="2133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2841170"/>
                        <a:ext cx="2686050" cy="358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2169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0299237"/>
              </p:ext>
            </p:extLst>
          </p:nvPr>
        </p:nvGraphicFramePr>
        <p:xfrm>
          <a:off x="1828800" y="457200"/>
          <a:ext cx="5472113" cy="5723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7" name="Equation" r:id="rId3" imgW="1358900" imgH="1422400" progId="Equation.3">
                  <p:embed/>
                </p:oleObj>
              </mc:Choice>
              <mc:Fallback>
                <p:oleObj name="Equation" r:id="rId3" imgW="1358900" imgH="1422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57200"/>
                        <a:ext cx="5472113" cy="57238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78935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7937373"/>
              </p:ext>
            </p:extLst>
          </p:nvPr>
        </p:nvGraphicFramePr>
        <p:xfrm>
          <a:off x="1371600" y="762000"/>
          <a:ext cx="6408174" cy="501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1" name="Equation" r:id="rId3" imgW="1816100" imgH="1422400" progId="Equation.3">
                  <p:embed/>
                </p:oleObj>
              </mc:Choice>
              <mc:Fallback>
                <p:oleObj name="Equation" r:id="rId3" imgW="1816100" imgH="14224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762000"/>
                        <a:ext cx="6408174" cy="5016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7951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9850491"/>
              </p:ext>
            </p:extLst>
          </p:nvPr>
        </p:nvGraphicFramePr>
        <p:xfrm>
          <a:off x="2590800" y="1482077"/>
          <a:ext cx="3311525" cy="2395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5" name="Equation" r:id="rId3" imgW="990360" imgH="711000" progId="Equation.3">
                  <p:embed/>
                </p:oleObj>
              </mc:Choice>
              <mc:Fallback>
                <p:oleObj name="Equation" r:id="rId3" imgW="990360" imgH="7110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1482077"/>
                        <a:ext cx="3311525" cy="239553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295400" y="457200"/>
            <a:ext cx="208294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u="sng" dirty="0" smtClean="0"/>
              <a:t>Example:</a:t>
            </a:r>
          </a:p>
          <a:p>
            <a:endParaRPr lang="en-US" sz="4000" dirty="0"/>
          </a:p>
          <a:p>
            <a:endParaRPr lang="en-US" sz="4000" dirty="0" smtClean="0"/>
          </a:p>
          <a:p>
            <a:r>
              <a:rPr lang="en-US" sz="4000" dirty="0" smtClean="0"/>
              <a:t>If A = 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1414247" y="4114800"/>
            <a:ext cx="39281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f</a:t>
            </a:r>
            <a:r>
              <a:rPr lang="en-US" sz="4000" dirty="0" smtClean="0"/>
              <a:t>ind the rank of A.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60982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650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4211490"/>
              </p:ext>
            </p:extLst>
          </p:nvPr>
        </p:nvGraphicFramePr>
        <p:xfrm>
          <a:off x="838200" y="304800"/>
          <a:ext cx="7543800" cy="61507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5" name="Equation" r:id="rId3" imgW="2616120" imgH="2133360" progId="Equation.3">
                  <p:embed/>
                </p:oleObj>
              </mc:Choice>
              <mc:Fallback>
                <p:oleObj name="Equation" r:id="rId3" imgW="2616120" imgH="2133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04800"/>
                        <a:ext cx="7543800" cy="61507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8050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650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6897099"/>
              </p:ext>
            </p:extLst>
          </p:nvPr>
        </p:nvGraphicFramePr>
        <p:xfrm>
          <a:off x="1981200" y="152400"/>
          <a:ext cx="5105399" cy="24419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4" name="Equation" r:id="rId3" imgW="1485720" imgH="711000" progId="Equation.3">
                  <p:embed/>
                </p:oleObj>
              </mc:Choice>
              <mc:Fallback>
                <p:oleObj name="Equation" r:id="rId3" imgW="148572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52400"/>
                        <a:ext cx="5105399" cy="24419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0370787"/>
              </p:ext>
            </p:extLst>
          </p:nvPr>
        </p:nvGraphicFramePr>
        <p:xfrm>
          <a:off x="2057400" y="2514600"/>
          <a:ext cx="5105400" cy="3955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5" name="Equation" r:id="rId5" imgW="1803240" imgH="1396800" progId="Equation.3">
                  <p:embed/>
                </p:oleObj>
              </mc:Choice>
              <mc:Fallback>
                <p:oleObj name="Equation" r:id="rId5" imgW="1803240" imgH="1396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514600"/>
                        <a:ext cx="5105400" cy="39553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8050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52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0130133"/>
              </p:ext>
            </p:extLst>
          </p:nvPr>
        </p:nvGraphicFramePr>
        <p:xfrm>
          <a:off x="1938070" y="1066800"/>
          <a:ext cx="5191660" cy="342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3" name="Equation" r:id="rId3" imgW="1155600" imgH="761760" progId="Equation.3">
                  <p:embed/>
                </p:oleObj>
              </mc:Choice>
              <mc:Fallback>
                <p:oleObj name="Equation" r:id="rId3" imgW="1155600" imgH="761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8070" y="1066800"/>
                        <a:ext cx="5191660" cy="342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523" name="Text Box 3"/>
          <p:cNvSpPr txBox="1">
            <a:spLocks noChangeArrowheads="1"/>
          </p:cNvSpPr>
          <p:nvPr/>
        </p:nvSpPr>
        <p:spPr bwMode="auto">
          <a:xfrm>
            <a:off x="3129566" y="4876799"/>
            <a:ext cx="2667000" cy="1046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4400" dirty="0"/>
              <a:t>rank </a:t>
            </a:r>
            <a:r>
              <a:rPr lang="en-US" sz="4400" dirty="0" smtClean="0"/>
              <a:t>A = 2 </a:t>
            </a:r>
            <a:endParaRPr lang="en-US" sz="4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29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52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7660758"/>
              </p:ext>
            </p:extLst>
          </p:nvPr>
        </p:nvGraphicFramePr>
        <p:xfrm>
          <a:off x="2057400" y="533400"/>
          <a:ext cx="5486400" cy="51361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7" name="Equation" r:id="rId3" imgW="1218960" imgH="1143000" progId="Equation.3">
                  <p:embed/>
                </p:oleObj>
              </mc:Choice>
              <mc:Fallback>
                <p:oleObj name="Equation" r:id="rId3" imgW="1218960" imgH="1143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33400"/>
                        <a:ext cx="5486400" cy="51361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525" name="Rectangle 5"/>
          <p:cNvSpPr>
            <a:spLocks noChangeArrowheads="1"/>
          </p:cNvSpPr>
          <p:nvPr/>
        </p:nvSpPr>
        <p:spPr bwMode="auto">
          <a:xfrm>
            <a:off x="3352800" y="5772955"/>
            <a:ext cx="2471831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400" dirty="0"/>
              <a:t>rank </a:t>
            </a:r>
            <a:r>
              <a:rPr lang="en-US" sz="4400" dirty="0" smtClean="0"/>
              <a:t>A </a:t>
            </a:r>
            <a:r>
              <a:rPr lang="en-US" sz="4400" dirty="0"/>
              <a:t>= 2</a:t>
            </a:r>
          </a:p>
        </p:txBody>
      </p:sp>
    </p:spTree>
    <p:extLst>
      <p:ext uri="{BB962C8B-B14F-4D97-AF65-F5344CB8AC3E}">
        <p14:creationId xmlns:p14="http://schemas.microsoft.com/office/powerpoint/2010/main" val="187129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52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8758664"/>
              </p:ext>
            </p:extLst>
          </p:nvPr>
        </p:nvGraphicFramePr>
        <p:xfrm>
          <a:off x="1828800" y="762000"/>
          <a:ext cx="5791200" cy="46923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1" name="Equation" r:id="rId3" imgW="1879560" imgH="1523880" progId="Equation.3">
                  <p:embed/>
                </p:oleObj>
              </mc:Choice>
              <mc:Fallback>
                <p:oleObj name="Equation" r:id="rId3" imgW="1879560" imgH="1523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762000"/>
                        <a:ext cx="5791200" cy="46923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527" name="Rectangle 7"/>
          <p:cNvSpPr>
            <a:spLocks noChangeArrowheads="1"/>
          </p:cNvSpPr>
          <p:nvPr/>
        </p:nvSpPr>
        <p:spPr bwMode="auto">
          <a:xfrm>
            <a:off x="3124200" y="5565579"/>
            <a:ext cx="2576026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 dirty="0" smtClean="0"/>
              <a:t> </a:t>
            </a:r>
            <a:r>
              <a:rPr lang="en-US" sz="4400" dirty="0" smtClean="0"/>
              <a:t>rank A </a:t>
            </a:r>
            <a:r>
              <a:rPr lang="en-US" sz="4400" dirty="0"/>
              <a:t>= 3</a:t>
            </a:r>
          </a:p>
        </p:txBody>
      </p:sp>
    </p:spTree>
    <p:extLst>
      <p:ext uri="{BB962C8B-B14F-4D97-AF65-F5344CB8AC3E}">
        <p14:creationId xmlns:p14="http://schemas.microsoft.com/office/powerpoint/2010/main" val="187129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8"/>
          <p:cNvSpPr>
            <a:spLocks noChangeArrowheads="1"/>
          </p:cNvSpPr>
          <p:nvPr/>
        </p:nvSpPr>
        <p:spPr bwMode="auto">
          <a:xfrm>
            <a:off x="1143000" y="-32833"/>
            <a:ext cx="5646738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 sz="2800" dirty="0" smtClean="0">
              <a:cs typeface="Times New Roman" pitchFamily="18" charset="0"/>
            </a:endParaRPr>
          </a:p>
          <a:p>
            <a:endParaRPr lang="en-US" sz="2800" dirty="0" smtClean="0">
              <a:cs typeface="Times New Roman" pitchFamily="18" charset="0"/>
            </a:endParaRPr>
          </a:p>
          <a:p>
            <a:r>
              <a:rPr lang="en-US" sz="2800" dirty="0" smtClean="0">
                <a:cs typeface="Times New Roman" pitchFamily="18" charset="0"/>
              </a:rPr>
              <a:t>The </a:t>
            </a:r>
            <a:r>
              <a:rPr lang="en-US" sz="2800" dirty="0">
                <a:cs typeface="Times New Roman" pitchFamily="18" charset="0"/>
              </a:rPr>
              <a:t>linear transformation T: R</a:t>
            </a:r>
            <a:r>
              <a:rPr lang="en-US" sz="2800" baseline="30000" dirty="0">
                <a:cs typeface="Times New Roman" pitchFamily="18" charset="0"/>
              </a:rPr>
              <a:t>4</a:t>
            </a:r>
            <a:r>
              <a:rPr lang="en-US" sz="2800" dirty="0">
                <a:cs typeface="Times New Roman" pitchFamily="18" charset="0"/>
              </a:rPr>
              <a:t> → R</a:t>
            </a:r>
            <a:r>
              <a:rPr lang="en-US" sz="2800" baseline="30000" dirty="0">
                <a:cs typeface="Times New Roman" pitchFamily="18" charset="0"/>
              </a:rPr>
              <a:t>4</a:t>
            </a:r>
            <a:r>
              <a:rPr lang="en-US" sz="2800" dirty="0">
                <a:cs typeface="Times New Roman" pitchFamily="18" charset="0"/>
              </a:rPr>
              <a:t> is represented by the matrix</a:t>
            </a:r>
            <a:endParaRPr lang="en-US" sz="2800" dirty="0"/>
          </a:p>
          <a:p>
            <a:pPr eaLnBrk="0" hangingPunct="0"/>
            <a:r>
              <a:rPr lang="en-US" dirty="0" smtClean="0">
                <a:cs typeface="Times New Roman" pitchFamily="18" charset="0"/>
              </a:rPr>
              <a:t>                                                       </a:t>
            </a:r>
          </a:p>
          <a:p>
            <a:pPr eaLnBrk="0" hangingPunct="0"/>
            <a:endParaRPr lang="en-US" b="1" dirty="0">
              <a:cs typeface="Times New Roman" pitchFamily="18" charset="0"/>
            </a:endParaRPr>
          </a:p>
          <a:p>
            <a:pPr eaLnBrk="0" hangingPunct="0"/>
            <a:endParaRPr lang="en-US" b="1" dirty="0" smtClean="0">
              <a:cs typeface="Times New Roman" pitchFamily="18" charset="0"/>
            </a:endParaRPr>
          </a:p>
          <a:p>
            <a:pPr eaLnBrk="0" hangingPunct="0"/>
            <a:r>
              <a:rPr lang="en-US" b="1" dirty="0" smtClean="0">
                <a:cs typeface="Times New Roman" pitchFamily="18" charset="0"/>
              </a:rPr>
              <a:t>      </a:t>
            </a:r>
          </a:p>
          <a:p>
            <a:pPr eaLnBrk="0" hangingPunct="0"/>
            <a:r>
              <a:rPr lang="en-US" sz="2800" b="1" dirty="0">
                <a:cs typeface="Times New Roman" pitchFamily="18" charset="0"/>
              </a:rPr>
              <a:t> </a:t>
            </a:r>
            <a:r>
              <a:rPr lang="en-US" sz="2800" b="1" dirty="0" smtClean="0">
                <a:cs typeface="Times New Roman" pitchFamily="18" charset="0"/>
              </a:rPr>
              <a:t>    </a:t>
            </a:r>
          </a:p>
          <a:p>
            <a:pPr eaLnBrk="0" hangingPunct="0"/>
            <a:r>
              <a:rPr lang="en-US" sz="2800" b="1" dirty="0">
                <a:cs typeface="Times New Roman" pitchFamily="18" charset="0"/>
              </a:rPr>
              <a:t> </a:t>
            </a:r>
            <a:r>
              <a:rPr lang="en-US" sz="2800" b="1" dirty="0" smtClean="0">
                <a:cs typeface="Times New Roman" pitchFamily="18" charset="0"/>
              </a:rPr>
              <a:t>    M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>
                <a:cs typeface="Times New Roman" pitchFamily="18" charset="0"/>
              </a:rPr>
              <a:t>= </a:t>
            </a:r>
            <a:endParaRPr lang="en-US" sz="2800" dirty="0"/>
          </a:p>
        </p:txBody>
      </p:sp>
      <p:graphicFrame>
        <p:nvGraphicFramePr>
          <p:cNvPr id="205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8598031"/>
              </p:ext>
            </p:extLst>
          </p:nvPr>
        </p:nvGraphicFramePr>
        <p:xfrm>
          <a:off x="2251869" y="1956267"/>
          <a:ext cx="3515545" cy="26157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9" name="Equation" r:id="rId3" imgW="1231900" imgH="914400" progId="Equation.3">
                  <p:embed/>
                </p:oleObj>
              </mc:Choice>
              <mc:Fallback>
                <p:oleObj name="Equation" r:id="rId3" imgW="12319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1869" y="1956267"/>
                        <a:ext cx="3515545" cy="26157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2" name="Rectangle 9"/>
          <p:cNvSpPr>
            <a:spLocks noChangeArrowheads="1"/>
          </p:cNvSpPr>
          <p:nvPr/>
        </p:nvSpPr>
        <p:spPr bwMode="auto">
          <a:xfrm>
            <a:off x="1373747" y="4648200"/>
            <a:ext cx="66294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n-US" sz="2800" dirty="0" smtClean="0">
                <a:cs typeface="Times New Roman" pitchFamily="18" charset="0"/>
              </a:rPr>
              <a:t>i</a:t>
            </a:r>
            <a:r>
              <a:rPr lang="en-US" sz="2800" dirty="0">
                <a:cs typeface="Times New Roman" pitchFamily="18" charset="0"/>
              </a:rPr>
              <a:t>) Find the rank of </a:t>
            </a:r>
            <a:r>
              <a:rPr lang="en-US" sz="2800" b="1" dirty="0">
                <a:cs typeface="Times New Roman" pitchFamily="18" charset="0"/>
              </a:rPr>
              <a:t>M</a:t>
            </a:r>
            <a:r>
              <a:rPr lang="en-US" sz="2800" dirty="0">
                <a:cs typeface="Times New Roman" pitchFamily="18" charset="0"/>
              </a:rPr>
              <a:t>.</a:t>
            </a:r>
            <a:endParaRPr lang="en-US" sz="2800" dirty="0"/>
          </a:p>
          <a:p>
            <a:pPr eaLnBrk="0" hangingPunct="0"/>
            <a:r>
              <a:rPr lang="en-US" sz="2800" dirty="0" smtClean="0">
                <a:cs typeface="Times New Roman" pitchFamily="18" charset="0"/>
              </a:rPr>
              <a:t>ii</a:t>
            </a:r>
            <a:r>
              <a:rPr lang="en-US" sz="2800" dirty="0">
                <a:cs typeface="Times New Roman" pitchFamily="18" charset="0"/>
              </a:rPr>
              <a:t>) Obtain a basis for the null space, </a:t>
            </a:r>
            <a:r>
              <a:rPr lang="en-US" sz="2800" i="1" dirty="0">
                <a:cs typeface="Times New Roman" pitchFamily="18" charset="0"/>
              </a:rPr>
              <a:t>K</a:t>
            </a:r>
            <a:r>
              <a:rPr lang="en-US" sz="2800" dirty="0">
                <a:cs typeface="Times New Roman" pitchFamily="18" charset="0"/>
              </a:rPr>
              <a:t>, of T.</a:t>
            </a:r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1143000" y="314980"/>
            <a:ext cx="1511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 smtClean="0"/>
              <a:t>Example:</a:t>
            </a:r>
            <a:endParaRPr lang="en-US" sz="2800" u="sng" dirty="0"/>
          </a:p>
        </p:txBody>
      </p:sp>
    </p:spTree>
    <p:extLst>
      <p:ext uri="{BB962C8B-B14F-4D97-AF65-F5344CB8AC3E}">
        <p14:creationId xmlns:p14="http://schemas.microsoft.com/office/powerpoint/2010/main" val="2836022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/>
          <p:cNvSpPr txBox="1">
            <a:spLocks noChangeArrowheads="1"/>
          </p:cNvSpPr>
          <p:nvPr/>
        </p:nvSpPr>
        <p:spPr bwMode="auto">
          <a:xfrm>
            <a:off x="1525089" y="914400"/>
            <a:ext cx="244329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 dirty="0" smtClean="0"/>
              <a:t>iii</a:t>
            </a:r>
            <a:r>
              <a:rPr lang="en-US" sz="2800" dirty="0"/>
              <a:t>) Evaluate </a:t>
            </a:r>
            <a:r>
              <a:rPr lang="en-US" sz="2800" dirty="0" smtClean="0"/>
              <a:t>M</a:t>
            </a:r>
            <a:endParaRPr lang="en-US" sz="2800" dirty="0"/>
          </a:p>
        </p:txBody>
      </p:sp>
      <p:graphicFrame>
        <p:nvGraphicFramePr>
          <p:cNvPr id="307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959008"/>
              </p:ext>
            </p:extLst>
          </p:nvPr>
        </p:nvGraphicFramePr>
        <p:xfrm>
          <a:off x="3942629" y="139807"/>
          <a:ext cx="934171" cy="2103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0" name="Equation" r:id="rId3" imgW="406080" imgH="914400" progId="Equation.3">
                  <p:embed/>
                </p:oleObj>
              </mc:Choice>
              <mc:Fallback>
                <p:oleObj name="Equation" r:id="rId3" imgW="40608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2629" y="139807"/>
                        <a:ext cx="934171" cy="2103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7" name="Text Box 7"/>
          <p:cNvSpPr txBox="1">
            <a:spLocks noChangeArrowheads="1"/>
          </p:cNvSpPr>
          <p:nvPr/>
        </p:nvSpPr>
        <p:spPr bwMode="auto">
          <a:xfrm>
            <a:off x="1905000" y="2133600"/>
            <a:ext cx="602280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 dirty="0"/>
              <a:t>and hence show that any solution of </a:t>
            </a:r>
          </a:p>
        </p:txBody>
      </p:sp>
      <p:sp>
        <p:nvSpPr>
          <p:cNvPr id="3078" name="Text Box 8"/>
          <p:cNvSpPr txBox="1">
            <a:spLocks noChangeArrowheads="1"/>
          </p:cNvSpPr>
          <p:nvPr/>
        </p:nvSpPr>
        <p:spPr bwMode="auto">
          <a:xfrm>
            <a:off x="4876800" y="3352800"/>
            <a:ext cx="107273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 dirty="0" err="1"/>
              <a:t>Mx</a:t>
            </a:r>
            <a:r>
              <a:rPr lang="en-US" sz="2800" dirty="0"/>
              <a:t> = </a:t>
            </a:r>
          </a:p>
        </p:txBody>
      </p:sp>
      <p:graphicFrame>
        <p:nvGraphicFramePr>
          <p:cNvPr id="307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7093612"/>
              </p:ext>
            </p:extLst>
          </p:nvPr>
        </p:nvGraphicFramePr>
        <p:xfrm>
          <a:off x="5794164" y="2598408"/>
          <a:ext cx="759036" cy="2024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1" name="Equation" r:id="rId5" imgW="342900" imgH="914400" progId="Equation.3">
                  <p:embed/>
                </p:oleObj>
              </mc:Choice>
              <mc:Fallback>
                <p:oleObj name="Equation" r:id="rId5" imgW="3429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4164" y="2598408"/>
                        <a:ext cx="759036" cy="20240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0" name="Text Box 10"/>
          <p:cNvSpPr txBox="1">
            <a:spLocks noChangeArrowheads="1"/>
          </p:cNvSpPr>
          <p:nvPr/>
        </p:nvSpPr>
        <p:spPr bwMode="auto">
          <a:xfrm>
            <a:off x="6696193" y="3352800"/>
            <a:ext cx="56457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 dirty="0"/>
              <a:t>(*)</a:t>
            </a:r>
          </a:p>
        </p:txBody>
      </p:sp>
      <p:sp>
        <p:nvSpPr>
          <p:cNvPr id="3081" name="Text Box 11"/>
          <p:cNvSpPr txBox="1">
            <a:spLocks noChangeArrowheads="1"/>
          </p:cNvSpPr>
          <p:nvPr/>
        </p:nvSpPr>
        <p:spPr bwMode="auto">
          <a:xfrm>
            <a:off x="1905000" y="4539803"/>
            <a:ext cx="218361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 dirty="0"/>
              <a:t>has the form</a:t>
            </a:r>
          </a:p>
        </p:txBody>
      </p:sp>
      <p:graphicFrame>
        <p:nvGraphicFramePr>
          <p:cNvPr id="308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5751849"/>
              </p:ext>
            </p:extLst>
          </p:nvPr>
        </p:nvGraphicFramePr>
        <p:xfrm>
          <a:off x="4088611" y="3733800"/>
          <a:ext cx="872576" cy="21683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2" name="Equation" r:id="rId7" imgW="368300" imgH="914400" progId="Equation.3">
                  <p:embed/>
                </p:oleObj>
              </mc:Choice>
              <mc:Fallback>
                <p:oleObj name="Equation" r:id="rId7" imgW="3683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8611" y="3733800"/>
                        <a:ext cx="872576" cy="21683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3" name="Text Box 13"/>
          <p:cNvSpPr txBox="1">
            <a:spLocks noChangeArrowheads="1"/>
          </p:cNvSpPr>
          <p:nvPr/>
        </p:nvSpPr>
        <p:spPr bwMode="auto">
          <a:xfrm>
            <a:off x="4950582" y="4560195"/>
            <a:ext cx="226348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 dirty="0"/>
              <a:t>+</a:t>
            </a:r>
            <a:r>
              <a:rPr lang="el-GR" sz="2800" dirty="0">
                <a:cs typeface="Arial" charset="0"/>
              </a:rPr>
              <a:t>λ</a:t>
            </a:r>
            <a:r>
              <a:rPr lang="en-US" sz="2800" b="1" dirty="0">
                <a:cs typeface="Arial" charset="0"/>
              </a:rPr>
              <a:t>e</a:t>
            </a:r>
            <a:r>
              <a:rPr lang="en-US" sz="2800" baseline="-25000" dirty="0">
                <a:cs typeface="Arial" charset="0"/>
              </a:rPr>
              <a:t>1</a:t>
            </a:r>
            <a:r>
              <a:rPr lang="en-US" sz="2800" dirty="0">
                <a:cs typeface="Arial" charset="0"/>
              </a:rPr>
              <a:t> + </a:t>
            </a:r>
            <a:r>
              <a:rPr lang="el-GR" sz="2800" dirty="0">
                <a:cs typeface="Arial" charset="0"/>
              </a:rPr>
              <a:t>μ</a:t>
            </a:r>
            <a:r>
              <a:rPr lang="en-US" sz="2800" b="1" dirty="0">
                <a:cs typeface="Arial" charset="0"/>
              </a:rPr>
              <a:t>e</a:t>
            </a:r>
            <a:r>
              <a:rPr lang="en-US" sz="2800" baseline="-25000" dirty="0">
                <a:cs typeface="Arial" charset="0"/>
              </a:rPr>
              <a:t>2</a:t>
            </a:r>
            <a:r>
              <a:rPr lang="en-US" sz="2800" dirty="0">
                <a:cs typeface="Arial" charset="0"/>
              </a:rPr>
              <a:t>,</a:t>
            </a:r>
            <a:endParaRPr lang="el-GR" sz="2800" dirty="0">
              <a:cs typeface="Arial" charset="0"/>
            </a:endParaRPr>
          </a:p>
        </p:txBody>
      </p:sp>
      <p:sp>
        <p:nvSpPr>
          <p:cNvPr id="3084" name="Rectangle 14"/>
          <p:cNvSpPr>
            <a:spLocks noChangeArrowheads="1"/>
          </p:cNvSpPr>
          <p:nvPr/>
        </p:nvSpPr>
        <p:spPr bwMode="auto">
          <a:xfrm>
            <a:off x="1905000" y="5867400"/>
            <a:ext cx="66294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800" dirty="0"/>
              <a:t>where </a:t>
            </a:r>
            <a:r>
              <a:rPr lang="el-GR" sz="2800" dirty="0"/>
              <a:t>λ</a:t>
            </a:r>
            <a:r>
              <a:rPr lang="en-US" sz="2800" dirty="0"/>
              <a:t> and </a:t>
            </a:r>
            <a:r>
              <a:rPr lang="el-GR" sz="2800" dirty="0"/>
              <a:t>μ</a:t>
            </a:r>
            <a:r>
              <a:rPr lang="en-US" sz="2800" dirty="0"/>
              <a:t> are constants and {</a:t>
            </a:r>
            <a:r>
              <a:rPr lang="en-US" sz="2800" b="1" dirty="0"/>
              <a:t>e</a:t>
            </a:r>
            <a:r>
              <a:rPr lang="en-US" sz="2800" baseline="-25000" dirty="0"/>
              <a:t>1</a:t>
            </a:r>
            <a:r>
              <a:rPr lang="en-US" sz="2800" dirty="0"/>
              <a:t>, </a:t>
            </a:r>
            <a:r>
              <a:rPr lang="en-US" sz="2800" b="1" dirty="0"/>
              <a:t>e</a:t>
            </a:r>
            <a:r>
              <a:rPr lang="en-US" sz="2800" baseline="-25000" dirty="0"/>
              <a:t>2</a:t>
            </a:r>
            <a:r>
              <a:rPr lang="en-US" sz="2800" dirty="0"/>
              <a:t>} is a basis for </a:t>
            </a:r>
            <a:r>
              <a:rPr lang="en-US" sz="2800" i="1" dirty="0"/>
              <a:t>K</a:t>
            </a:r>
            <a:r>
              <a:rPr lang="en-US" sz="2800" dirty="0"/>
              <a:t>.</a:t>
            </a:r>
            <a:endParaRPr lang="el-GR" sz="2800" dirty="0"/>
          </a:p>
        </p:txBody>
      </p:sp>
    </p:spTree>
    <p:extLst>
      <p:ext uri="{BB962C8B-B14F-4D97-AF65-F5344CB8AC3E}">
        <p14:creationId xmlns:p14="http://schemas.microsoft.com/office/powerpoint/2010/main" val="400218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3804001"/>
              </p:ext>
            </p:extLst>
          </p:nvPr>
        </p:nvGraphicFramePr>
        <p:xfrm>
          <a:off x="3238136" y="523220"/>
          <a:ext cx="2880995" cy="31334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0" name="Equation" r:id="rId3" imgW="1307880" imgH="1422360" progId="Equation.3">
                  <p:embed/>
                </p:oleObj>
              </mc:Choice>
              <mc:Fallback>
                <p:oleObj name="Equation" r:id="rId3" imgW="1307880" imgH="1422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136" y="523220"/>
                        <a:ext cx="2880995" cy="31334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7529838"/>
              </p:ext>
            </p:extLst>
          </p:nvPr>
        </p:nvGraphicFramePr>
        <p:xfrm>
          <a:off x="3048000" y="3581400"/>
          <a:ext cx="2590800" cy="1575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1" name="Equation" r:id="rId5" imgW="1079032" imgH="710891" progId="Equation.3">
                  <p:embed/>
                </p:oleObj>
              </mc:Choice>
              <mc:Fallback>
                <p:oleObj name="Equation" r:id="rId5" imgW="1079032" imgH="710891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581400"/>
                        <a:ext cx="2590800" cy="15756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2887451"/>
              </p:ext>
            </p:extLst>
          </p:nvPr>
        </p:nvGraphicFramePr>
        <p:xfrm>
          <a:off x="2865028" y="5029200"/>
          <a:ext cx="3307171" cy="1767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2" name="Equation" r:id="rId7" imgW="1587500" imgH="711200" progId="Equation.3">
                  <p:embed/>
                </p:oleObj>
              </mc:Choice>
              <mc:Fallback>
                <p:oleObj name="Equation" r:id="rId7" imgW="1587500" imgH="711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5028" y="5029200"/>
                        <a:ext cx="3307171" cy="1767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2288038" y="1066800"/>
            <a:ext cx="92204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dirty="0" err="1"/>
              <a:t>adj</a:t>
            </a:r>
            <a:r>
              <a:rPr lang="en-US" sz="2800" dirty="0"/>
              <a:t> A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2575424" y="2667000"/>
            <a:ext cx="685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800" dirty="0"/>
              <a:t>A</a:t>
            </a:r>
            <a:r>
              <a:rPr lang="en-US" sz="2800" baseline="30000" dirty="0"/>
              <a:t>-1</a:t>
            </a:r>
          </a:p>
        </p:txBody>
      </p:sp>
      <p:sp>
        <p:nvSpPr>
          <p:cNvPr id="8" name="Rectangle 7"/>
          <p:cNvSpPr/>
          <p:nvPr/>
        </p:nvSpPr>
        <p:spPr>
          <a:xfrm>
            <a:off x="2392634" y="0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/>
              <a:t>|</a:t>
            </a:r>
            <a:r>
              <a:rPr lang="en-US" sz="2800" b="1" dirty="0"/>
              <a:t>A</a:t>
            </a:r>
            <a:r>
              <a:rPr lang="en-US" sz="2800" dirty="0"/>
              <a:t>| = -</a:t>
            </a:r>
            <a:r>
              <a:rPr lang="en-US" sz="2800" dirty="0" smtClean="0"/>
              <a:t>22+3+21 = </a:t>
            </a:r>
            <a:r>
              <a:rPr lang="en-US" sz="28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58601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7"/>
          <p:cNvSpPr txBox="1">
            <a:spLocks noChangeArrowheads="1"/>
          </p:cNvSpPr>
          <p:nvPr/>
        </p:nvSpPr>
        <p:spPr bwMode="auto">
          <a:xfrm>
            <a:off x="766293" y="762000"/>
            <a:ext cx="7629012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 dirty="0" smtClean="0"/>
              <a:t>iv</a:t>
            </a:r>
            <a:r>
              <a:rPr lang="en-US" sz="2800" dirty="0"/>
              <a:t>) Find the solution </a:t>
            </a:r>
            <a:r>
              <a:rPr lang="en-US" sz="2800" b="1" dirty="0"/>
              <a:t>x</a:t>
            </a:r>
            <a:r>
              <a:rPr lang="en-US" sz="2800" baseline="-25000" dirty="0"/>
              <a:t>1</a:t>
            </a:r>
            <a:r>
              <a:rPr lang="en-US" sz="2800" dirty="0"/>
              <a:t> of (*) such that the first</a:t>
            </a:r>
          </a:p>
          <a:p>
            <a:pPr eaLnBrk="1" hangingPunct="1"/>
            <a:r>
              <a:rPr lang="en-US" sz="2800" dirty="0"/>
              <a:t>    </a:t>
            </a:r>
            <a:r>
              <a:rPr lang="en-US" sz="2800" dirty="0" smtClean="0"/>
              <a:t> component </a:t>
            </a:r>
            <a:r>
              <a:rPr lang="en-US" sz="2800" dirty="0"/>
              <a:t>of </a:t>
            </a:r>
            <a:r>
              <a:rPr lang="en-US" sz="2800" b="1" dirty="0"/>
              <a:t>x</a:t>
            </a:r>
            <a:r>
              <a:rPr lang="en-US" sz="2800" baseline="-25000" dirty="0"/>
              <a:t>1</a:t>
            </a:r>
            <a:r>
              <a:rPr lang="en-US" sz="2800" dirty="0"/>
              <a:t> is A, and the sum of all the</a:t>
            </a:r>
          </a:p>
          <a:p>
            <a:pPr eaLnBrk="1" hangingPunct="1"/>
            <a:r>
              <a:rPr lang="en-US" sz="2800" dirty="0"/>
              <a:t>     </a:t>
            </a:r>
            <a:r>
              <a:rPr lang="en-US" sz="2800" dirty="0" smtClean="0"/>
              <a:t>components </a:t>
            </a:r>
            <a:r>
              <a:rPr lang="en-US" sz="2800" dirty="0"/>
              <a:t>of </a:t>
            </a:r>
            <a:r>
              <a:rPr lang="en-US" sz="2800" b="1" dirty="0"/>
              <a:t>x</a:t>
            </a:r>
            <a:r>
              <a:rPr lang="en-US" sz="2800" baseline="-25000" dirty="0"/>
              <a:t>1</a:t>
            </a:r>
            <a:r>
              <a:rPr lang="en-US" sz="2800" dirty="0"/>
              <a:t> is B. </a:t>
            </a:r>
          </a:p>
        </p:txBody>
      </p:sp>
    </p:spTree>
    <p:extLst>
      <p:ext uri="{BB962C8B-B14F-4D97-AF65-F5344CB8AC3E}">
        <p14:creationId xmlns:p14="http://schemas.microsoft.com/office/powerpoint/2010/main" val="1228269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4"/>
          <p:cNvSpPr txBox="1">
            <a:spLocks noChangeArrowheads="1"/>
          </p:cNvSpPr>
          <p:nvPr/>
        </p:nvSpPr>
        <p:spPr bwMode="auto">
          <a:xfrm>
            <a:off x="1676400" y="685800"/>
            <a:ext cx="470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 dirty="0" smtClean="0"/>
              <a:t>i</a:t>
            </a:r>
            <a:r>
              <a:rPr lang="en-US" sz="2800" dirty="0"/>
              <a:t>)</a:t>
            </a:r>
            <a:r>
              <a:rPr lang="en-US" dirty="0"/>
              <a:t> </a:t>
            </a:r>
          </a:p>
        </p:txBody>
      </p:sp>
      <p:graphicFrame>
        <p:nvGraphicFramePr>
          <p:cNvPr id="512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3741837"/>
              </p:ext>
            </p:extLst>
          </p:nvPr>
        </p:nvGraphicFramePr>
        <p:xfrm>
          <a:off x="2146400" y="152400"/>
          <a:ext cx="3581400" cy="6075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6" name="Equation" r:id="rId3" imgW="1651000" imgH="2794000" progId="Equation.3">
                  <p:embed/>
                </p:oleObj>
              </mc:Choice>
              <mc:Fallback>
                <p:oleObj name="Equation" r:id="rId3" imgW="1651000" imgH="279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6400" y="152400"/>
                        <a:ext cx="3581400" cy="60750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4" name="Text Box 6"/>
          <p:cNvSpPr txBox="1">
            <a:spLocks noChangeArrowheads="1"/>
          </p:cNvSpPr>
          <p:nvPr/>
        </p:nvSpPr>
        <p:spPr bwMode="auto">
          <a:xfrm>
            <a:off x="2422524" y="6248400"/>
            <a:ext cx="18934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 dirty="0"/>
              <a:t>rank </a:t>
            </a:r>
            <a:r>
              <a:rPr lang="en-US" sz="2800" dirty="0" smtClean="0"/>
              <a:t>M </a:t>
            </a:r>
            <a:r>
              <a:rPr lang="en-US" sz="2800" dirty="0"/>
              <a:t>= 2</a:t>
            </a:r>
          </a:p>
        </p:txBody>
      </p:sp>
    </p:spTree>
    <p:extLst>
      <p:ext uri="{BB962C8B-B14F-4D97-AF65-F5344CB8AC3E}">
        <p14:creationId xmlns:p14="http://schemas.microsoft.com/office/powerpoint/2010/main" val="6437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6959466"/>
              </p:ext>
            </p:extLst>
          </p:nvPr>
        </p:nvGraphicFramePr>
        <p:xfrm>
          <a:off x="2558009" y="152400"/>
          <a:ext cx="4197697" cy="63814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5" name="Equation" r:id="rId3" imgW="1879600" imgH="2857500" progId="Equation.3">
                  <p:embed/>
                </p:oleObj>
              </mc:Choice>
              <mc:Fallback>
                <p:oleObj name="Equation" r:id="rId3" imgW="1879600" imgH="2857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8009" y="152400"/>
                        <a:ext cx="4197697" cy="63814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9" name="Text Box 8"/>
          <p:cNvSpPr txBox="1">
            <a:spLocks noChangeArrowheads="1"/>
          </p:cNvSpPr>
          <p:nvPr/>
        </p:nvSpPr>
        <p:spPr bwMode="auto">
          <a:xfrm>
            <a:off x="2057400" y="381000"/>
            <a:ext cx="46519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 dirty="0" smtClean="0"/>
              <a:t>ii</a:t>
            </a:r>
            <a:r>
              <a:rPr lang="en-US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6993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4309971"/>
              </p:ext>
            </p:extLst>
          </p:nvPr>
        </p:nvGraphicFramePr>
        <p:xfrm>
          <a:off x="1752600" y="1977294"/>
          <a:ext cx="4876800" cy="23134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32" name="Equation" r:id="rId3" imgW="1981200" imgH="939800" progId="Equation.3">
                  <p:embed/>
                </p:oleObj>
              </mc:Choice>
              <mc:Fallback>
                <p:oleObj name="Equation" r:id="rId3" imgW="1981200" imgH="93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977294"/>
                        <a:ext cx="4876800" cy="23134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838200" y="5105400"/>
            <a:ext cx="527304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dirty="0"/>
              <a:t>A basis for the null space, </a:t>
            </a:r>
            <a:r>
              <a:rPr lang="en-US" sz="2800" i="1" dirty="0"/>
              <a:t>K</a:t>
            </a:r>
            <a:r>
              <a:rPr lang="en-US" sz="2800" dirty="0"/>
              <a:t>, of T is </a:t>
            </a:r>
          </a:p>
        </p:txBody>
      </p:sp>
      <p:graphicFrame>
        <p:nvGraphicFramePr>
          <p:cNvPr id="717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4722170"/>
              </p:ext>
            </p:extLst>
          </p:nvPr>
        </p:nvGraphicFramePr>
        <p:xfrm>
          <a:off x="6172200" y="4267200"/>
          <a:ext cx="2073463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33" name="Equation" r:id="rId5" imgW="825500" imgH="939800" progId="Equation.3">
                  <p:embed/>
                </p:oleObj>
              </mc:Choice>
              <mc:Fallback>
                <p:oleObj name="Equation" r:id="rId5" imgW="825500" imgH="93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4267200"/>
                        <a:ext cx="2073463" cy="236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2513200"/>
              </p:ext>
            </p:extLst>
          </p:nvPr>
        </p:nvGraphicFramePr>
        <p:xfrm>
          <a:off x="2971800" y="990600"/>
          <a:ext cx="3406718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34" name="Equation" r:id="rId7" imgW="1701800" imgH="457200" progId="Equation.3">
                  <p:embed/>
                </p:oleObj>
              </mc:Choice>
              <mc:Fallback>
                <p:oleObj name="Equation" r:id="rId7" imgW="1701800" imgH="457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990600"/>
                        <a:ext cx="3406718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6986408"/>
              </p:ext>
            </p:extLst>
          </p:nvPr>
        </p:nvGraphicFramePr>
        <p:xfrm>
          <a:off x="2971800" y="152400"/>
          <a:ext cx="1549782" cy="9148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35" name="Equation" r:id="rId9" imgW="774364" imgH="457002" progId="Equation.3">
                  <p:embed/>
                </p:oleObj>
              </mc:Choice>
              <mc:Fallback>
                <p:oleObj name="Equation" r:id="rId9" imgW="774364" imgH="457002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52400"/>
                        <a:ext cx="1549782" cy="9148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182296" y="152400"/>
            <a:ext cx="73449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Let</a:t>
            </a:r>
          </a:p>
          <a:p>
            <a:r>
              <a:rPr lang="en-US" sz="2800" dirty="0" smtClean="0"/>
              <a:t>and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0376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4"/>
          <p:cNvSpPr txBox="1">
            <a:spLocks noChangeArrowheads="1"/>
          </p:cNvSpPr>
          <p:nvPr/>
        </p:nvSpPr>
        <p:spPr bwMode="auto">
          <a:xfrm>
            <a:off x="1066800" y="848380"/>
            <a:ext cx="94448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 dirty="0" smtClean="0"/>
              <a:t>iii</a:t>
            </a:r>
            <a:r>
              <a:rPr lang="en-US" sz="2800" dirty="0"/>
              <a:t>) M</a:t>
            </a:r>
          </a:p>
        </p:txBody>
      </p:sp>
      <p:graphicFrame>
        <p:nvGraphicFramePr>
          <p:cNvPr id="819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9036089"/>
              </p:ext>
            </p:extLst>
          </p:nvPr>
        </p:nvGraphicFramePr>
        <p:xfrm>
          <a:off x="2103738" y="228600"/>
          <a:ext cx="4037990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6" name="Equation" r:id="rId3" imgW="2019300" imgH="914400" progId="Equation.3">
                  <p:embed/>
                </p:oleObj>
              </mc:Choice>
              <mc:Fallback>
                <p:oleObj name="Equation" r:id="rId3" imgW="20193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3738" y="228600"/>
                        <a:ext cx="4037990" cy="182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0844130"/>
              </p:ext>
            </p:extLst>
          </p:nvPr>
        </p:nvGraphicFramePr>
        <p:xfrm>
          <a:off x="2745365" y="1981200"/>
          <a:ext cx="1064635" cy="207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7" name="Equation" r:id="rId5" imgW="469900" imgH="914400" progId="Equation.3">
                  <p:embed/>
                </p:oleObj>
              </mc:Choice>
              <mc:Fallback>
                <p:oleObj name="Equation" r:id="rId5" imgW="4699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5365" y="1981200"/>
                        <a:ext cx="1064635" cy="2070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7" name="Text Box 7"/>
          <p:cNvSpPr txBox="1">
            <a:spLocks noChangeArrowheads="1"/>
          </p:cNvSpPr>
          <p:nvPr/>
        </p:nvSpPr>
        <p:spPr bwMode="auto">
          <a:xfrm>
            <a:off x="1610618" y="4771623"/>
            <a:ext cx="118333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 dirty="0"/>
              <a:t>Since </a:t>
            </a:r>
          </a:p>
        </p:txBody>
      </p:sp>
      <p:graphicFrame>
        <p:nvGraphicFramePr>
          <p:cNvPr id="819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1321602"/>
              </p:ext>
            </p:extLst>
          </p:nvPr>
        </p:nvGraphicFramePr>
        <p:xfrm>
          <a:off x="2667000" y="4114800"/>
          <a:ext cx="838200" cy="2081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8" name="Equation" r:id="rId7" imgW="368300" imgH="914400" progId="Equation.3">
                  <p:embed/>
                </p:oleObj>
              </mc:Choice>
              <mc:Fallback>
                <p:oleObj name="Equation" r:id="rId7" imgW="3683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114800"/>
                        <a:ext cx="838200" cy="20810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9" name="Text Box 9"/>
          <p:cNvSpPr txBox="1">
            <a:spLocks noChangeArrowheads="1"/>
          </p:cNvSpPr>
          <p:nvPr/>
        </p:nvSpPr>
        <p:spPr bwMode="auto">
          <a:xfrm>
            <a:off x="3505200" y="4754451"/>
            <a:ext cx="466345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 dirty="0"/>
              <a:t>is a solution of the equation </a:t>
            </a:r>
          </a:p>
        </p:txBody>
      </p:sp>
    </p:spTree>
    <p:extLst>
      <p:ext uri="{BB962C8B-B14F-4D97-AF65-F5344CB8AC3E}">
        <p14:creationId xmlns:p14="http://schemas.microsoft.com/office/powerpoint/2010/main" val="15250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4"/>
          <p:cNvSpPr txBox="1">
            <a:spLocks noChangeArrowheads="1"/>
          </p:cNvSpPr>
          <p:nvPr/>
        </p:nvSpPr>
        <p:spPr bwMode="auto">
          <a:xfrm>
            <a:off x="1313645" y="1633210"/>
            <a:ext cx="68480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 b="1" dirty="0" err="1"/>
              <a:t>Mx</a:t>
            </a:r>
            <a:endParaRPr lang="en-US" sz="2800" b="1" dirty="0"/>
          </a:p>
        </p:txBody>
      </p:sp>
      <p:graphicFrame>
        <p:nvGraphicFramePr>
          <p:cNvPr id="921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9601824"/>
              </p:ext>
            </p:extLst>
          </p:nvPr>
        </p:nvGraphicFramePr>
        <p:xfrm>
          <a:off x="2008107" y="776275"/>
          <a:ext cx="1149864" cy="2237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0" name="Equation" r:id="rId3" imgW="469900" imgH="914400" progId="Equation.3">
                  <p:embed/>
                </p:oleObj>
              </mc:Choice>
              <mc:Fallback>
                <p:oleObj name="Equation" r:id="rId3" imgW="4699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8107" y="776275"/>
                        <a:ext cx="1149864" cy="22370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0" name="Text Box 6"/>
          <p:cNvSpPr txBox="1">
            <a:spLocks noChangeArrowheads="1"/>
          </p:cNvSpPr>
          <p:nvPr/>
        </p:nvSpPr>
        <p:spPr bwMode="auto">
          <a:xfrm>
            <a:off x="3124200" y="1633210"/>
            <a:ext cx="87075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 dirty="0"/>
              <a:t>and</a:t>
            </a:r>
            <a:r>
              <a:rPr lang="en-US" dirty="0"/>
              <a:t> </a:t>
            </a:r>
          </a:p>
        </p:txBody>
      </p:sp>
      <p:graphicFrame>
        <p:nvGraphicFramePr>
          <p:cNvPr id="922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4804779"/>
              </p:ext>
            </p:extLst>
          </p:nvPr>
        </p:nvGraphicFramePr>
        <p:xfrm>
          <a:off x="3994951" y="729833"/>
          <a:ext cx="1981200" cy="2329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1" name="Equation" r:id="rId5" imgW="799753" imgH="939392" progId="Equation.3">
                  <p:embed/>
                </p:oleObj>
              </mc:Choice>
              <mc:Fallback>
                <p:oleObj name="Equation" r:id="rId5" imgW="799753" imgH="93939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4951" y="729833"/>
                        <a:ext cx="1981200" cy="23299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2" name="Text Box 8"/>
          <p:cNvSpPr txBox="1">
            <a:spLocks noChangeArrowheads="1"/>
          </p:cNvSpPr>
          <p:nvPr/>
        </p:nvSpPr>
        <p:spPr bwMode="auto">
          <a:xfrm>
            <a:off x="1225431" y="3200400"/>
            <a:ext cx="328006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 dirty="0"/>
              <a:t>forms a basis for </a:t>
            </a:r>
            <a:r>
              <a:rPr lang="en-US" sz="2800" i="1" dirty="0"/>
              <a:t>K,</a:t>
            </a:r>
          </a:p>
        </p:txBody>
      </p:sp>
      <p:graphicFrame>
        <p:nvGraphicFramePr>
          <p:cNvPr id="922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1361332"/>
              </p:ext>
            </p:extLst>
          </p:nvPr>
        </p:nvGraphicFramePr>
        <p:xfrm>
          <a:off x="1214634" y="4495800"/>
          <a:ext cx="3099789" cy="204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2" name="Equation" r:id="rId7" imgW="1384300" imgH="914400" progId="Equation.3">
                  <p:embed/>
                </p:oleObj>
              </mc:Choice>
              <mc:Fallback>
                <p:oleObj name="Equation" r:id="rId7" imgW="13843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634" y="4495800"/>
                        <a:ext cx="3099789" cy="204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4" name="Text Box 10"/>
          <p:cNvSpPr txBox="1">
            <a:spLocks noChangeArrowheads="1"/>
          </p:cNvSpPr>
          <p:nvPr/>
        </p:nvSpPr>
        <p:spPr bwMode="auto">
          <a:xfrm>
            <a:off x="1225431" y="3810000"/>
            <a:ext cx="508184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 dirty="0"/>
              <a:t>any solution of (*) has the form</a:t>
            </a:r>
          </a:p>
        </p:txBody>
      </p:sp>
      <p:sp>
        <p:nvSpPr>
          <p:cNvPr id="9225" name="Text Box 11"/>
          <p:cNvSpPr txBox="1">
            <a:spLocks noChangeArrowheads="1"/>
          </p:cNvSpPr>
          <p:nvPr/>
        </p:nvSpPr>
        <p:spPr bwMode="auto">
          <a:xfrm>
            <a:off x="4343400" y="5105400"/>
            <a:ext cx="480933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 dirty="0"/>
              <a:t>where </a:t>
            </a:r>
            <a:r>
              <a:rPr lang="el-GR" sz="2800" dirty="0">
                <a:cs typeface="Arial" charset="0"/>
              </a:rPr>
              <a:t>λ</a:t>
            </a:r>
            <a:r>
              <a:rPr lang="en-US" sz="2800" dirty="0">
                <a:cs typeface="Arial" charset="0"/>
              </a:rPr>
              <a:t> and </a:t>
            </a:r>
            <a:r>
              <a:rPr lang="el-GR" sz="2800" dirty="0">
                <a:cs typeface="Arial" charset="0"/>
              </a:rPr>
              <a:t>μ</a:t>
            </a:r>
            <a:r>
              <a:rPr lang="en-US" sz="2800" dirty="0">
                <a:cs typeface="Arial" charset="0"/>
              </a:rPr>
              <a:t> are constants.</a:t>
            </a:r>
            <a:endParaRPr lang="el-GR" sz="2800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582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4"/>
          <p:cNvSpPr txBox="1">
            <a:spLocks noChangeArrowheads="1"/>
          </p:cNvSpPr>
          <p:nvPr/>
        </p:nvSpPr>
        <p:spPr bwMode="auto">
          <a:xfrm>
            <a:off x="1676399" y="805190"/>
            <a:ext cx="170431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 dirty="0" smtClean="0"/>
              <a:t>iv</a:t>
            </a:r>
            <a:r>
              <a:rPr lang="en-US" sz="2800" dirty="0"/>
              <a:t>) If </a:t>
            </a:r>
            <a:r>
              <a:rPr lang="en-US" sz="2800" b="1" dirty="0"/>
              <a:t>x</a:t>
            </a:r>
            <a:r>
              <a:rPr lang="en-US" sz="2800" baseline="-25000" dirty="0"/>
              <a:t>1</a:t>
            </a:r>
            <a:r>
              <a:rPr lang="en-US" sz="2800" dirty="0"/>
              <a:t> = </a:t>
            </a:r>
          </a:p>
        </p:txBody>
      </p:sp>
      <p:graphicFrame>
        <p:nvGraphicFramePr>
          <p:cNvPr id="1024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1054939"/>
              </p:ext>
            </p:extLst>
          </p:nvPr>
        </p:nvGraphicFramePr>
        <p:xfrm>
          <a:off x="3200400" y="76226"/>
          <a:ext cx="2998787" cy="19811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4" name="Equation" r:id="rId3" imgW="1384300" imgH="914400" progId="Equation.3">
                  <p:embed/>
                </p:oleObj>
              </mc:Choice>
              <mc:Fallback>
                <p:oleObj name="Equation" r:id="rId3" imgW="13843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76226"/>
                        <a:ext cx="2998787" cy="19811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6077730"/>
              </p:ext>
            </p:extLst>
          </p:nvPr>
        </p:nvGraphicFramePr>
        <p:xfrm>
          <a:off x="2942155" y="2057400"/>
          <a:ext cx="2595777" cy="217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5" name="Equation" r:id="rId5" imgW="1092200" imgH="914400" progId="Equation.3">
                  <p:embed/>
                </p:oleObj>
              </mc:Choice>
              <mc:Fallback>
                <p:oleObj name="Equation" r:id="rId5" imgW="10922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2155" y="2057400"/>
                        <a:ext cx="2595777" cy="2173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5" name="Text Box 7"/>
          <p:cNvSpPr txBox="1">
            <a:spLocks noChangeArrowheads="1"/>
          </p:cNvSpPr>
          <p:nvPr/>
        </p:nvSpPr>
        <p:spPr bwMode="auto">
          <a:xfrm>
            <a:off x="2193925" y="4611688"/>
            <a:ext cx="78579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 dirty="0"/>
              <a:t>and</a:t>
            </a:r>
          </a:p>
        </p:txBody>
      </p:sp>
      <p:graphicFrame>
        <p:nvGraphicFramePr>
          <p:cNvPr id="1024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6690494"/>
              </p:ext>
            </p:extLst>
          </p:nvPr>
        </p:nvGraphicFramePr>
        <p:xfrm>
          <a:off x="3124199" y="4267200"/>
          <a:ext cx="5592336" cy="25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6" name="Equation" r:id="rId7" imgW="2413000" imgH="1117600" progId="Equation.3">
                  <p:embed/>
                </p:oleObj>
              </mc:Choice>
              <mc:Fallback>
                <p:oleObj name="Equation" r:id="rId7" imgW="2413000" imgH="1117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199" y="4267200"/>
                        <a:ext cx="5592336" cy="259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94788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9806229"/>
              </p:ext>
            </p:extLst>
          </p:nvPr>
        </p:nvGraphicFramePr>
        <p:xfrm>
          <a:off x="3149600" y="2509413"/>
          <a:ext cx="3276600" cy="3730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4" name="Equation" r:id="rId3" imgW="1003300" imgH="1143000" progId="Equation.3">
                  <p:embed/>
                </p:oleObj>
              </mc:Choice>
              <mc:Fallback>
                <p:oleObj name="Equation" r:id="rId3" imgW="1003300" imgH="1143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9600" y="2509413"/>
                        <a:ext cx="3276600" cy="37308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8762686"/>
              </p:ext>
            </p:extLst>
          </p:nvPr>
        </p:nvGraphicFramePr>
        <p:xfrm>
          <a:off x="1371600" y="914400"/>
          <a:ext cx="6553200" cy="13840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5" name="Equation" r:id="rId5" imgW="1866090" imgH="393529" progId="Equation.3">
                  <p:embed/>
                </p:oleObj>
              </mc:Choice>
              <mc:Fallback>
                <p:oleObj name="Equation" r:id="rId5" imgW="1866090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914400"/>
                        <a:ext cx="6553200" cy="13840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8" name="Text Box 6"/>
          <p:cNvSpPr txBox="1">
            <a:spLocks noChangeArrowheads="1"/>
          </p:cNvSpPr>
          <p:nvPr/>
        </p:nvSpPr>
        <p:spPr bwMode="auto">
          <a:xfrm>
            <a:off x="2667000" y="4147842"/>
            <a:ext cx="965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 b="1" dirty="0"/>
              <a:t>X</a:t>
            </a:r>
            <a:r>
              <a:rPr lang="en-US" sz="2800" baseline="-25000" dirty="0"/>
              <a:t>1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6138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ChangeArrowheads="1"/>
          </p:cNvSpPr>
          <p:nvPr/>
        </p:nvSpPr>
        <p:spPr bwMode="auto">
          <a:xfrm>
            <a:off x="838200" y="1219200"/>
            <a:ext cx="76962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800" dirty="0">
                <a:cs typeface="Times New Roman" pitchFamily="18" charset="0"/>
              </a:rPr>
              <a:t>The linear transformation T: R</a:t>
            </a:r>
            <a:r>
              <a:rPr lang="en-US" sz="2800" baseline="30000" dirty="0">
                <a:cs typeface="Times New Roman" pitchFamily="18" charset="0"/>
              </a:rPr>
              <a:t>4</a:t>
            </a:r>
            <a:r>
              <a:rPr lang="en-US" sz="2800" dirty="0">
                <a:cs typeface="Times New Roman" pitchFamily="18" charset="0"/>
              </a:rPr>
              <a:t> → R</a:t>
            </a:r>
            <a:r>
              <a:rPr lang="en-US" sz="2800" baseline="30000" dirty="0">
                <a:cs typeface="Times New Roman" pitchFamily="18" charset="0"/>
              </a:rPr>
              <a:t>4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smtClean="0">
                <a:cs typeface="Times New Roman" pitchFamily="18" charset="0"/>
              </a:rPr>
              <a:t>is represented</a:t>
            </a:r>
          </a:p>
          <a:p>
            <a:r>
              <a:rPr lang="en-US" sz="2800" dirty="0" smtClean="0">
                <a:cs typeface="Times New Roman" pitchFamily="18" charset="0"/>
              </a:rPr>
              <a:t>by </a:t>
            </a:r>
            <a:r>
              <a:rPr lang="en-US" sz="2800" dirty="0">
                <a:cs typeface="Times New Roman" pitchFamily="18" charset="0"/>
              </a:rPr>
              <a:t>the matrix</a:t>
            </a:r>
            <a:endParaRPr lang="en-US" sz="2800" dirty="0"/>
          </a:p>
        </p:txBody>
      </p:sp>
      <p:sp>
        <p:nvSpPr>
          <p:cNvPr id="12291" name="Rectangle 2"/>
          <p:cNvSpPr>
            <a:spLocks noChangeArrowheads="1"/>
          </p:cNvSpPr>
          <p:nvPr/>
        </p:nvSpPr>
        <p:spPr bwMode="auto">
          <a:xfrm>
            <a:off x="990600" y="3196571"/>
            <a:ext cx="81304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800" b="1" dirty="0">
                <a:cs typeface="Times New Roman" pitchFamily="18" charset="0"/>
              </a:rPr>
              <a:t>M</a:t>
            </a:r>
            <a:r>
              <a:rPr lang="en-US" sz="2800" dirty="0">
                <a:cs typeface="Times New Roman" pitchFamily="18" charset="0"/>
              </a:rPr>
              <a:t> =</a:t>
            </a:r>
            <a:r>
              <a:rPr lang="en-US" dirty="0">
                <a:cs typeface="Times New Roman" pitchFamily="18" charset="0"/>
              </a:rPr>
              <a:t> </a:t>
            </a:r>
            <a:endParaRPr lang="en-US" dirty="0"/>
          </a:p>
        </p:txBody>
      </p:sp>
      <p:graphicFrame>
        <p:nvGraphicFramePr>
          <p:cNvPr id="1229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7336455"/>
              </p:ext>
            </p:extLst>
          </p:nvPr>
        </p:nvGraphicFramePr>
        <p:xfrm>
          <a:off x="1927476" y="2286000"/>
          <a:ext cx="3780548" cy="2351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5" name="Equation" r:id="rId3" imgW="1473120" imgH="914400" progId="Equation.3">
                  <p:embed/>
                </p:oleObj>
              </mc:Choice>
              <mc:Fallback>
                <p:oleObj name="Equation" r:id="rId3" imgW="147312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7476" y="2286000"/>
                        <a:ext cx="3780548" cy="2351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3" name="Rectangle 1"/>
          <p:cNvSpPr>
            <a:spLocks noChangeArrowheads="1"/>
          </p:cNvSpPr>
          <p:nvPr/>
        </p:nvSpPr>
        <p:spPr bwMode="auto">
          <a:xfrm>
            <a:off x="5751490" y="3196571"/>
            <a:ext cx="3124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800" b="1" dirty="0">
                <a:cs typeface="Times New Roman" pitchFamily="18" charset="0"/>
              </a:rPr>
              <a:t>, </a:t>
            </a:r>
            <a:r>
              <a:rPr lang="en-US" sz="2800" i="1" dirty="0">
                <a:cs typeface="Times New Roman" pitchFamily="18" charset="0"/>
              </a:rPr>
              <a:t>e</a:t>
            </a:r>
            <a:r>
              <a:rPr lang="en-US" sz="2800" dirty="0">
                <a:cs typeface="Times New Roman" pitchFamily="18" charset="0"/>
              </a:rPr>
              <a:t> is a constant.</a:t>
            </a:r>
            <a:endParaRPr lang="en-US" sz="2800" dirty="0"/>
          </a:p>
        </p:txBody>
      </p:sp>
      <p:sp>
        <p:nvSpPr>
          <p:cNvPr id="12294" name="Rectangle 2"/>
          <p:cNvSpPr>
            <a:spLocks noChangeArrowheads="1"/>
          </p:cNvSpPr>
          <p:nvPr/>
        </p:nvSpPr>
        <p:spPr bwMode="auto">
          <a:xfrm>
            <a:off x="1143000" y="4882704"/>
            <a:ext cx="53340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800" dirty="0">
                <a:cs typeface="Times New Roman" pitchFamily="18" charset="0"/>
              </a:rPr>
              <a:t>The null space of T is denoted by </a:t>
            </a:r>
            <a:r>
              <a:rPr lang="en-US" sz="2800" i="1" dirty="0">
                <a:cs typeface="Times New Roman" pitchFamily="18" charset="0"/>
              </a:rPr>
              <a:t>K</a:t>
            </a:r>
            <a:r>
              <a:rPr lang="en-US" sz="2800" baseline="-25000" dirty="0">
                <a:cs typeface="Times New Roman" pitchFamily="18" charset="0"/>
              </a:rPr>
              <a:t>1</a:t>
            </a:r>
            <a:r>
              <a:rPr lang="en-US" sz="2800" dirty="0">
                <a:cs typeface="Times New Roman" pitchFamily="18" charset="0"/>
              </a:rPr>
              <a:t> when </a:t>
            </a:r>
            <a:r>
              <a:rPr lang="en-US" sz="2800" i="1" dirty="0">
                <a:cs typeface="Times New Roman" pitchFamily="18" charset="0"/>
              </a:rPr>
              <a:t>e</a:t>
            </a:r>
            <a:r>
              <a:rPr lang="en-US" sz="2800" dirty="0">
                <a:cs typeface="Times New Roman" pitchFamily="18" charset="0"/>
              </a:rPr>
              <a:t> ≠ 0 and by </a:t>
            </a:r>
            <a:r>
              <a:rPr lang="en-US" sz="2800" i="1" dirty="0">
                <a:cs typeface="Times New Roman" pitchFamily="18" charset="0"/>
              </a:rPr>
              <a:t>K</a:t>
            </a:r>
            <a:r>
              <a:rPr lang="en-US" sz="2800" baseline="-25000" dirty="0">
                <a:cs typeface="Times New Roman" pitchFamily="18" charset="0"/>
              </a:rPr>
              <a:t>2</a:t>
            </a:r>
            <a:r>
              <a:rPr lang="en-US" sz="2800" dirty="0">
                <a:cs typeface="Times New Roman" pitchFamily="18" charset="0"/>
              </a:rPr>
              <a:t> when </a:t>
            </a:r>
            <a:r>
              <a:rPr lang="en-US" sz="2800" i="1" dirty="0">
                <a:cs typeface="Times New Roman" pitchFamily="18" charset="0"/>
              </a:rPr>
              <a:t>e</a:t>
            </a:r>
            <a:r>
              <a:rPr lang="en-US" sz="2800" dirty="0">
                <a:cs typeface="Times New Roman" pitchFamily="18" charset="0"/>
              </a:rPr>
              <a:t> = 0.</a:t>
            </a:r>
            <a:r>
              <a:rPr lang="en-US" sz="2800" baseline="-25000" dirty="0">
                <a:cs typeface="Times New Roman" pitchFamily="18" charset="0"/>
              </a:rPr>
              <a:t> </a:t>
            </a:r>
            <a:endParaRPr lang="en-US" sz="2800" baseline="-25000" dirty="0"/>
          </a:p>
        </p:txBody>
      </p:sp>
      <p:sp>
        <p:nvSpPr>
          <p:cNvPr id="2" name="TextBox 1"/>
          <p:cNvSpPr txBox="1"/>
          <p:nvPr/>
        </p:nvSpPr>
        <p:spPr>
          <a:xfrm>
            <a:off x="838200" y="762000"/>
            <a:ext cx="1511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 smtClean="0"/>
              <a:t>Example:</a:t>
            </a:r>
            <a:endParaRPr lang="en-US" sz="2800" u="sng" dirty="0"/>
          </a:p>
        </p:txBody>
      </p:sp>
    </p:spTree>
    <p:extLst>
      <p:ext uri="{BB962C8B-B14F-4D97-AF65-F5344CB8AC3E}">
        <p14:creationId xmlns:p14="http://schemas.microsoft.com/office/powerpoint/2010/main" val="7206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1"/>
          <p:cNvSpPr txBox="1">
            <a:spLocks noChangeArrowheads="1"/>
          </p:cNvSpPr>
          <p:nvPr/>
        </p:nvSpPr>
        <p:spPr bwMode="auto">
          <a:xfrm>
            <a:off x="1066800" y="1066800"/>
            <a:ext cx="7086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/>
              <a:t>i) F</a:t>
            </a:r>
            <a:r>
              <a:rPr lang="en-US" sz="2800" dirty="0"/>
              <a:t>in</a:t>
            </a:r>
            <a:r>
              <a:rPr lang="en-US" dirty="0"/>
              <a:t>d a basis for </a:t>
            </a:r>
            <a:r>
              <a:rPr lang="en-US" i="1" dirty="0"/>
              <a:t>K</a:t>
            </a:r>
            <a:r>
              <a:rPr lang="en-US" baseline="-25000" dirty="0"/>
              <a:t>1</a:t>
            </a:r>
            <a:r>
              <a:rPr lang="en-US" dirty="0"/>
              <a:t> and a basis for </a:t>
            </a:r>
            <a:r>
              <a:rPr lang="en-US" i="1" dirty="0"/>
              <a:t>K</a:t>
            </a:r>
            <a:r>
              <a:rPr lang="en-US" baseline="-25000" dirty="0"/>
              <a:t>2</a:t>
            </a:r>
            <a:r>
              <a:rPr lang="en-US" dirty="0"/>
              <a:t>. </a:t>
            </a:r>
          </a:p>
        </p:txBody>
      </p:sp>
      <p:sp>
        <p:nvSpPr>
          <p:cNvPr id="13315" name="Rectangle 2"/>
          <p:cNvSpPr>
            <a:spLocks noChangeArrowheads="1"/>
          </p:cNvSpPr>
          <p:nvPr/>
        </p:nvSpPr>
        <p:spPr bwMode="auto">
          <a:xfrm>
            <a:off x="1066800" y="1828800"/>
            <a:ext cx="5715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800" dirty="0"/>
              <a:t>ii) Verify that </a:t>
            </a:r>
            <a:r>
              <a:rPr lang="en-US" sz="2800" i="1" dirty="0"/>
              <a:t>K</a:t>
            </a:r>
            <a:r>
              <a:rPr lang="en-US" sz="2800" baseline="-25000" dirty="0"/>
              <a:t>1</a:t>
            </a:r>
            <a:r>
              <a:rPr lang="en-US" sz="2800" dirty="0"/>
              <a:t> is a subspace of </a:t>
            </a:r>
            <a:r>
              <a:rPr lang="en-US" sz="2800" i="1" dirty="0"/>
              <a:t>K</a:t>
            </a:r>
            <a:r>
              <a:rPr lang="en-US" sz="2800" baseline="-25000" dirty="0"/>
              <a:t>2</a:t>
            </a:r>
            <a:r>
              <a:rPr lang="en-US" sz="2800" dirty="0"/>
              <a:t>.</a:t>
            </a:r>
          </a:p>
        </p:txBody>
      </p:sp>
      <p:sp>
        <p:nvSpPr>
          <p:cNvPr id="13316" name="Rectangle 3"/>
          <p:cNvSpPr>
            <a:spLocks noChangeArrowheads="1"/>
          </p:cNvSpPr>
          <p:nvPr/>
        </p:nvSpPr>
        <p:spPr bwMode="auto">
          <a:xfrm>
            <a:off x="1066800" y="2588654"/>
            <a:ext cx="8153400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800" dirty="0"/>
              <a:t>iii) If the set </a:t>
            </a:r>
            <a:r>
              <a:rPr lang="en-US" sz="2800" i="1" dirty="0"/>
              <a:t>V</a:t>
            </a:r>
            <a:r>
              <a:rPr lang="en-US" sz="2800" dirty="0"/>
              <a:t> consists of the zero vector</a:t>
            </a:r>
          </a:p>
          <a:p>
            <a:r>
              <a:rPr lang="en-US" sz="2800" dirty="0"/>
              <a:t>     together with the vectors in </a:t>
            </a:r>
            <a:r>
              <a:rPr lang="en-US" sz="2800" i="1" dirty="0"/>
              <a:t>K</a:t>
            </a:r>
            <a:r>
              <a:rPr lang="en-US" sz="2800" baseline="-25000" dirty="0"/>
              <a:t>2</a:t>
            </a:r>
            <a:r>
              <a:rPr lang="en-US" sz="2800" dirty="0"/>
              <a:t> which are</a:t>
            </a:r>
          </a:p>
          <a:p>
            <a:r>
              <a:rPr lang="en-US" sz="2800" dirty="0"/>
              <a:t>     not in </a:t>
            </a:r>
            <a:r>
              <a:rPr lang="en-US" sz="2800" i="1" dirty="0"/>
              <a:t>K</a:t>
            </a:r>
            <a:r>
              <a:rPr lang="en-US" sz="2800" baseline="-25000" dirty="0"/>
              <a:t>1</a:t>
            </a:r>
            <a:r>
              <a:rPr lang="en-US" sz="2800" dirty="0"/>
              <a:t>, determine whether </a:t>
            </a:r>
            <a:r>
              <a:rPr lang="en-US" sz="2800" i="1" dirty="0"/>
              <a:t>V</a:t>
            </a:r>
            <a:r>
              <a:rPr lang="en-US" sz="2800" dirty="0"/>
              <a:t> is a</a:t>
            </a:r>
          </a:p>
          <a:p>
            <a:r>
              <a:rPr lang="en-US" sz="2800" dirty="0"/>
              <a:t>     vector space. </a:t>
            </a:r>
          </a:p>
        </p:txBody>
      </p:sp>
    </p:spTree>
    <p:extLst>
      <p:ext uri="{BB962C8B-B14F-4D97-AF65-F5344CB8AC3E}">
        <p14:creationId xmlns:p14="http://schemas.microsoft.com/office/powerpoint/2010/main" val="101821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1066800" y="590006"/>
                <a:ext cx="6934200" cy="36610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u="sng" dirty="0" smtClean="0"/>
                  <a:t>Exercise:</a:t>
                </a:r>
                <a:endParaRPr lang="en-US" sz="3200" u="sng" dirty="0" smtClean="0"/>
              </a:p>
              <a:p>
                <a:endParaRPr lang="en-US" sz="2400" dirty="0"/>
              </a:p>
              <a:p>
                <a:r>
                  <a:rPr lang="en-US" sz="2800" dirty="0" smtClean="0"/>
                  <a:t>Express </a:t>
                </a:r>
                <a:r>
                  <a:rPr lang="en-US" sz="2800" b="1" dirty="0" smtClean="0"/>
                  <a:t>v</a:t>
                </a:r>
                <a:r>
                  <a:rPr lang="en-US" sz="2800" dirty="0" smtClean="0"/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7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−4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800" dirty="0" smtClean="0"/>
                  <a:t> as a linear combination of </a:t>
                </a:r>
              </a:p>
              <a:p>
                <a:r>
                  <a:rPr lang="en-US" sz="2800" dirty="0" smtClean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 smtClean="0"/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 dirty="0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 dirty="0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b="0" i="1" dirty="0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dirty="0" smtClean="0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dirty="0" smtClean="0"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800" dirty="0" smtClean="0"/>
                  <a:t>,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/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 dirty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 dirty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b="0" i="1" dirty="0" smtClean="0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dirty="0" smtClean="0"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dirty="0" smtClean="0">
                                  <a:latin typeface="Cambria Math"/>
                                </a:rPr>
                                <m:t>7</m:t>
                              </m:r>
                            </m:e>
                          </m:mr>
                        </m:m>
                      </m:e>
                    </m:d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800" dirty="0"/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 dirty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 dirty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b="0" i="1" dirty="0" smtClean="0"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dirty="0" smtClean="0">
                                  <a:latin typeface="Cambria Math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dirty="0" smtClean="0">
                                  <a:latin typeface="Cambria Math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  <m:r>
                      <a:rPr lang="en-US" sz="2800" b="0" i="0" dirty="0" smtClean="0">
                        <a:latin typeface="Cambria Math"/>
                      </a:rPr>
                      <m:t>.</m:t>
                    </m:r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590006"/>
                <a:ext cx="6934200" cy="3661002"/>
              </a:xfrm>
              <a:prstGeom prst="rect">
                <a:avLst/>
              </a:prstGeom>
              <a:blipFill rotWithShape="1">
                <a:blip r:embed="rId2"/>
                <a:stretch>
                  <a:fillRect l="-2197" t="-2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5-Point Star 2"/>
          <p:cNvSpPr/>
          <p:nvPr/>
        </p:nvSpPr>
        <p:spPr>
          <a:xfrm>
            <a:off x="7696200" y="533400"/>
            <a:ext cx="914400" cy="914400"/>
          </a:xfrm>
          <a:prstGeom prst="star5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21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3148480"/>
              </p:ext>
            </p:extLst>
          </p:nvPr>
        </p:nvGraphicFramePr>
        <p:xfrm>
          <a:off x="2362200" y="353185"/>
          <a:ext cx="4419600" cy="63329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2" name="Equation" r:id="rId3" imgW="1955520" imgH="2793960" progId="Equation.3">
                  <p:embed/>
                </p:oleObj>
              </mc:Choice>
              <mc:Fallback>
                <p:oleObj name="Equation" r:id="rId3" imgW="1955520" imgH="2793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53185"/>
                        <a:ext cx="4419600" cy="63329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2" name="TextBox 1"/>
          <p:cNvSpPr txBox="1">
            <a:spLocks noChangeArrowheads="1"/>
          </p:cNvSpPr>
          <p:nvPr/>
        </p:nvSpPr>
        <p:spPr bwMode="auto">
          <a:xfrm>
            <a:off x="1800225" y="374650"/>
            <a:ext cx="3850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 dirty="0"/>
              <a:t>i)</a:t>
            </a:r>
          </a:p>
        </p:txBody>
      </p:sp>
    </p:spTree>
    <p:extLst>
      <p:ext uri="{BB962C8B-B14F-4D97-AF65-F5344CB8AC3E}">
        <p14:creationId xmlns:p14="http://schemas.microsoft.com/office/powerpoint/2010/main" val="8865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5523300"/>
              </p:ext>
            </p:extLst>
          </p:nvPr>
        </p:nvGraphicFramePr>
        <p:xfrm>
          <a:off x="2719705" y="2362200"/>
          <a:ext cx="3959838" cy="24429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94" name="Equation" r:id="rId3" imgW="1523880" imgH="939600" progId="Equation.3">
                  <p:embed/>
                </p:oleObj>
              </mc:Choice>
              <mc:Fallback>
                <p:oleObj name="Equation" r:id="rId3" imgW="1523880" imgH="93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9705" y="2362200"/>
                        <a:ext cx="3959838" cy="24429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3" name="Rectangle 5"/>
          <p:cNvSpPr>
            <a:spLocks noChangeArrowheads="1"/>
          </p:cNvSpPr>
          <p:nvPr/>
        </p:nvSpPr>
        <p:spPr bwMode="auto">
          <a:xfrm>
            <a:off x="1295400" y="5053916"/>
            <a:ext cx="53948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dirty="0"/>
              <a:t>A basis for the null space, </a:t>
            </a:r>
            <a:r>
              <a:rPr lang="en-US" sz="2800" i="1" dirty="0"/>
              <a:t>K</a:t>
            </a:r>
            <a:r>
              <a:rPr lang="en-US" sz="2800" baseline="-25000" dirty="0"/>
              <a:t>1</a:t>
            </a:r>
            <a:r>
              <a:rPr lang="en-US" sz="2800" dirty="0"/>
              <a:t>, of T is </a:t>
            </a:r>
          </a:p>
        </p:txBody>
      </p:sp>
      <p:graphicFrame>
        <p:nvGraphicFramePr>
          <p:cNvPr id="1536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7652442"/>
              </p:ext>
            </p:extLst>
          </p:nvPr>
        </p:nvGraphicFramePr>
        <p:xfrm>
          <a:off x="6858000" y="4038600"/>
          <a:ext cx="1676400" cy="26396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95" name="Equation" r:id="rId5" imgW="596880" imgH="939600" progId="Equation.3">
                  <p:embed/>
                </p:oleObj>
              </mc:Choice>
              <mc:Fallback>
                <p:oleObj name="Equation" r:id="rId5" imgW="596880" imgH="93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4038600"/>
                        <a:ext cx="1676400" cy="26396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2600621"/>
              </p:ext>
            </p:extLst>
          </p:nvPr>
        </p:nvGraphicFramePr>
        <p:xfrm>
          <a:off x="3151793" y="1295400"/>
          <a:ext cx="2994358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96" name="Equation" r:id="rId7" imgW="1282700" imgH="457200" progId="Equation.3">
                  <p:embed/>
                </p:oleObj>
              </mc:Choice>
              <mc:Fallback>
                <p:oleObj name="Equation" r:id="rId7" imgW="128270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1793" y="1295400"/>
                        <a:ext cx="2994358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6061816"/>
              </p:ext>
            </p:extLst>
          </p:nvPr>
        </p:nvGraphicFramePr>
        <p:xfrm>
          <a:off x="3149647" y="115881"/>
          <a:ext cx="2111375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97" name="Equation" r:id="rId9" imgW="850680" imgH="457200" progId="Equation.3">
                  <p:embed/>
                </p:oleObj>
              </mc:Choice>
              <mc:Fallback>
                <p:oleObj name="Equation" r:id="rId9" imgW="85068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9647" y="115881"/>
                        <a:ext cx="2111375" cy="1136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/>
          <p:cNvSpPr/>
          <p:nvPr/>
        </p:nvSpPr>
        <p:spPr>
          <a:xfrm>
            <a:off x="1447800" y="160986"/>
            <a:ext cx="17039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If</a:t>
            </a:r>
            <a:r>
              <a:rPr lang="en-US" sz="2800" i="1" dirty="0"/>
              <a:t> e</a:t>
            </a:r>
            <a:r>
              <a:rPr lang="en-US" sz="2800" dirty="0"/>
              <a:t> ≠ 0 let </a:t>
            </a:r>
          </a:p>
        </p:txBody>
      </p:sp>
    </p:spTree>
    <p:extLst>
      <p:ext uri="{BB962C8B-B14F-4D97-AF65-F5344CB8AC3E}">
        <p14:creationId xmlns:p14="http://schemas.microsoft.com/office/powerpoint/2010/main" val="49145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ChangeArrowheads="1"/>
          </p:cNvSpPr>
          <p:nvPr/>
        </p:nvSpPr>
        <p:spPr bwMode="auto">
          <a:xfrm>
            <a:off x="1524000" y="282575"/>
            <a:ext cx="1752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800" dirty="0"/>
              <a:t>If </a:t>
            </a:r>
            <a:r>
              <a:rPr lang="en-US" sz="2800" i="1" dirty="0"/>
              <a:t>e</a:t>
            </a:r>
            <a:r>
              <a:rPr lang="en-US" sz="2800" dirty="0"/>
              <a:t> = 0 Let </a:t>
            </a:r>
          </a:p>
        </p:txBody>
      </p:sp>
      <p:graphicFrame>
        <p:nvGraphicFramePr>
          <p:cNvPr id="1638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5202410"/>
              </p:ext>
            </p:extLst>
          </p:nvPr>
        </p:nvGraphicFramePr>
        <p:xfrm>
          <a:off x="3276600" y="102659"/>
          <a:ext cx="1676400" cy="9895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8" name="Equation" r:id="rId3" imgW="774360" imgH="457200" progId="Equation.3">
                  <p:embed/>
                </p:oleObj>
              </mc:Choice>
              <mc:Fallback>
                <p:oleObj name="Equation" r:id="rId3" imgW="7743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02659"/>
                        <a:ext cx="1676400" cy="9895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4342041"/>
              </p:ext>
            </p:extLst>
          </p:nvPr>
        </p:nvGraphicFramePr>
        <p:xfrm>
          <a:off x="3276600" y="1066800"/>
          <a:ext cx="3352800" cy="10133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9" name="Equation" r:id="rId5" imgW="1511280" imgH="457200" progId="Equation.3">
                  <p:embed/>
                </p:oleObj>
              </mc:Choice>
              <mc:Fallback>
                <p:oleObj name="Equation" r:id="rId5" imgW="15112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066800"/>
                        <a:ext cx="3352800" cy="10133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3706503"/>
              </p:ext>
            </p:extLst>
          </p:nvPr>
        </p:nvGraphicFramePr>
        <p:xfrm>
          <a:off x="1524000" y="1982626"/>
          <a:ext cx="4080992" cy="2055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0" name="Equation" r:id="rId7" imgW="1866600" imgH="939600" progId="Equation.3">
                  <p:embed/>
                </p:oleObj>
              </mc:Choice>
              <mc:Fallback>
                <p:oleObj name="Equation" r:id="rId7" imgW="1866600" imgH="93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982626"/>
                        <a:ext cx="4080992" cy="20559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0" name="Rectangle 5"/>
          <p:cNvSpPr>
            <a:spLocks noChangeArrowheads="1"/>
          </p:cNvSpPr>
          <p:nvPr/>
        </p:nvSpPr>
        <p:spPr bwMode="auto">
          <a:xfrm>
            <a:off x="1490663" y="3887788"/>
            <a:ext cx="6019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800" dirty="0"/>
              <a:t>A basis for the null space, </a:t>
            </a:r>
            <a:r>
              <a:rPr lang="en-US" sz="2800" i="1" dirty="0"/>
              <a:t>K</a:t>
            </a:r>
            <a:r>
              <a:rPr lang="en-US" sz="2800" baseline="-25000" dirty="0"/>
              <a:t>2</a:t>
            </a:r>
            <a:r>
              <a:rPr lang="en-US" sz="2800" dirty="0"/>
              <a:t>, of T is </a:t>
            </a:r>
          </a:p>
        </p:txBody>
      </p:sp>
      <p:graphicFrame>
        <p:nvGraphicFramePr>
          <p:cNvPr id="1639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1485928"/>
              </p:ext>
            </p:extLst>
          </p:nvPr>
        </p:nvGraphicFramePr>
        <p:xfrm>
          <a:off x="1676400" y="4495799"/>
          <a:ext cx="1676400" cy="221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1" name="Equation" r:id="rId9" imgW="710891" imgH="939392" progId="Equation.3">
                  <p:embed/>
                </p:oleObj>
              </mc:Choice>
              <mc:Fallback>
                <p:oleObj name="Equation" r:id="rId9" imgW="710891" imgH="93939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495799"/>
                        <a:ext cx="1676400" cy="221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3695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ChangeArrowheads="1"/>
          </p:cNvSpPr>
          <p:nvPr/>
        </p:nvSpPr>
        <p:spPr bwMode="auto">
          <a:xfrm>
            <a:off x="1219200" y="685800"/>
            <a:ext cx="6858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800" dirty="0"/>
              <a:t>ii) If </a:t>
            </a:r>
            <a:r>
              <a:rPr lang="en-US" sz="2800" i="1" dirty="0"/>
              <a:t>K</a:t>
            </a:r>
            <a:r>
              <a:rPr lang="en-US" sz="2800" baseline="-25000" dirty="0"/>
              <a:t>1</a:t>
            </a:r>
            <a:r>
              <a:rPr lang="en-US" sz="2800" dirty="0"/>
              <a:t> is a subspace of </a:t>
            </a:r>
            <a:r>
              <a:rPr lang="en-US" sz="2800" i="1" dirty="0"/>
              <a:t>K</a:t>
            </a:r>
            <a:r>
              <a:rPr lang="en-US" sz="2800" baseline="-25000" dirty="0"/>
              <a:t>2</a:t>
            </a:r>
            <a:r>
              <a:rPr lang="en-US" sz="2800" dirty="0"/>
              <a:t> then </a:t>
            </a:r>
          </a:p>
        </p:txBody>
      </p:sp>
      <p:graphicFrame>
        <p:nvGraphicFramePr>
          <p:cNvPr id="1741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4989631"/>
              </p:ext>
            </p:extLst>
          </p:nvPr>
        </p:nvGraphicFramePr>
        <p:xfrm>
          <a:off x="1676400" y="1166813"/>
          <a:ext cx="3810000" cy="18276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38" name="Equation" r:id="rId3" imgW="1904760" imgH="914400" progId="Equation.3">
                  <p:embed/>
                </p:oleObj>
              </mc:Choice>
              <mc:Fallback>
                <p:oleObj name="Equation" r:id="rId3" imgW="190476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166813"/>
                        <a:ext cx="3810000" cy="18276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2" name="TextBox 5"/>
          <p:cNvSpPr txBox="1">
            <a:spLocks noChangeArrowheads="1"/>
          </p:cNvSpPr>
          <p:nvPr/>
        </p:nvSpPr>
        <p:spPr bwMode="auto">
          <a:xfrm>
            <a:off x="1676400" y="3090863"/>
            <a:ext cx="108395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 dirty="0"/>
              <a:t>Since</a:t>
            </a:r>
          </a:p>
        </p:txBody>
      </p:sp>
      <p:graphicFrame>
        <p:nvGraphicFramePr>
          <p:cNvPr id="1741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7350185"/>
              </p:ext>
            </p:extLst>
          </p:nvPr>
        </p:nvGraphicFramePr>
        <p:xfrm>
          <a:off x="2760351" y="3086570"/>
          <a:ext cx="3717722" cy="19672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39" name="Equation" r:id="rId5" imgW="1726920" imgH="914400" progId="Equation.3">
                  <p:embed/>
                </p:oleObj>
              </mc:Choice>
              <mc:Fallback>
                <p:oleObj name="Equation" r:id="rId5" imgW="172692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0351" y="3086570"/>
                        <a:ext cx="3717722" cy="19672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3804767"/>
              </p:ext>
            </p:extLst>
          </p:nvPr>
        </p:nvGraphicFramePr>
        <p:xfrm>
          <a:off x="1828800" y="5027285"/>
          <a:ext cx="2734767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40" name="Equation" r:id="rId7" imgW="1041120" imgH="203040" progId="Equation.3">
                  <p:embed/>
                </p:oleObj>
              </mc:Choice>
              <mc:Fallback>
                <p:oleObj name="Equation" r:id="rId7" imgW="10411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5027285"/>
                        <a:ext cx="2734767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5" name="Rectangle 8"/>
          <p:cNvSpPr>
            <a:spLocks noChangeArrowheads="1"/>
          </p:cNvSpPr>
          <p:nvPr/>
        </p:nvSpPr>
        <p:spPr bwMode="auto">
          <a:xfrm>
            <a:off x="2227263" y="5560685"/>
            <a:ext cx="342420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800" i="1" dirty="0"/>
              <a:t>K</a:t>
            </a:r>
            <a:r>
              <a:rPr lang="en-US" sz="2800" baseline="-25000" dirty="0"/>
              <a:t>1</a:t>
            </a:r>
            <a:r>
              <a:rPr lang="en-US" sz="2800" dirty="0"/>
              <a:t> is a subspace of </a:t>
            </a:r>
            <a:r>
              <a:rPr lang="en-US" sz="2800" i="1" dirty="0"/>
              <a:t>K</a:t>
            </a:r>
            <a:r>
              <a:rPr lang="en-US" sz="2800" baseline="-25000" dirty="0"/>
              <a:t>2</a:t>
            </a:r>
            <a:r>
              <a:rPr lang="en-US" sz="2800" dirty="0"/>
              <a:t>. </a:t>
            </a:r>
          </a:p>
        </p:txBody>
      </p:sp>
      <p:graphicFrame>
        <p:nvGraphicFramePr>
          <p:cNvPr id="17416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3274235"/>
              </p:ext>
            </p:extLst>
          </p:nvPr>
        </p:nvGraphicFramePr>
        <p:xfrm>
          <a:off x="1831398" y="5646082"/>
          <a:ext cx="386977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41" name="Equation" r:id="rId9" imgW="139680" imgH="126720" progId="Equation.3">
                  <p:embed/>
                </p:oleObj>
              </mc:Choice>
              <mc:Fallback>
                <p:oleObj name="Equation" r:id="rId9" imgW="139680" imgH="126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1398" y="5646082"/>
                        <a:ext cx="386977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1680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Box 1"/>
          <p:cNvSpPr txBox="1">
            <a:spLocks noChangeArrowheads="1"/>
          </p:cNvSpPr>
          <p:nvPr/>
        </p:nvSpPr>
        <p:spPr bwMode="auto">
          <a:xfrm>
            <a:off x="1730375" y="304800"/>
            <a:ext cx="1431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/>
              <a:t>iii) If </a:t>
            </a:r>
            <a:r>
              <a:rPr lang="en-US" b="1" dirty="0"/>
              <a:t>x</a:t>
            </a:r>
            <a:r>
              <a:rPr lang="en-US" dirty="0"/>
              <a:t>, </a:t>
            </a:r>
            <a:r>
              <a:rPr lang="en-US" b="1" dirty="0"/>
              <a:t>y</a:t>
            </a:r>
            <a:r>
              <a:rPr lang="en-US" dirty="0"/>
              <a:t> </a:t>
            </a:r>
          </a:p>
        </p:txBody>
      </p:sp>
      <p:graphicFrame>
        <p:nvGraphicFramePr>
          <p:cNvPr id="1843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4152211"/>
              </p:ext>
            </p:extLst>
          </p:nvPr>
        </p:nvGraphicFramePr>
        <p:xfrm>
          <a:off x="3029945" y="395287"/>
          <a:ext cx="3052763" cy="576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6" name="Equation" r:id="rId3" imgW="1600200" imgH="3022560" progId="Equation.3">
                  <p:embed/>
                </p:oleObj>
              </mc:Choice>
              <mc:Fallback>
                <p:oleObj name="Equation" r:id="rId3" imgW="1600200" imgH="3022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9945" y="395287"/>
                        <a:ext cx="3052763" cy="5762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6" name="Rectangle 3"/>
          <p:cNvSpPr>
            <a:spLocks noChangeArrowheads="1"/>
          </p:cNvSpPr>
          <p:nvPr/>
        </p:nvSpPr>
        <p:spPr bwMode="auto">
          <a:xfrm>
            <a:off x="2486684" y="1410461"/>
            <a:ext cx="61106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800" b="1" dirty="0"/>
              <a:t>x</a:t>
            </a:r>
            <a:r>
              <a:rPr lang="en-US" sz="2800" dirty="0"/>
              <a:t> =</a:t>
            </a:r>
          </a:p>
        </p:txBody>
      </p:sp>
      <p:sp>
        <p:nvSpPr>
          <p:cNvPr id="18437" name="Rectangle 4"/>
          <p:cNvSpPr>
            <a:spLocks noChangeArrowheads="1"/>
          </p:cNvSpPr>
          <p:nvPr/>
        </p:nvSpPr>
        <p:spPr bwMode="auto">
          <a:xfrm>
            <a:off x="2493841" y="3243330"/>
            <a:ext cx="61587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800" b="1" dirty="0"/>
              <a:t>y</a:t>
            </a:r>
            <a:r>
              <a:rPr lang="en-US" sz="2800" dirty="0"/>
              <a:t> =</a:t>
            </a:r>
          </a:p>
        </p:txBody>
      </p:sp>
      <p:sp>
        <p:nvSpPr>
          <p:cNvPr id="18438" name="Rectangle 5"/>
          <p:cNvSpPr>
            <a:spLocks noChangeArrowheads="1"/>
          </p:cNvSpPr>
          <p:nvPr/>
        </p:nvSpPr>
        <p:spPr bwMode="auto">
          <a:xfrm>
            <a:off x="3581400" y="304800"/>
            <a:ext cx="21993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800" i="1" dirty="0"/>
              <a:t>V</a:t>
            </a:r>
            <a:r>
              <a:rPr lang="en-US" sz="2800" dirty="0"/>
              <a:t> = </a:t>
            </a:r>
            <a:r>
              <a:rPr lang="en-US" sz="2800" i="1" dirty="0"/>
              <a:t>K</a:t>
            </a:r>
            <a:r>
              <a:rPr lang="en-US" sz="2800" baseline="-25000" dirty="0"/>
              <a:t>2</a:t>
            </a:r>
            <a:r>
              <a:rPr lang="en-US" sz="2800" dirty="0"/>
              <a:t> \ </a:t>
            </a:r>
            <a:r>
              <a:rPr lang="en-US" sz="2800" i="1" dirty="0"/>
              <a:t>K</a:t>
            </a:r>
            <a:r>
              <a:rPr lang="en-US" sz="2800" baseline="-25000" dirty="0"/>
              <a:t>1</a:t>
            </a:r>
            <a:r>
              <a:rPr lang="en-US" sz="2800" dirty="0"/>
              <a:t>, let</a:t>
            </a:r>
          </a:p>
        </p:txBody>
      </p:sp>
      <p:sp>
        <p:nvSpPr>
          <p:cNvPr id="18439" name="Rectangle 6"/>
          <p:cNvSpPr>
            <a:spLocks noChangeArrowheads="1"/>
          </p:cNvSpPr>
          <p:nvPr/>
        </p:nvSpPr>
        <p:spPr bwMode="auto">
          <a:xfrm>
            <a:off x="2019614" y="4958366"/>
            <a:ext cx="124936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800" b="1" dirty="0"/>
              <a:t>x</a:t>
            </a:r>
            <a:r>
              <a:rPr lang="en-US" sz="2800" dirty="0"/>
              <a:t> + </a:t>
            </a:r>
            <a:r>
              <a:rPr lang="en-US" sz="2800" b="1" dirty="0"/>
              <a:t>y</a:t>
            </a:r>
            <a:r>
              <a:rPr lang="en-US" sz="2800" dirty="0"/>
              <a:t> =  </a:t>
            </a:r>
          </a:p>
        </p:txBody>
      </p:sp>
      <p:sp>
        <p:nvSpPr>
          <p:cNvPr id="18440" name="TextBox 7"/>
          <p:cNvSpPr txBox="1">
            <a:spLocks noChangeArrowheads="1"/>
          </p:cNvSpPr>
          <p:nvPr/>
        </p:nvSpPr>
        <p:spPr bwMode="auto">
          <a:xfrm>
            <a:off x="4932363" y="3276600"/>
            <a:ext cx="182293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 dirty="0"/>
              <a:t>since </a:t>
            </a:r>
            <a:r>
              <a:rPr lang="en-US" sz="2800" b="1" dirty="0"/>
              <a:t>x</a:t>
            </a:r>
            <a:r>
              <a:rPr lang="en-US" sz="2800" dirty="0"/>
              <a:t>, </a:t>
            </a:r>
            <a:r>
              <a:rPr lang="en-US" sz="2800" b="1" dirty="0"/>
              <a:t>y</a:t>
            </a:r>
            <a:r>
              <a:rPr lang="en-US" sz="2800" dirty="0"/>
              <a:t> </a:t>
            </a:r>
          </a:p>
        </p:txBody>
      </p:sp>
      <p:graphicFrame>
        <p:nvGraphicFramePr>
          <p:cNvPr id="1844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0731722"/>
              </p:ext>
            </p:extLst>
          </p:nvPr>
        </p:nvGraphicFramePr>
        <p:xfrm>
          <a:off x="6629400" y="3332074"/>
          <a:ext cx="67945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7" name="Equation" r:id="rId5" imgW="355320" imgH="215640" progId="Equation.3">
                  <p:embed/>
                </p:oleObj>
              </mc:Choice>
              <mc:Fallback>
                <p:oleObj name="Equation" r:id="rId5" imgW="3553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3332074"/>
                        <a:ext cx="679450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908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9445443"/>
              </p:ext>
            </p:extLst>
          </p:nvPr>
        </p:nvGraphicFramePr>
        <p:xfrm>
          <a:off x="2740025" y="244074"/>
          <a:ext cx="4264025" cy="561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73" name="Equation" r:id="rId3" imgW="2234880" imgH="2946240" progId="Equation.3">
                  <p:embed/>
                </p:oleObj>
              </mc:Choice>
              <mc:Fallback>
                <p:oleObj name="Equation" r:id="rId3" imgW="2234880" imgH="2946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0025" y="244074"/>
                        <a:ext cx="4264025" cy="5618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59" name="TextBox 4"/>
          <p:cNvSpPr txBox="1">
            <a:spLocks noChangeArrowheads="1"/>
          </p:cNvSpPr>
          <p:nvPr/>
        </p:nvSpPr>
        <p:spPr bwMode="auto">
          <a:xfrm>
            <a:off x="1304925" y="914400"/>
            <a:ext cx="1397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If </a:t>
            </a:r>
            <a:r>
              <a:rPr lang="en-US" b="1"/>
              <a:t>x</a:t>
            </a:r>
            <a:r>
              <a:rPr lang="en-US"/>
              <a:t> + </a:t>
            </a:r>
            <a:r>
              <a:rPr lang="en-US" b="1"/>
              <a:t>y</a:t>
            </a:r>
            <a:r>
              <a:rPr lang="en-US"/>
              <a:t> =</a:t>
            </a:r>
          </a:p>
        </p:txBody>
      </p:sp>
      <p:sp>
        <p:nvSpPr>
          <p:cNvPr id="19460" name="TextBox 5"/>
          <p:cNvSpPr txBox="1">
            <a:spLocks noChangeArrowheads="1"/>
          </p:cNvSpPr>
          <p:nvPr/>
        </p:nvSpPr>
        <p:spPr bwMode="auto">
          <a:xfrm>
            <a:off x="1920875" y="2667000"/>
            <a:ext cx="7842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then</a:t>
            </a:r>
          </a:p>
        </p:txBody>
      </p:sp>
      <p:sp>
        <p:nvSpPr>
          <p:cNvPr id="19461" name="TextBox 6"/>
          <p:cNvSpPr txBox="1">
            <a:spLocks noChangeArrowheads="1"/>
          </p:cNvSpPr>
          <p:nvPr/>
        </p:nvSpPr>
        <p:spPr bwMode="auto">
          <a:xfrm>
            <a:off x="2351088" y="3810000"/>
            <a:ext cx="355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If</a:t>
            </a:r>
          </a:p>
        </p:txBody>
      </p:sp>
      <p:sp>
        <p:nvSpPr>
          <p:cNvPr id="19462" name="TextBox 7"/>
          <p:cNvSpPr txBox="1">
            <a:spLocks noChangeArrowheads="1"/>
          </p:cNvSpPr>
          <p:nvPr/>
        </p:nvSpPr>
        <p:spPr bwMode="auto">
          <a:xfrm>
            <a:off x="1700213" y="4343400"/>
            <a:ext cx="10048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that is</a:t>
            </a:r>
          </a:p>
        </p:txBody>
      </p:sp>
      <p:sp>
        <p:nvSpPr>
          <p:cNvPr id="19463" name="TextBox 8"/>
          <p:cNvSpPr txBox="1">
            <a:spLocks noChangeArrowheads="1"/>
          </p:cNvSpPr>
          <p:nvPr/>
        </p:nvSpPr>
        <p:spPr bwMode="auto">
          <a:xfrm>
            <a:off x="1930400" y="5029200"/>
            <a:ext cx="8778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/>
              <a:t>x</a:t>
            </a:r>
            <a:r>
              <a:rPr lang="en-US"/>
              <a:t> + </a:t>
            </a:r>
            <a:r>
              <a:rPr lang="en-US" b="1"/>
              <a:t>y</a:t>
            </a:r>
          </a:p>
        </p:txBody>
      </p:sp>
      <p:sp>
        <p:nvSpPr>
          <p:cNvPr id="19464" name="TextBox 9"/>
          <p:cNvSpPr txBox="1">
            <a:spLocks noChangeArrowheads="1"/>
          </p:cNvSpPr>
          <p:nvPr/>
        </p:nvSpPr>
        <p:spPr bwMode="auto">
          <a:xfrm>
            <a:off x="1863725" y="5429250"/>
            <a:ext cx="876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 dirty="0"/>
              <a:t>x</a:t>
            </a:r>
            <a:r>
              <a:rPr lang="en-US" dirty="0"/>
              <a:t> + </a:t>
            </a:r>
            <a:r>
              <a:rPr lang="en-US" b="1" dirty="0"/>
              <a:t>y</a:t>
            </a:r>
          </a:p>
        </p:txBody>
      </p:sp>
      <p:sp>
        <p:nvSpPr>
          <p:cNvPr id="19465" name="TextBox 10"/>
          <p:cNvSpPr txBox="1">
            <a:spLocks noChangeArrowheads="1"/>
          </p:cNvSpPr>
          <p:nvPr/>
        </p:nvSpPr>
        <p:spPr bwMode="auto">
          <a:xfrm>
            <a:off x="2022475" y="5953125"/>
            <a:ext cx="33829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i="1" dirty="0"/>
              <a:t>V </a:t>
            </a:r>
            <a:r>
              <a:rPr lang="en-US" dirty="0"/>
              <a:t>is not a vector space.</a:t>
            </a:r>
          </a:p>
        </p:txBody>
      </p:sp>
      <p:graphicFrame>
        <p:nvGraphicFramePr>
          <p:cNvPr id="19466" name="Object 11"/>
          <p:cNvGraphicFramePr>
            <a:graphicFrameLocks noChangeAspect="1"/>
          </p:cNvGraphicFramePr>
          <p:nvPr/>
        </p:nvGraphicFramePr>
        <p:xfrm>
          <a:off x="1787525" y="6062663"/>
          <a:ext cx="2667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74" name="Equation" r:id="rId5" imgW="139680" imgH="126720" progId="Equation.3">
                  <p:embed/>
                </p:oleObj>
              </mc:Choice>
              <mc:Fallback>
                <p:oleObj name="Equation" r:id="rId5" imgW="139680" imgH="126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7525" y="6062663"/>
                        <a:ext cx="2667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7" name="TextBox 12"/>
          <p:cNvSpPr txBox="1">
            <a:spLocks noChangeArrowheads="1"/>
          </p:cNvSpPr>
          <p:nvPr/>
        </p:nvSpPr>
        <p:spPr bwMode="auto">
          <a:xfrm>
            <a:off x="3886200" y="914400"/>
            <a:ext cx="18684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that is </a:t>
            </a:r>
            <a:r>
              <a:rPr lang="en-US" b="1"/>
              <a:t>x</a:t>
            </a:r>
            <a:r>
              <a:rPr lang="en-US"/>
              <a:t> + </a:t>
            </a:r>
            <a:r>
              <a:rPr lang="en-US" b="1"/>
              <a:t>y</a:t>
            </a:r>
            <a:r>
              <a:rPr lang="en-US"/>
              <a:t> </a:t>
            </a:r>
          </a:p>
        </p:txBody>
      </p:sp>
      <p:graphicFrame>
        <p:nvGraphicFramePr>
          <p:cNvPr id="19468" name="Object 13"/>
          <p:cNvGraphicFramePr>
            <a:graphicFrameLocks noChangeAspect="1"/>
          </p:cNvGraphicFramePr>
          <p:nvPr/>
        </p:nvGraphicFramePr>
        <p:xfrm>
          <a:off x="5562600" y="944563"/>
          <a:ext cx="67945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75" name="Equation" r:id="rId7" imgW="355320" imgH="215640" progId="Equation.3">
                  <p:embed/>
                </p:oleObj>
              </mc:Choice>
              <mc:Fallback>
                <p:oleObj name="Equation" r:id="rId7" imgW="3553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944563"/>
                        <a:ext cx="679450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11719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7400"/>
            <a:ext cx="8229600" cy="1143000"/>
          </a:xfrm>
        </p:spPr>
        <p:txBody>
          <a:bodyPr>
            <a:noAutofit/>
          </a:bodyPr>
          <a:lstStyle/>
          <a:p>
            <a:r>
              <a:rPr lang="en-US" sz="8000" u="sng" dirty="0" smtClean="0"/>
              <a:t>EXERCISES</a:t>
            </a:r>
            <a:br>
              <a:rPr lang="en-US" sz="8000" u="sng" dirty="0" smtClean="0"/>
            </a:br>
            <a:r>
              <a:rPr lang="en-US" sz="6000" dirty="0" smtClean="0"/>
              <a:t>May/June 2002</a:t>
            </a:r>
            <a:br>
              <a:rPr lang="en-US" sz="6000" dirty="0" smtClean="0"/>
            </a:br>
            <a:r>
              <a:rPr lang="en-US" sz="6000" dirty="0" smtClean="0"/>
              <a:t>to  </a:t>
            </a:r>
            <a:br>
              <a:rPr lang="en-US" sz="6000" dirty="0" smtClean="0"/>
            </a:br>
            <a:r>
              <a:rPr lang="en-US" sz="6000" dirty="0" smtClean="0"/>
              <a:t>Oct/Nov 2010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17294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27518" y="413266"/>
            <a:ext cx="26175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/>
              <a:t>May/June </a:t>
            </a:r>
            <a:r>
              <a:rPr lang="en-US" u="sng" dirty="0" smtClean="0"/>
              <a:t>2002 (9231/01</a:t>
            </a:r>
            <a:r>
              <a:rPr lang="en-US" u="sng" dirty="0"/>
              <a:t>)</a:t>
            </a:r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43000"/>
            <a:ext cx="8077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034" y="2514600"/>
            <a:ext cx="8042366" cy="3733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7333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95400"/>
            <a:ext cx="7924800" cy="40386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534297" y="620539"/>
            <a:ext cx="14965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/>
              <a:t>Oct/Nov 2002</a:t>
            </a:r>
          </a:p>
        </p:txBody>
      </p:sp>
    </p:spTree>
    <p:extLst>
      <p:ext uri="{BB962C8B-B14F-4D97-AF65-F5344CB8AC3E}">
        <p14:creationId xmlns:p14="http://schemas.microsoft.com/office/powerpoint/2010/main" val="65816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337" y="762000"/>
            <a:ext cx="7848600" cy="5257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49486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457200" y="988423"/>
                <a:ext cx="8463535" cy="31085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u="sng" dirty="0" smtClean="0"/>
                  <a:t>Exercise:</a:t>
                </a:r>
                <a:r>
                  <a:rPr lang="en-US" sz="2800" dirty="0" smtClean="0"/>
                  <a:t> </a:t>
                </a:r>
                <a:endParaRPr lang="en-US" sz="2800" dirty="0" smtClean="0"/>
              </a:p>
              <a:p>
                <a:endParaRPr lang="en-US" sz="2800" dirty="0"/>
              </a:p>
              <a:p>
                <a:r>
                  <a:rPr lang="en-US" sz="2800" dirty="0" smtClean="0"/>
                  <a:t>Express  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/>
                      </a:rPr>
                      <m:t>𝐮</m:t>
                    </m:r>
                    <m:r>
                      <a:rPr lang="en-US" sz="2800" b="0" i="0" smtClean="0">
                        <a:latin typeface="Cambria Math"/>
                      </a:rPr>
                      <m:t>=3</m:t>
                    </m:r>
                    <m:sSup>
                      <m:sSup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/>
                          </a:rPr>
                          <m:t>𝑡</m:t>
                        </m:r>
                      </m:e>
                      <m:sup>
                        <m:r>
                          <a:rPr lang="en-US" sz="28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800" b="0" i="0" smtClean="0">
                        <a:latin typeface="Cambria Math"/>
                      </a:rPr>
                      <m:t>+5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/>
                      </a:rPr>
                      <m:t>t</m:t>
                    </m:r>
                    <m:r>
                      <a:rPr lang="en-US" sz="2800" b="0" i="0" smtClean="0">
                        <a:latin typeface="Cambria Math"/>
                      </a:rPr>
                      <m:t> −5</m:t>
                    </m:r>
                  </m:oMath>
                </a14:m>
                <a:r>
                  <a:rPr lang="en-US" sz="2800" dirty="0" smtClean="0"/>
                  <a:t> as a linear combination </a:t>
                </a:r>
              </a:p>
              <a:p>
                <a:endParaRPr lang="en-US" sz="2800" dirty="0" smtClean="0"/>
              </a:p>
              <a:p>
                <a:r>
                  <a:rPr lang="en-US" sz="2800" dirty="0" smtClean="0"/>
                  <a:t>of the polynomials</a:t>
                </a:r>
              </a:p>
              <a:p>
                <a:endParaRPr lang="en-US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8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/>
                            </a:rPr>
                            <m:t>=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𝑡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+2</m:t>
                      </m:r>
                      <m:r>
                        <a:rPr lang="en-US" sz="2800" b="0" i="1" smtClean="0">
                          <a:latin typeface="Cambria Math"/>
                        </a:rPr>
                        <m:t>𝑡</m:t>
                      </m:r>
                      <m:r>
                        <a:rPr lang="en-US" sz="2800" b="0" i="1" smtClean="0">
                          <a:latin typeface="Cambria Math"/>
                        </a:rPr>
                        <m:t>+1,</m:t>
                      </m:r>
                      <m:sSup>
                        <m:sSupPr>
                          <m:ctrlPr>
                            <a:rPr lang="en-US" sz="2800" i="1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i="1">
                              <a:latin typeface="Cambria Math"/>
                            </a:rPr>
                            <m:t>=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i="1">
                              <a:latin typeface="Cambria Math"/>
                            </a:rPr>
                            <m:t>𝑡</m:t>
                          </m:r>
                        </m:e>
                        <m:sup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latin typeface="Cambria Math"/>
                        </a:rPr>
                        <m:t>+</m:t>
                      </m:r>
                      <m:r>
                        <a:rPr lang="en-US" sz="2800" b="0" i="1" smtClean="0">
                          <a:latin typeface="Cambria Math"/>
                        </a:rPr>
                        <m:t>5</m:t>
                      </m:r>
                      <m:r>
                        <a:rPr lang="en-US" sz="2800" i="1">
                          <a:latin typeface="Cambria Math"/>
                        </a:rPr>
                        <m:t>𝑡</m:t>
                      </m:r>
                      <m:r>
                        <a:rPr lang="en-US" sz="2800" i="1">
                          <a:latin typeface="Cambria Math"/>
                        </a:rPr>
                        <m:t>+4,</m:t>
                      </m:r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280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8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/>
                            </a:rPr>
                            <m:t>𝑡</m:t>
                          </m:r>
                        </m:e>
                        <m:sup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latin typeface="Cambria Math"/>
                        </a:rPr>
                        <m:t>+</m:t>
                      </m:r>
                      <m:r>
                        <a:rPr lang="en-US" sz="2800" b="0" i="1" smtClean="0">
                          <a:latin typeface="Cambria Math"/>
                        </a:rPr>
                        <m:t>3</m:t>
                      </m:r>
                      <m:r>
                        <a:rPr lang="en-US" sz="2800" i="1">
                          <a:latin typeface="Cambria Math"/>
                        </a:rPr>
                        <m:t>𝑡</m:t>
                      </m:r>
                      <m:r>
                        <a:rPr lang="en-US" sz="2800" i="1">
                          <a:latin typeface="Cambria Math"/>
                        </a:rPr>
                        <m:t>+6 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988423"/>
                <a:ext cx="8463535" cy="3108543"/>
              </a:xfrm>
              <a:prstGeom prst="rect">
                <a:avLst/>
              </a:prstGeom>
              <a:blipFill rotWithShape="1">
                <a:blip r:embed="rId2"/>
                <a:stretch>
                  <a:fillRect l="-1441" t="-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5-Point Star 2"/>
          <p:cNvSpPr/>
          <p:nvPr/>
        </p:nvSpPr>
        <p:spPr>
          <a:xfrm>
            <a:off x="7696200" y="533400"/>
            <a:ext cx="914400" cy="914400"/>
          </a:xfrm>
          <a:prstGeom prst="star5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316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082" y="1143000"/>
            <a:ext cx="7467600" cy="40386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895082" y="397236"/>
            <a:ext cx="26175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/>
              <a:t>May/June 2003 (9231/01)</a:t>
            </a:r>
          </a:p>
        </p:txBody>
      </p:sp>
    </p:spTree>
    <p:extLst>
      <p:ext uri="{BB962C8B-B14F-4D97-AF65-F5344CB8AC3E}">
        <p14:creationId xmlns:p14="http://schemas.microsoft.com/office/powerpoint/2010/main" val="403087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219200"/>
            <a:ext cx="6858000" cy="38474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8779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059" y="1143000"/>
            <a:ext cx="6934200" cy="39624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848481" y="448752"/>
            <a:ext cx="2482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/>
              <a:t>Oct/Nov 2003 (9231/01)</a:t>
            </a:r>
          </a:p>
        </p:txBody>
      </p:sp>
    </p:spTree>
    <p:extLst>
      <p:ext uri="{BB962C8B-B14F-4D97-AF65-F5344CB8AC3E}">
        <p14:creationId xmlns:p14="http://schemas.microsoft.com/office/powerpoint/2010/main" val="67757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19200"/>
            <a:ext cx="7315200" cy="17881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13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69206"/>
            <a:ext cx="7315200" cy="233838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838200" y="457200"/>
            <a:ext cx="26175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/>
              <a:t>May/June 2004 (9231/01)</a:t>
            </a:r>
          </a:p>
        </p:txBody>
      </p:sp>
    </p:spTree>
    <p:extLst>
      <p:ext uri="{BB962C8B-B14F-4D97-AF65-F5344CB8AC3E}">
        <p14:creationId xmlns:p14="http://schemas.microsoft.com/office/powerpoint/2010/main" val="304197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7528"/>
            <a:ext cx="8153400" cy="6324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3745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831" y="1371600"/>
            <a:ext cx="8153400" cy="21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/>
          <p:cNvSpPr/>
          <p:nvPr/>
        </p:nvSpPr>
        <p:spPr>
          <a:xfrm>
            <a:off x="394952" y="523878"/>
            <a:ext cx="2482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/>
              <a:t>Oct/Nov 2004 (9231/01)</a:t>
            </a:r>
          </a:p>
        </p:txBody>
      </p:sp>
    </p:spTree>
    <p:extLst>
      <p:ext uri="{BB962C8B-B14F-4D97-AF65-F5344CB8AC3E}">
        <p14:creationId xmlns:p14="http://schemas.microsoft.com/office/powerpoint/2010/main" val="427805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352" y="1219200"/>
            <a:ext cx="7911385" cy="3657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1644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270" y="1384479"/>
            <a:ext cx="7314127" cy="33528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770580" y="609600"/>
            <a:ext cx="16317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/>
              <a:t>May/June 2005</a:t>
            </a:r>
          </a:p>
        </p:txBody>
      </p:sp>
    </p:spTree>
    <p:extLst>
      <p:ext uri="{BB962C8B-B14F-4D97-AF65-F5344CB8AC3E}">
        <p14:creationId xmlns:p14="http://schemas.microsoft.com/office/powerpoint/2010/main" val="4222808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066800"/>
            <a:ext cx="7696200" cy="4114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7349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1187003" y="838200"/>
                <a:ext cx="6747938" cy="40890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u="sng" dirty="0" smtClean="0"/>
                  <a:t>Example:</a:t>
                </a:r>
                <a:r>
                  <a:rPr lang="en-US" sz="2800" dirty="0" smtClean="0"/>
                  <a:t> </a:t>
                </a:r>
              </a:p>
              <a:p>
                <a:endParaRPr lang="en-US" sz="2800" dirty="0"/>
              </a:p>
              <a:p>
                <a:r>
                  <a:rPr lang="en-US" sz="2800" dirty="0" smtClean="0"/>
                  <a:t>Determine if the following vectors are linear </a:t>
                </a:r>
              </a:p>
              <a:p>
                <a:r>
                  <a:rPr lang="en-US" sz="2800" dirty="0" smtClean="0"/>
                  <a:t>combinations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𝑢</m:t>
                    </m:r>
                    <m:r>
                      <a:rPr lang="en-US" sz="2800" b="0" i="1" smtClean="0">
                        <a:latin typeface="Cambria Math"/>
                      </a:rPr>
                      <m:t>= </m:t>
                    </m:r>
                    <m:d>
                      <m:d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8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𝑣</m:t>
                    </m:r>
                    <m:r>
                      <a:rPr lang="en-US" sz="2800" b="0" i="1" smtClean="0">
                        <a:latin typeface="Cambria Math"/>
                      </a:rPr>
                      <m:t>= </m:t>
                    </m:r>
                    <m:d>
                      <m:d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800" dirty="0" smtClean="0"/>
                  <a:t>.</a:t>
                </a:r>
              </a:p>
              <a:p>
                <a:endParaRPr lang="en-US" sz="2800" dirty="0" smtClean="0"/>
              </a:p>
              <a:p>
                <a:r>
                  <a:rPr lang="en-US" sz="2800" dirty="0" smtClean="0"/>
                  <a:t>a)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800" dirty="0" smtClean="0"/>
                  <a:t>   b)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800" dirty="0" smtClean="0"/>
                  <a:t>  c)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800" dirty="0" smtClean="0"/>
                  <a:t>  d)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003" y="838200"/>
                <a:ext cx="6747938" cy="4089068"/>
              </a:xfrm>
              <a:prstGeom prst="rect">
                <a:avLst/>
              </a:prstGeom>
              <a:blipFill rotWithShape="1">
                <a:blip r:embed="rId2"/>
                <a:stretch>
                  <a:fillRect l="-1897" t="-1343" r="-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75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521594"/>
            <a:ext cx="6324600" cy="62484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1066800" y="152262"/>
            <a:ext cx="2482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/>
              <a:t>Oct/Nov 2005 (9231/01)</a:t>
            </a:r>
          </a:p>
        </p:txBody>
      </p:sp>
    </p:spTree>
    <p:extLst>
      <p:ext uri="{BB962C8B-B14F-4D97-AF65-F5344CB8AC3E}">
        <p14:creationId xmlns:p14="http://schemas.microsoft.com/office/powerpoint/2010/main" val="136326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43000"/>
            <a:ext cx="7772400" cy="26479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609600" y="457200"/>
            <a:ext cx="26175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/>
              <a:t>May/June 2006 (9231/01)</a:t>
            </a:r>
          </a:p>
        </p:txBody>
      </p:sp>
    </p:spTree>
    <p:extLst>
      <p:ext uri="{BB962C8B-B14F-4D97-AF65-F5344CB8AC3E}">
        <p14:creationId xmlns:p14="http://schemas.microsoft.com/office/powerpoint/2010/main" val="254026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990600"/>
            <a:ext cx="7543800" cy="4343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86443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76400"/>
            <a:ext cx="7772400" cy="18573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673994" y="838200"/>
            <a:ext cx="2482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/>
              <a:t>Oct/Nov 2006 (9231/01)</a:t>
            </a:r>
          </a:p>
        </p:txBody>
      </p:sp>
    </p:spTree>
    <p:extLst>
      <p:ext uri="{BB962C8B-B14F-4D97-AF65-F5344CB8AC3E}">
        <p14:creationId xmlns:p14="http://schemas.microsoft.com/office/powerpoint/2010/main" val="576283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24000"/>
            <a:ext cx="7696200" cy="32766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685800" y="685800"/>
            <a:ext cx="26175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/>
              <a:t>May/June 2007 (9231/01)</a:t>
            </a:r>
          </a:p>
        </p:txBody>
      </p:sp>
    </p:spTree>
    <p:extLst>
      <p:ext uri="{BB962C8B-B14F-4D97-AF65-F5344CB8AC3E}">
        <p14:creationId xmlns:p14="http://schemas.microsoft.com/office/powerpoint/2010/main" val="141347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04800"/>
            <a:ext cx="7467600" cy="6324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5519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22663"/>
            <a:ext cx="7144555" cy="613886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685800" y="183382"/>
            <a:ext cx="2482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/>
              <a:t>Oct/Nov 2007 (9231/01)</a:t>
            </a:r>
          </a:p>
        </p:txBody>
      </p:sp>
    </p:spTree>
    <p:extLst>
      <p:ext uri="{BB962C8B-B14F-4D97-AF65-F5344CB8AC3E}">
        <p14:creationId xmlns:p14="http://schemas.microsoft.com/office/powerpoint/2010/main" val="355772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95400"/>
            <a:ext cx="7739666" cy="459581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645636" y="609600"/>
            <a:ext cx="26175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/>
              <a:t>May/June 2008 (9231/01)</a:t>
            </a:r>
          </a:p>
        </p:txBody>
      </p:sp>
    </p:spTree>
    <p:extLst>
      <p:ext uri="{BB962C8B-B14F-4D97-AF65-F5344CB8AC3E}">
        <p14:creationId xmlns:p14="http://schemas.microsoft.com/office/powerpoint/2010/main" val="370556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838200"/>
            <a:ext cx="7848600" cy="4953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7565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026" y="1219200"/>
            <a:ext cx="7961592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051" y="2895600"/>
            <a:ext cx="7931542" cy="267666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/>
          <p:cNvSpPr/>
          <p:nvPr/>
        </p:nvSpPr>
        <p:spPr>
          <a:xfrm>
            <a:off x="411051" y="533400"/>
            <a:ext cx="2482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/>
              <a:t>Oct/Nov 2008 (9231/01)</a:t>
            </a:r>
          </a:p>
        </p:txBody>
      </p:sp>
    </p:spTree>
    <p:extLst>
      <p:ext uri="{BB962C8B-B14F-4D97-AF65-F5344CB8AC3E}">
        <p14:creationId xmlns:p14="http://schemas.microsoft.com/office/powerpoint/2010/main" val="368701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1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0872365"/>
              </p:ext>
            </p:extLst>
          </p:nvPr>
        </p:nvGraphicFramePr>
        <p:xfrm>
          <a:off x="1905000" y="838200"/>
          <a:ext cx="3978275" cy="498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996" name="Equation" r:id="rId3" imgW="1866600" imgH="2336760" progId="Equation.3">
                  <p:embed/>
                </p:oleObj>
              </mc:Choice>
              <mc:Fallback>
                <p:oleObj name="Equation" r:id="rId3" imgW="1866600" imgH="2336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838200"/>
                        <a:ext cx="3978275" cy="4981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539025" y="1153180"/>
            <a:ext cx="4651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64930871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19200"/>
            <a:ext cx="8382000" cy="334541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533400" y="533400"/>
            <a:ext cx="2819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/>
              <a:t>May/June 2009 (9231/01)</a:t>
            </a:r>
          </a:p>
        </p:txBody>
      </p:sp>
    </p:spTree>
    <p:extLst>
      <p:ext uri="{BB962C8B-B14F-4D97-AF65-F5344CB8AC3E}">
        <p14:creationId xmlns:p14="http://schemas.microsoft.com/office/powerpoint/2010/main" val="111003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832834"/>
            <a:ext cx="8001000" cy="4724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4633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93442"/>
            <a:ext cx="8001000" cy="39624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609600" y="501134"/>
            <a:ext cx="25688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/>
              <a:t>Oct/Nov 2009 (9231/01)</a:t>
            </a:r>
          </a:p>
        </p:txBody>
      </p:sp>
    </p:spTree>
    <p:extLst>
      <p:ext uri="{BB962C8B-B14F-4D97-AF65-F5344CB8AC3E}">
        <p14:creationId xmlns:p14="http://schemas.microsoft.com/office/powerpoint/2010/main" val="3082108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80" y="1295400"/>
            <a:ext cx="7848600" cy="35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457200" y="575256"/>
            <a:ext cx="26175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/>
              <a:t>May/June 2010 (9231/11)</a:t>
            </a:r>
          </a:p>
        </p:txBody>
      </p:sp>
    </p:spTree>
    <p:extLst>
      <p:ext uri="{BB962C8B-B14F-4D97-AF65-F5344CB8AC3E}">
        <p14:creationId xmlns:p14="http://schemas.microsoft.com/office/powerpoint/2010/main" val="269389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99" y="1219200"/>
            <a:ext cx="7467600" cy="25146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701899" y="611746"/>
            <a:ext cx="26175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/>
              <a:t>May/June 2010 (9231/13)</a:t>
            </a:r>
          </a:p>
        </p:txBody>
      </p:sp>
    </p:spTree>
    <p:extLst>
      <p:ext uri="{BB962C8B-B14F-4D97-AF65-F5344CB8AC3E}">
        <p14:creationId xmlns:p14="http://schemas.microsoft.com/office/powerpoint/2010/main" val="97066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52400"/>
            <a:ext cx="6629400" cy="6553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9981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066800"/>
            <a:ext cx="7924800" cy="4953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609600" y="533400"/>
            <a:ext cx="2482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/>
              <a:t>Oct/Nov 2010 (9231/01)</a:t>
            </a:r>
          </a:p>
        </p:txBody>
      </p:sp>
    </p:spTree>
    <p:extLst>
      <p:ext uri="{BB962C8B-B14F-4D97-AF65-F5344CB8AC3E}">
        <p14:creationId xmlns:p14="http://schemas.microsoft.com/office/powerpoint/2010/main" val="352583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85235"/>
            <a:ext cx="8077200" cy="2438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6728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219200"/>
            <a:ext cx="8229600" cy="1143000"/>
          </a:xfrm>
        </p:spPr>
        <p:txBody>
          <a:bodyPr>
            <a:noAutofit/>
          </a:bodyPr>
          <a:lstStyle/>
          <a:p>
            <a:r>
              <a:rPr lang="en-US" sz="6000" u="sng" dirty="0" smtClean="0"/>
              <a:t>References:</a:t>
            </a:r>
            <a:r>
              <a:rPr lang="en-US" sz="6000" dirty="0" smtClean="0"/>
              <a:t/>
            </a:r>
            <a:br>
              <a:rPr lang="en-US" sz="6000" dirty="0" smtClean="0"/>
            </a:br>
            <a:endParaRPr lang="en-US" sz="6000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2133600"/>
            <a:ext cx="8302657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1. Elementary </a:t>
            </a:r>
            <a:r>
              <a:rPr lang="en-US" sz="3200" dirty="0"/>
              <a:t>Linear Algebra, 7</a:t>
            </a:r>
            <a:r>
              <a:rPr lang="en-US" sz="3200" baseline="30000" dirty="0"/>
              <a:t>th</a:t>
            </a:r>
            <a:r>
              <a:rPr lang="en-US" sz="3200" dirty="0"/>
              <a:t> Edition</a:t>
            </a:r>
          </a:p>
          <a:p>
            <a:r>
              <a:rPr lang="en-US" sz="3200" dirty="0"/>
              <a:t>    </a:t>
            </a:r>
            <a:r>
              <a:rPr lang="en-US" sz="3200" dirty="0" smtClean="0"/>
              <a:t> Howard </a:t>
            </a:r>
            <a:r>
              <a:rPr lang="en-US" sz="3200" dirty="0"/>
              <a:t>Anton</a:t>
            </a:r>
          </a:p>
          <a:p>
            <a:r>
              <a:rPr lang="en-US" sz="3200" dirty="0"/>
              <a:t>    </a:t>
            </a:r>
            <a:r>
              <a:rPr lang="en-US" sz="3200" dirty="0" smtClean="0"/>
              <a:t> John </a:t>
            </a:r>
            <a:r>
              <a:rPr lang="en-US" sz="3200" dirty="0"/>
              <a:t>Wiley &amp; Sons, Inc</a:t>
            </a:r>
            <a:r>
              <a:rPr lang="en-US" sz="3200" dirty="0" smtClean="0"/>
              <a:t>.</a:t>
            </a:r>
          </a:p>
          <a:p>
            <a:r>
              <a:rPr lang="en-US" sz="3200" dirty="0" smtClean="0"/>
              <a:t>2. </a:t>
            </a:r>
            <a:r>
              <a:rPr lang="en-US" sz="3200" dirty="0" err="1"/>
              <a:t>S</a:t>
            </a:r>
            <a:r>
              <a:rPr lang="en-US" sz="3200" dirty="0" err="1" smtClean="0"/>
              <a:t>chaum’s</a:t>
            </a:r>
            <a:r>
              <a:rPr lang="en-US" sz="3200" dirty="0" smtClean="0"/>
              <a:t> Outline of Linear Algebra, 4</a:t>
            </a:r>
            <a:r>
              <a:rPr lang="en-US" sz="3200" baseline="30000" dirty="0" smtClean="0"/>
              <a:t>th</a:t>
            </a:r>
            <a:r>
              <a:rPr lang="en-US" sz="3200" dirty="0" smtClean="0"/>
              <a:t> Edition</a:t>
            </a:r>
          </a:p>
          <a:p>
            <a:r>
              <a:rPr lang="en-US" sz="3200" dirty="0"/>
              <a:t> </a:t>
            </a:r>
            <a:r>
              <a:rPr lang="en-US" sz="3200" dirty="0" smtClean="0"/>
              <a:t>    Seymour </a:t>
            </a:r>
            <a:r>
              <a:rPr lang="en-US" sz="3200" dirty="0" err="1" smtClean="0"/>
              <a:t>Lipschutz</a:t>
            </a:r>
            <a:r>
              <a:rPr lang="en-US" sz="3200" dirty="0" smtClean="0"/>
              <a:t>, Marc Lipson</a:t>
            </a:r>
          </a:p>
          <a:p>
            <a:r>
              <a:rPr lang="en-US" sz="3200" dirty="0"/>
              <a:t> </a:t>
            </a:r>
            <a:r>
              <a:rPr lang="en-US" sz="3200" dirty="0" smtClean="0"/>
              <a:t>    McGraw Hill</a:t>
            </a:r>
            <a:endParaRPr lang="en-US" sz="3200" dirty="0"/>
          </a:p>
        </p:txBody>
      </p:sp>
      <p:sp>
        <p:nvSpPr>
          <p:cNvPr id="4" name="Vertical Scroll 3"/>
          <p:cNvSpPr/>
          <p:nvPr/>
        </p:nvSpPr>
        <p:spPr>
          <a:xfrm>
            <a:off x="6815328" y="604234"/>
            <a:ext cx="1033272" cy="1143000"/>
          </a:xfrm>
          <a:prstGeom prst="verticalScroll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67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8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2400388"/>
              </p:ext>
            </p:extLst>
          </p:nvPr>
        </p:nvGraphicFramePr>
        <p:xfrm>
          <a:off x="2132258" y="838200"/>
          <a:ext cx="3976687" cy="498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20" name="Equation" r:id="rId3" imgW="1866600" imgH="2336760" progId="Equation.3">
                  <p:embed/>
                </p:oleObj>
              </mc:Choice>
              <mc:Fallback>
                <p:oleObj name="Equation" r:id="rId3" imgW="1866600" imgH="2336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2258" y="838200"/>
                        <a:ext cx="3976687" cy="4981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857576" y="1153180"/>
            <a:ext cx="482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</a:t>
            </a:r>
            <a:r>
              <a:rPr lang="en-US" sz="2800" dirty="0" smtClean="0"/>
              <a:t>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179006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01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1646780"/>
              </p:ext>
            </p:extLst>
          </p:nvPr>
        </p:nvGraphicFramePr>
        <p:xfrm>
          <a:off x="2484438" y="1081088"/>
          <a:ext cx="3976687" cy="449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44" name="Equation" r:id="rId3" imgW="1866600" imgH="2108160" progId="Equation.3">
                  <p:embed/>
                </p:oleObj>
              </mc:Choice>
              <mc:Fallback>
                <p:oleObj name="Equation" r:id="rId3" imgW="1866600" imgH="2108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1081088"/>
                        <a:ext cx="3976687" cy="4494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3108325" y="5830888"/>
            <a:ext cx="191751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dirty="0"/>
              <a:t>no solution.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4600" y="1219200"/>
            <a:ext cx="4459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dirty="0" smtClean="0"/>
              <a:t>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742070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03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0666602"/>
              </p:ext>
            </p:extLst>
          </p:nvPr>
        </p:nvGraphicFramePr>
        <p:xfrm>
          <a:off x="2111867" y="152400"/>
          <a:ext cx="3976687" cy="6524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68" name="Equation" r:id="rId3" imgW="1866600" imgH="3060360" progId="Equation.3">
                  <p:embed/>
                </p:oleObj>
              </mc:Choice>
              <mc:Fallback>
                <p:oleObj name="Equation" r:id="rId3" imgW="1866600" imgH="3060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1867" y="152400"/>
                        <a:ext cx="3976687" cy="6524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870455" y="572526"/>
            <a:ext cx="482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</a:t>
            </a:r>
            <a:r>
              <a:rPr lang="en-US" sz="2800" dirty="0" smtClean="0"/>
              <a:t>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168045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3"/>
          <p:cNvSpPr>
            <a:spLocks noChangeArrowheads="1"/>
          </p:cNvSpPr>
          <p:nvPr/>
        </p:nvSpPr>
        <p:spPr bwMode="auto">
          <a:xfrm>
            <a:off x="812800" y="1905000"/>
            <a:ext cx="693420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800" dirty="0"/>
              <a:t>If </a:t>
            </a:r>
            <a:r>
              <a:rPr lang="en-US" sz="2800" b="1" dirty="0"/>
              <a:t>v</a:t>
            </a:r>
            <a:r>
              <a:rPr lang="en-US" sz="2800" baseline="-25000" dirty="0"/>
              <a:t>1</a:t>
            </a:r>
            <a:r>
              <a:rPr lang="en-US" sz="2800" dirty="0"/>
              <a:t>, </a:t>
            </a:r>
            <a:r>
              <a:rPr lang="en-US" sz="2800" b="1" dirty="0"/>
              <a:t>v</a:t>
            </a:r>
            <a:r>
              <a:rPr lang="en-US" sz="2800" baseline="-25000" dirty="0"/>
              <a:t>2</a:t>
            </a:r>
            <a:r>
              <a:rPr lang="en-US" sz="2800" dirty="0"/>
              <a:t>, …, </a:t>
            </a:r>
            <a:r>
              <a:rPr lang="en-US" sz="2800" b="1" dirty="0" err="1"/>
              <a:t>v</a:t>
            </a:r>
            <a:r>
              <a:rPr lang="en-US" sz="2800" i="1" baseline="-25000" dirty="0" err="1"/>
              <a:t>r</a:t>
            </a:r>
            <a:r>
              <a:rPr lang="en-US" sz="2800" b="1" baseline="-25000" dirty="0"/>
              <a:t> </a:t>
            </a:r>
            <a:r>
              <a:rPr lang="en-US" sz="2800" dirty="0"/>
              <a:t>are vectors in a linear space </a:t>
            </a:r>
            <a:r>
              <a:rPr lang="en-US" sz="2800" i="1" dirty="0"/>
              <a:t>V</a:t>
            </a:r>
            <a:r>
              <a:rPr lang="en-US" sz="2800" dirty="0"/>
              <a:t> the subspace </a:t>
            </a:r>
            <a:r>
              <a:rPr lang="en-US" sz="2800" i="1" dirty="0"/>
              <a:t>W</a:t>
            </a:r>
            <a:r>
              <a:rPr lang="en-US" sz="2800" dirty="0"/>
              <a:t> of </a:t>
            </a:r>
            <a:r>
              <a:rPr lang="en-US" sz="2800" i="1" dirty="0"/>
              <a:t>V</a:t>
            </a:r>
            <a:r>
              <a:rPr lang="en-US" sz="2800" dirty="0"/>
              <a:t> consisting of all linear combinations of </a:t>
            </a:r>
            <a:r>
              <a:rPr lang="en-US" sz="2800" b="1" dirty="0"/>
              <a:t>v</a:t>
            </a:r>
            <a:r>
              <a:rPr lang="en-US" sz="2800" baseline="-25000" dirty="0"/>
              <a:t>1</a:t>
            </a:r>
            <a:r>
              <a:rPr lang="en-US" sz="2800" dirty="0"/>
              <a:t>, </a:t>
            </a:r>
            <a:r>
              <a:rPr lang="en-US" sz="2800" b="1" dirty="0"/>
              <a:t>v</a:t>
            </a:r>
            <a:r>
              <a:rPr lang="en-US" sz="2800" baseline="-25000" dirty="0"/>
              <a:t>2</a:t>
            </a:r>
            <a:r>
              <a:rPr lang="en-US" sz="2800" b="1" dirty="0"/>
              <a:t>,</a:t>
            </a:r>
            <a:r>
              <a:rPr lang="en-US" sz="2800" dirty="0"/>
              <a:t> …, </a:t>
            </a:r>
            <a:r>
              <a:rPr lang="en-US" sz="2800" b="1" dirty="0" err="1"/>
              <a:t>v</a:t>
            </a:r>
            <a:r>
              <a:rPr lang="en-US" sz="2800" i="1" baseline="-25000" dirty="0" err="1"/>
              <a:t>r</a:t>
            </a:r>
            <a:r>
              <a:rPr lang="en-US" sz="2800" dirty="0"/>
              <a:t>, </a:t>
            </a:r>
          </a:p>
          <a:p>
            <a:r>
              <a:rPr lang="en-US" sz="2800" i="1" dirty="0"/>
              <a:t>W</a:t>
            </a:r>
            <a:r>
              <a:rPr lang="en-US" sz="2800" dirty="0"/>
              <a:t> = {</a:t>
            </a:r>
            <a:r>
              <a:rPr lang="en-US" sz="2800" i="1" dirty="0"/>
              <a:t>k</a:t>
            </a:r>
            <a:r>
              <a:rPr lang="en-US" sz="2800" baseline="-25000" dirty="0"/>
              <a:t>1</a:t>
            </a:r>
            <a:r>
              <a:rPr lang="en-US" sz="2800" b="1" dirty="0"/>
              <a:t>v</a:t>
            </a:r>
            <a:r>
              <a:rPr lang="en-US" sz="2800" baseline="-25000" dirty="0"/>
              <a:t>1</a:t>
            </a:r>
            <a:r>
              <a:rPr lang="en-US" sz="2800" dirty="0"/>
              <a:t> + </a:t>
            </a:r>
            <a:r>
              <a:rPr lang="en-US" sz="2800" i="1" dirty="0"/>
              <a:t>k</a:t>
            </a:r>
            <a:r>
              <a:rPr lang="en-US" sz="2800" baseline="-25000" dirty="0"/>
              <a:t>2</a:t>
            </a:r>
            <a:r>
              <a:rPr lang="en-US" sz="2800" b="1" dirty="0"/>
              <a:t>v</a:t>
            </a:r>
            <a:r>
              <a:rPr lang="en-US" sz="2800" baseline="-25000" dirty="0"/>
              <a:t>2 </a:t>
            </a:r>
            <a:r>
              <a:rPr lang="en-US" sz="2800" dirty="0"/>
              <a:t>+ … + </a:t>
            </a:r>
            <a:r>
              <a:rPr lang="en-US" sz="2800" i="1" dirty="0" err="1"/>
              <a:t>k</a:t>
            </a:r>
            <a:r>
              <a:rPr lang="en-US" sz="2800" i="1" baseline="-25000" dirty="0" err="1"/>
              <a:t>r</a:t>
            </a:r>
            <a:r>
              <a:rPr lang="en-US" sz="2800" b="1" dirty="0" err="1"/>
              <a:t>v</a:t>
            </a:r>
            <a:r>
              <a:rPr lang="en-US" sz="2800" i="1" baseline="-25000" dirty="0" err="1"/>
              <a:t>r</a:t>
            </a:r>
            <a:r>
              <a:rPr lang="en-US" sz="2800" dirty="0"/>
              <a:t>} is called the </a:t>
            </a:r>
            <a:r>
              <a:rPr lang="en-US" sz="2800" u="sng" dirty="0"/>
              <a:t>space spanned</a:t>
            </a:r>
            <a:r>
              <a:rPr lang="en-US" sz="2800" dirty="0"/>
              <a:t> by </a:t>
            </a:r>
            <a:r>
              <a:rPr lang="en-US" sz="2800" b="1" dirty="0"/>
              <a:t>v</a:t>
            </a:r>
            <a:r>
              <a:rPr lang="en-US" sz="2800" baseline="-25000" dirty="0"/>
              <a:t>1</a:t>
            </a:r>
            <a:r>
              <a:rPr lang="en-US" sz="2800" dirty="0"/>
              <a:t>, </a:t>
            </a:r>
            <a:r>
              <a:rPr lang="en-US" sz="2800" b="1" dirty="0"/>
              <a:t>v</a:t>
            </a:r>
            <a:r>
              <a:rPr lang="en-US" sz="2800" baseline="-25000" dirty="0"/>
              <a:t>2</a:t>
            </a:r>
            <a:r>
              <a:rPr lang="en-US" sz="2800" dirty="0"/>
              <a:t>, …, </a:t>
            </a:r>
            <a:r>
              <a:rPr lang="en-US" sz="2800" b="1" dirty="0" err="1"/>
              <a:t>v</a:t>
            </a:r>
            <a:r>
              <a:rPr lang="en-US" sz="2800" baseline="-25000" dirty="0" err="1"/>
              <a:t>r</a:t>
            </a:r>
            <a:r>
              <a:rPr lang="en-US" sz="2800" dirty="0"/>
              <a:t> and we say that the vectors </a:t>
            </a:r>
            <a:r>
              <a:rPr lang="en-US" sz="2800" b="1" dirty="0"/>
              <a:t>v</a:t>
            </a:r>
            <a:r>
              <a:rPr lang="en-US" sz="2800" baseline="-25000" dirty="0"/>
              <a:t>1</a:t>
            </a:r>
            <a:r>
              <a:rPr lang="en-US" sz="2800" dirty="0"/>
              <a:t>, </a:t>
            </a:r>
            <a:r>
              <a:rPr lang="en-US" sz="2800" b="1" dirty="0"/>
              <a:t>v</a:t>
            </a:r>
            <a:r>
              <a:rPr lang="en-US" sz="2800" baseline="-25000" dirty="0"/>
              <a:t>2</a:t>
            </a:r>
            <a:r>
              <a:rPr lang="en-US" sz="2800" dirty="0"/>
              <a:t>, …, </a:t>
            </a:r>
            <a:r>
              <a:rPr lang="en-US" sz="2800" b="1" dirty="0" err="1"/>
              <a:t>v</a:t>
            </a:r>
            <a:r>
              <a:rPr lang="en-US" sz="2800" i="1" baseline="-25000" dirty="0" err="1"/>
              <a:t>r</a:t>
            </a:r>
            <a:r>
              <a:rPr lang="en-US" sz="2800" dirty="0"/>
              <a:t> </a:t>
            </a:r>
            <a:r>
              <a:rPr lang="en-US" sz="2800" u="sng" dirty="0"/>
              <a:t>span</a:t>
            </a:r>
            <a:r>
              <a:rPr lang="en-US" sz="2800" dirty="0"/>
              <a:t> </a:t>
            </a:r>
            <a:r>
              <a:rPr lang="en-US" sz="2800" i="1" dirty="0"/>
              <a:t>W</a:t>
            </a:r>
            <a:r>
              <a:rPr lang="en-US" sz="2800" dirty="0"/>
              <a:t>.</a:t>
            </a:r>
          </a:p>
        </p:txBody>
      </p:sp>
      <p:sp>
        <p:nvSpPr>
          <p:cNvPr id="8195" name="TextBox 14"/>
          <p:cNvSpPr txBox="1">
            <a:spLocks noChangeArrowheads="1"/>
          </p:cNvSpPr>
          <p:nvPr/>
        </p:nvSpPr>
        <p:spPr bwMode="auto">
          <a:xfrm>
            <a:off x="838200" y="685800"/>
            <a:ext cx="2133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600" u="sng"/>
              <a:t>Spanning</a:t>
            </a:r>
          </a:p>
        </p:txBody>
      </p:sp>
      <p:sp>
        <p:nvSpPr>
          <p:cNvPr id="4" name="Sun 3"/>
          <p:cNvSpPr/>
          <p:nvPr/>
        </p:nvSpPr>
        <p:spPr>
          <a:xfrm>
            <a:off x="7543800" y="304800"/>
            <a:ext cx="914400" cy="914400"/>
          </a:xfrm>
          <a:prstGeom prst="su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47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1219200"/>
            <a:ext cx="8610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A point in </a:t>
            </a:r>
            <a:r>
              <a:rPr lang="en-US" sz="3600" i="1" dirty="0"/>
              <a:t>n</a:t>
            </a:r>
            <a:r>
              <a:rPr lang="en-US" sz="3600" dirty="0"/>
              <a:t>-dimensional space, denoted </a:t>
            </a:r>
            <a:r>
              <a:rPr lang="en-US" sz="3600" b="1" dirty="0" err="1"/>
              <a:t>R</a:t>
            </a:r>
            <a:r>
              <a:rPr lang="en-US" sz="3600" i="1" baseline="30000" dirty="0" err="1"/>
              <a:t>n</a:t>
            </a:r>
            <a:r>
              <a:rPr lang="en-US" sz="3600" dirty="0"/>
              <a:t>, has coordinates (</a:t>
            </a:r>
            <a:r>
              <a:rPr lang="en-US" sz="3600" i="1" dirty="0"/>
              <a:t>x</a:t>
            </a:r>
            <a:r>
              <a:rPr lang="en-US" sz="3600" baseline="-25000" dirty="0"/>
              <a:t>1</a:t>
            </a:r>
            <a:r>
              <a:rPr lang="en-US" sz="3600" dirty="0"/>
              <a:t>, </a:t>
            </a:r>
            <a:r>
              <a:rPr lang="en-US" sz="3600" i="1" dirty="0"/>
              <a:t>x</a:t>
            </a:r>
            <a:r>
              <a:rPr lang="en-US" sz="3600" baseline="-25000" dirty="0"/>
              <a:t>2</a:t>
            </a:r>
            <a:r>
              <a:rPr lang="en-US" sz="3600" dirty="0"/>
              <a:t>, …, </a:t>
            </a:r>
            <a:r>
              <a:rPr lang="en-US" sz="3600" i="1" dirty="0" err="1"/>
              <a:t>x</a:t>
            </a:r>
            <a:r>
              <a:rPr lang="en-US" sz="3600" i="1" baseline="-25000" dirty="0" err="1"/>
              <a:t>n</a:t>
            </a:r>
            <a:r>
              <a:rPr lang="en-US" sz="3600" dirty="0" smtClean="0"/>
              <a:t>) and vectors</a:t>
            </a:r>
          </a:p>
          <a:p>
            <a:r>
              <a:rPr lang="en-US" sz="3600" dirty="0"/>
              <a:t>h</a:t>
            </a:r>
            <a:r>
              <a:rPr lang="en-US" sz="3600" dirty="0" smtClean="0"/>
              <a:t>ave the form</a:t>
            </a:r>
            <a:endParaRPr lang="en-US" sz="36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1603143"/>
              </p:ext>
            </p:extLst>
          </p:nvPr>
        </p:nvGraphicFramePr>
        <p:xfrm>
          <a:off x="3256611" y="2362200"/>
          <a:ext cx="1362075" cy="361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51" name="Equation" r:id="rId3" imgW="355320" imgH="939600" progId="Equation.3">
                  <p:embed/>
                </p:oleObj>
              </mc:Choice>
              <mc:Fallback>
                <p:oleObj name="Equation" r:id="rId3" imgW="355320" imgH="9396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6611" y="2362200"/>
                        <a:ext cx="1362075" cy="36147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un 4"/>
          <p:cNvSpPr/>
          <p:nvPr/>
        </p:nvSpPr>
        <p:spPr>
          <a:xfrm>
            <a:off x="7543800" y="304800"/>
            <a:ext cx="914400" cy="914400"/>
          </a:xfrm>
          <a:prstGeom prst="su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10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ChangeArrowheads="1"/>
          </p:cNvSpPr>
          <p:nvPr/>
        </p:nvSpPr>
        <p:spPr bwMode="auto">
          <a:xfrm>
            <a:off x="685800" y="1447800"/>
            <a:ext cx="7467600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3200" u="sng" dirty="0"/>
              <a:t>Example:</a:t>
            </a:r>
            <a:r>
              <a:rPr lang="en-US" sz="3200" dirty="0"/>
              <a:t> </a:t>
            </a:r>
          </a:p>
          <a:p>
            <a:r>
              <a:rPr lang="en-US" sz="3200" dirty="0"/>
              <a:t>For a vector </a:t>
            </a:r>
            <a:r>
              <a:rPr lang="en-US" sz="3200" b="1" dirty="0"/>
              <a:t>v</a:t>
            </a:r>
            <a:r>
              <a:rPr lang="en-US" sz="3200" dirty="0"/>
              <a:t>, span{</a:t>
            </a:r>
            <a:r>
              <a:rPr lang="en-US" sz="3200" b="1" dirty="0"/>
              <a:t>v</a:t>
            </a:r>
            <a:r>
              <a:rPr lang="en-US" sz="3200" dirty="0"/>
              <a:t>} is the line through the origin determined by </a:t>
            </a:r>
            <a:r>
              <a:rPr lang="en-US" sz="3200" b="1" dirty="0"/>
              <a:t>v</a:t>
            </a:r>
            <a:r>
              <a:rPr lang="en-US" sz="3200" dirty="0"/>
              <a:t> since the line is the set of all multiples of the vector </a:t>
            </a:r>
            <a:r>
              <a:rPr lang="en-US" sz="3200" b="1" dirty="0"/>
              <a:t>v</a:t>
            </a:r>
            <a:r>
              <a:rPr lang="en-US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07765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ChangeArrowheads="1"/>
          </p:cNvSpPr>
          <p:nvPr/>
        </p:nvSpPr>
        <p:spPr bwMode="auto">
          <a:xfrm>
            <a:off x="533400" y="1219200"/>
            <a:ext cx="8077200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3200" u="sng" dirty="0"/>
              <a:t>Example:</a:t>
            </a:r>
          </a:p>
          <a:p>
            <a:r>
              <a:rPr lang="en-US" sz="3200" dirty="0"/>
              <a:t>For two nonparallel vectors </a:t>
            </a:r>
            <a:r>
              <a:rPr lang="en-US" sz="3200" b="1" dirty="0"/>
              <a:t>v</a:t>
            </a:r>
            <a:r>
              <a:rPr lang="en-US" sz="3200" baseline="-25000" dirty="0"/>
              <a:t>1</a:t>
            </a:r>
            <a:r>
              <a:rPr lang="en-US" sz="3200" dirty="0"/>
              <a:t>, </a:t>
            </a:r>
            <a:r>
              <a:rPr lang="en-US" sz="3200" b="1" dirty="0"/>
              <a:t>v</a:t>
            </a:r>
            <a:r>
              <a:rPr lang="en-US" sz="3200" baseline="-25000" dirty="0"/>
              <a:t>2</a:t>
            </a:r>
            <a:r>
              <a:rPr lang="en-US" sz="3200" dirty="0"/>
              <a:t>, </a:t>
            </a:r>
          </a:p>
          <a:p>
            <a:r>
              <a:rPr lang="en-US" sz="3200" dirty="0"/>
              <a:t>span{</a:t>
            </a:r>
            <a:r>
              <a:rPr lang="en-US" sz="3200" b="1" dirty="0"/>
              <a:t>v</a:t>
            </a:r>
            <a:r>
              <a:rPr lang="en-US" sz="3200" baseline="-25000" dirty="0"/>
              <a:t>1</a:t>
            </a:r>
            <a:r>
              <a:rPr lang="en-US" sz="3200" dirty="0"/>
              <a:t>, </a:t>
            </a:r>
            <a:r>
              <a:rPr lang="en-US" sz="3200" b="1" dirty="0"/>
              <a:t>v</a:t>
            </a:r>
            <a:r>
              <a:rPr lang="en-US" sz="3200" baseline="-25000" dirty="0"/>
              <a:t>2</a:t>
            </a:r>
            <a:r>
              <a:rPr lang="en-US" sz="3200" dirty="0"/>
              <a:t>} is the plane through the origin determined by </a:t>
            </a:r>
            <a:r>
              <a:rPr lang="en-US" sz="3200" b="1" dirty="0"/>
              <a:t>v</a:t>
            </a:r>
            <a:r>
              <a:rPr lang="en-US" sz="3200" baseline="-25000" dirty="0"/>
              <a:t>1</a:t>
            </a:r>
            <a:r>
              <a:rPr lang="en-US" sz="3200" dirty="0"/>
              <a:t> and </a:t>
            </a:r>
            <a:r>
              <a:rPr lang="en-US" sz="3200" b="1" dirty="0"/>
              <a:t>v</a:t>
            </a:r>
            <a:r>
              <a:rPr lang="en-US" sz="3200" baseline="-25000" dirty="0"/>
              <a:t>2</a:t>
            </a:r>
            <a:r>
              <a:rPr lang="en-US" sz="3200" dirty="0"/>
              <a:t> since the plane is the set of all linear combinations of </a:t>
            </a:r>
            <a:r>
              <a:rPr lang="en-US" sz="3200" b="1" dirty="0"/>
              <a:t>v</a:t>
            </a:r>
            <a:r>
              <a:rPr lang="en-US" sz="3200" baseline="-25000" dirty="0"/>
              <a:t>1</a:t>
            </a:r>
            <a:r>
              <a:rPr lang="en-US" sz="3200" dirty="0"/>
              <a:t> and </a:t>
            </a:r>
            <a:r>
              <a:rPr lang="en-US" sz="3200" b="1" dirty="0"/>
              <a:t>v</a:t>
            </a:r>
            <a:r>
              <a:rPr lang="en-US" sz="3200" baseline="-25000" dirty="0"/>
              <a:t>2</a:t>
            </a:r>
            <a:r>
              <a:rPr lang="en-US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62363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1066800" y="1143000"/>
                <a:ext cx="6400800" cy="28719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u="sng" dirty="0" smtClean="0"/>
                  <a:t>Example:</a:t>
                </a:r>
              </a:p>
              <a:p>
                <a:r>
                  <a:rPr lang="en-US" sz="3200" dirty="0" smtClean="0"/>
                  <a:t>The vectors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320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32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32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32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sz="3200" b="0" i="1" smtClean="0">
                        <a:latin typeface="Cambria Math"/>
                      </a:rPr>
                      <m:t>, </m:t>
                    </m:r>
                    <m:d>
                      <m:dPr>
                        <m:ctrlPr>
                          <a:rPr lang="en-US" sz="3200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3200" b="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32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32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3200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3200" dirty="0" smtClean="0"/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 dirty="0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3200" i="1" dirty="0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3200" b="0" i="1" dirty="0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3200" b="0" i="1" dirty="0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3200" b="0" i="1" dirty="0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sz="3200" b="0" i="0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3200" dirty="0" smtClean="0"/>
                  <a:t>span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sz="3200" b="0" i="1" smtClean="0"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endParaRPr lang="en-US" sz="3200" dirty="0" smtClean="0"/>
              </a:p>
              <a:p>
                <a:endParaRPr lang="en-US" sz="3200" dirty="0"/>
              </a:p>
              <a:p>
                <a:r>
                  <a:rPr lang="en-US" sz="3200" dirty="0"/>
                  <a:t>s</a:t>
                </a:r>
                <a:r>
                  <a:rPr lang="en-US" sz="3200" dirty="0" smtClean="0"/>
                  <a:t>ince if </a:t>
                </a:r>
                <a:endParaRPr lang="en-US" sz="3200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1143000"/>
                <a:ext cx="6400800" cy="2871940"/>
              </a:xfrm>
              <a:prstGeom prst="rect">
                <a:avLst/>
              </a:prstGeom>
              <a:blipFill rotWithShape="1">
                <a:blip r:embed="rId2"/>
                <a:stretch>
                  <a:fillRect l="-2381" t="-2760" b="-5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6545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08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6797700"/>
              </p:ext>
            </p:extLst>
          </p:nvPr>
        </p:nvGraphicFramePr>
        <p:xfrm>
          <a:off x="2483476" y="685800"/>
          <a:ext cx="3429000" cy="54971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36" name="Equation" r:id="rId3" imgW="1790640" imgH="2869920" progId="Equation.3">
                  <p:embed/>
                </p:oleObj>
              </mc:Choice>
              <mc:Fallback>
                <p:oleObj name="Equation" r:id="rId3" imgW="1790640" imgH="2869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476" y="685800"/>
                        <a:ext cx="3429000" cy="54971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90" name="Text Box 10"/>
          <p:cNvSpPr txBox="1">
            <a:spLocks noChangeArrowheads="1"/>
          </p:cNvSpPr>
          <p:nvPr/>
        </p:nvSpPr>
        <p:spPr bwMode="auto">
          <a:xfrm>
            <a:off x="5480171" y="5257800"/>
            <a:ext cx="92685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dirty="0"/>
              <a:t>since</a:t>
            </a:r>
          </a:p>
        </p:txBody>
      </p:sp>
      <p:graphicFrame>
        <p:nvGraphicFramePr>
          <p:cNvPr id="4609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3871672"/>
              </p:ext>
            </p:extLst>
          </p:nvPr>
        </p:nvGraphicFramePr>
        <p:xfrm>
          <a:off x="6373758" y="4796152"/>
          <a:ext cx="2324757" cy="14465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37" name="Equation" r:id="rId5" imgW="1143000" imgH="711000" progId="Equation.3">
                  <p:embed/>
                </p:oleObj>
              </mc:Choice>
              <mc:Fallback>
                <p:oleObj name="Equation" r:id="rId5" imgW="114300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3758" y="4796152"/>
                        <a:ext cx="2324757" cy="14465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034375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1066800" y="1143000"/>
                <a:ext cx="6858000" cy="28719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u="sng" dirty="0" smtClean="0"/>
                  <a:t>Example:</a:t>
                </a:r>
              </a:p>
              <a:p>
                <a:r>
                  <a:rPr lang="en-US" sz="3200" dirty="0" smtClean="0"/>
                  <a:t>The vectors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320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32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3200" b="0" i="1" smtClean="0">
                                  <a:latin typeface="Cambria Math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sz="3200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en-US" sz="3200" b="0" i="1" smtClean="0">
                        <a:latin typeface="Cambria Math"/>
                      </a:rPr>
                      <m:t>, </m:t>
                    </m:r>
                    <m:d>
                      <m:dPr>
                        <m:ctrlPr>
                          <a:rPr lang="en-US" sz="3200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3200" b="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3200" b="0" i="1" smtClean="0">
                                  <a:latin typeface="Cambria Math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sz="32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32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3200" dirty="0" smtClean="0"/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 dirty="0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3200" i="1" dirty="0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3200" b="0" i="1" dirty="0" smtClean="0">
                                  <a:latin typeface="Cambria Math"/>
                                </a:rPr>
                                <m:t>8</m:t>
                              </m:r>
                            </m:e>
                          </m:mr>
                          <m:mr>
                            <m:e>
                              <m:r>
                                <a:rPr lang="en-US" sz="3200" b="0" i="1" dirty="0" smtClean="0">
                                  <a:latin typeface="Cambria Math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sz="3200" b="0" i="1" dirty="0" smtClean="0">
                                  <a:latin typeface="Cambria Math"/>
                                </a:rPr>
                                <m:t>8</m:t>
                              </m:r>
                            </m:e>
                          </m:mr>
                        </m:m>
                      </m:e>
                    </m:d>
                    <m:r>
                      <a:rPr lang="en-US" sz="3200" b="0" i="0" dirty="0" smtClean="0">
                        <a:latin typeface="Cambria Math"/>
                      </a:rPr>
                      <m:t> </m:t>
                    </m:r>
                  </m:oMath>
                </a14:m>
                <a:endParaRPr lang="en-US" sz="3200" dirty="0" smtClean="0"/>
              </a:p>
              <a:p>
                <a:endParaRPr lang="en-US" sz="3200" dirty="0" smtClean="0"/>
              </a:p>
              <a:p>
                <a:r>
                  <a:rPr lang="en-US" sz="3200" dirty="0" smtClean="0"/>
                  <a:t>do not span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sz="3200" b="0" i="1" smtClean="0"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3200" dirty="0" smtClean="0"/>
                  <a:t> since if </a:t>
                </a:r>
                <a:endParaRPr lang="en-US" sz="3200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1143000"/>
                <a:ext cx="6858000" cy="2871940"/>
              </a:xfrm>
              <a:prstGeom prst="rect">
                <a:avLst/>
              </a:prstGeom>
              <a:blipFill rotWithShape="1">
                <a:blip r:embed="rId2"/>
                <a:stretch>
                  <a:fillRect l="-2222" t="-2760" b="-61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31944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15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9025511"/>
              </p:ext>
            </p:extLst>
          </p:nvPr>
        </p:nvGraphicFramePr>
        <p:xfrm>
          <a:off x="2209800" y="228600"/>
          <a:ext cx="4267200" cy="46560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64" name="Equation" r:id="rId3" imgW="1955520" imgH="2133360" progId="Equation.3">
                  <p:embed/>
                </p:oleObj>
              </mc:Choice>
              <mc:Fallback>
                <p:oleObj name="Equation" r:id="rId3" imgW="1955520" imgH="2133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28600"/>
                        <a:ext cx="4267200" cy="46560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8735287"/>
              </p:ext>
            </p:extLst>
          </p:nvPr>
        </p:nvGraphicFramePr>
        <p:xfrm>
          <a:off x="2133600" y="5029200"/>
          <a:ext cx="51435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65" name="Equation" r:id="rId5" imgW="2400120" imgH="711000" progId="Equation.3">
                  <p:embed/>
                </p:oleObj>
              </mc:Choice>
              <mc:Fallback>
                <p:oleObj name="Equation" r:id="rId5" imgW="240012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5029200"/>
                        <a:ext cx="5143500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250388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1066800" y="304800"/>
                <a:ext cx="6858000" cy="25331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u="sng" dirty="0" smtClean="0"/>
                  <a:t>Example:</a:t>
                </a:r>
              </a:p>
              <a:p>
                <a:r>
                  <a:rPr lang="en-US" sz="2800" dirty="0" smtClean="0"/>
                  <a:t>The vectors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  <m:r>
                      <a:rPr lang="en-US" sz="2800" b="0" i="1" smtClean="0">
                        <a:latin typeface="Cambria Math"/>
                      </a:rPr>
                      <m:t>, </m:t>
                    </m:r>
                    <m:d>
                      <m:d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−3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800" dirty="0" smtClean="0"/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 dirty="0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 dirty="0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b="0" i="1" dirty="0" smtClean="0">
                                  <a:latin typeface="Cambria Math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dirty="0" smtClean="0">
                                  <a:latin typeface="Cambria Math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dirty="0" smtClean="0">
                                  <a:latin typeface="Cambria Math"/>
                                </a:rPr>
                                <m:t>9</m:t>
                              </m:r>
                            </m:e>
                          </m:mr>
                        </m:m>
                      </m:e>
                    </m:d>
                    <m:r>
                      <a:rPr lang="en-US" sz="2800" b="0" i="0" dirty="0" smtClean="0">
                        <a:latin typeface="Cambria Math"/>
                      </a:rPr>
                      <m:t>,</m:t>
                    </m:r>
                    <m:d>
                      <m:dPr>
                        <m:ctrlPr>
                          <a:rPr lang="en-US" sz="2800" i="1" dirty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 dirty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b="0" i="1" dirty="0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dirty="0" smtClean="0">
                                  <a:latin typeface="Cambria Math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dirty="0" smtClean="0">
                                  <a:latin typeface="Cambria Math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800" dirty="0" smtClean="0"/>
              </a:p>
              <a:p>
                <a:endParaRPr lang="en-US" sz="2800" dirty="0" smtClean="0"/>
              </a:p>
              <a:p>
                <a:r>
                  <a:rPr lang="en-US" sz="2800" dirty="0" smtClean="0"/>
                  <a:t>do not span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sz="2800" b="0" i="1" smtClean="0"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800" dirty="0" smtClean="0"/>
                  <a:t> since if </a:t>
                </a:r>
                <a:endParaRPr lang="en-US" sz="2800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304800"/>
                <a:ext cx="6858000" cy="2533194"/>
              </a:xfrm>
              <a:prstGeom prst="rect">
                <a:avLst/>
              </a:prstGeom>
              <a:blipFill rotWithShape="1">
                <a:blip r:embed="rId3"/>
                <a:stretch>
                  <a:fillRect l="-1778" t="-2163" b="-60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Box 8"/>
          <p:cNvSpPr txBox="1">
            <a:spLocks noChangeArrowheads="1"/>
          </p:cNvSpPr>
          <p:nvPr/>
        </p:nvSpPr>
        <p:spPr bwMode="auto">
          <a:xfrm>
            <a:off x="3581400" y="3429000"/>
            <a:ext cx="4636206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dirty="0"/>
              <a:t>= </a:t>
            </a:r>
            <a:r>
              <a:rPr lang="en-US" sz="2800" i="1" dirty="0"/>
              <a:t>k</a:t>
            </a:r>
            <a:r>
              <a:rPr lang="en-US" sz="2800" baseline="-25000" dirty="0"/>
              <a:t>1</a:t>
            </a:r>
            <a:r>
              <a:rPr lang="en-US" sz="2800" b="1" dirty="0"/>
              <a:t>v</a:t>
            </a:r>
            <a:r>
              <a:rPr lang="en-US" sz="2800" baseline="-25000" dirty="0"/>
              <a:t>1</a:t>
            </a:r>
            <a:r>
              <a:rPr lang="en-US" sz="2800" dirty="0"/>
              <a:t> + </a:t>
            </a:r>
            <a:r>
              <a:rPr lang="en-US" sz="2800" i="1" dirty="0"/>
              <a:t>k</a:t>
            </a:r>
            <a:r>
              <a:rPr lang="en-US" sz="2800" baseline="-25000" dirty="0"/>
              <a:t>2</a:t>
            </a:r>
            <a:r>
              <a:rPr lang="en-US" sz="2800" b="1" dirty="0"/>
              <a:t>v</a:t>
            </a:r>
            <a:r>
              <a:rPr lang="en-US" sz="2800" baseline="-25000" dirty="0"/>
              <a:t>2</a:t>
            </a:r>
            <a:r>
              <a:rPr lang="en-US" sz="2800" dirty="0"/>
              <a:t> + </a:t>
            </a:r>
            <a:r>
              <a:rPr lang="en-US" sz="2800" i="1" dirty="0"/>
              <a:t>k</a:t>
            </a:r>
            <a:r>
              <a:rPr lang="en-US" sz="2800" baseline="-25000" dirty="0"/>
              <a:t>3</a:t>
            </a:r>
            <a:r>
              <a:rPr lang="en-US" sz="2800" b="1" dirty="0"/>
              <a:t>v</a:t>
            </a:r>
            <a:r>
              <a:rPr lang="en-US" sz="2800" baseline="-25000" dirty="0"/>
              <a:t>3 </a:t>
            </a:r>
            <a:r>
              <a:rPr lang="en-US" sz="2800" dirty="0"/>
              <a:t>+ </a:t>
            </a:r>
            <a:r>
              <a:rPr lang="en-US" sz="2800" i="1" dirty="0"/>
              <a:t>k</a:t>
            </a:r>
            <a:r>
              <a:rPr lang="en-US" sz="2800" baseline="-25000" dirty="0"/>
              <a:t>4</a:t>
            </a:r>
            <a:r>
              <a:rPr lang="en-US" sz="2800" b="1" dirty="0"/>
              <a:t>v</a:t>
            </a:r>
            <a:r>
              <a:rPr lang="en-US" sz="2800" baseline="-25000" dirty="0"/>
              <a:t>4</a:t>
            </a:r>
          </a:p>
          <a:p>
            <a:endParaRPr lang="en-US" sz="2800" dirty="0"/>
          </a:p>
          <a:p>
            <a:r>
              <a:rPr lang="en-US" sz="2800" dirty="0"/>
              <a:t>= </a:t>
            </a:r>
            <a:r>
              <a:rPr lang="en-US" sz="2800" i="1" dirty="0"/>
              <a:t>k</a:t>
            </a:r>
            <a:r>
              <a:rPr lang="en-US" sz="2800" baseline="-25000" dirty="0"/>
              <a:t>1</a:t>
            </a:r>
            <a:r>
              <a:rPr lang="en-US" sz="2800" b="1" dirty="0"/>
              <a:t>v</a:t>
            </a:r>
            <a:r>
              <a:rPr lang="en-US" sz="2800" baseline="-25000" dirty="0"/>
              <a:t>1</a:t>
            </a:r>
            <a:r>
              <a:rPr lang="en-US" sz="2800" dirty="0"/>
              <a:t> + </a:t>
            </a:r>
            <a:r>
              <a:rPr lang="en-US" sz="2800" i="1" dirty="0"/>
              <a:t>k</a:t>
            </a:r>
            <a:r>
              <a:rPr lang="en-US" sz="2800" baseline="-25000" dirty="0"/>
              <a:t>2</a:t>
            </a:r>
            <a:r>
              <a:rPr lang="en-US" sz="2800" b="1" dirty="0"/>
              <a:t>v</a:t>
            </a:r>
            <a:r>
              <a:rPr lang="en-US" sz="2800" baseline="-25000" dirty="0"/>
              <a:t>2</a:t>
            </a:r>
            <a:r>
              <a:rPr lang="en-US" sz="2800" dirty="0"/>
              <a:t> + </a:t>
            </a:r>
            <a:r>
              <a:rPr lang="en-US" sz="2800" i="1" dirty="0"/>
              <a:t>k</a:t>
            </a:r>
            <a:r>
              <a:rPr lang="en-US" sz="2800" baseline="-25000" dirty="0"/>
              <a:t>3</a:t>
            </a:r>
            <a:r>
              <a:rPr lang="en-US" sz="2800" b="1" dirty="0"/>
              <a:t>v</a:t>
            </a:r>
            <a:r>
              <a:rPr lang="en-US" sz="2800" baseline="-25000" dirty="0"/>
              <a:t>3</a:t>
            </a:r>
            <a:r>
              <a:rPr lang="en-US" sz="2800" dirty="0"/>
              <a:t> + </a:t>
            </a:r>
            <a:r>
              <a:rPr lang="en-US" sz="2800" i="1" dirty="0"/>
              <a:t>k</a:t>
            </a:r>
            <a:r>
              <a:rPr lang="en-US" sz="2800" baseline="-25000" dirty="0"/>
              <a:t>4</a:t>
            </a:r>
            <a:r>
              <a:rPr lang="en-US" sz="2800" dirty="0"/>
              <a:t>(</a:t>
            </a:r>
            <a:r>
              <a:rPr lang="en-US" sz="2800" b="1" dirty="0"/>
              <a:t>v</a:t>
            </a:r>
            <a:r>
              <a:rPr lang="en-US" sz="2800" b="1" baseline="-25000" dirty="0"/>
              <a:t>1</a:t>
            </a:r>
            <a:r>
              <a:rPr lang="en-US" sz="2800" b="1" dirty="0"/>
              <a:t> – v</a:t>
            </a:r>
            <a:r>
              <a:rPr lang="en-US" sz="2800" b="1" baseline="-25000" dirty="0"/>
              <a:t>2</a:t>
            </a:r>
            <a:r>
              <a:rPr lang="en-US" sz="2800" dirty="0"/>
              <a:t>)</a:t>
            </a:r>
          </a:p>
          <a:p>
            <a:endParaRPr lang="en-US" sz="2800" dirty="0"/>
          </a:p>
          <a:p>
            <a:r>
              <a:rPr lang="en-US" sz="2800" dirty="0"/>
              <a:t>= (</a:t>
            </a:r>
            <a:r>
              <a:rPr lang="en-US" sz="2800" i="1" dirty="0"/>
              <a:t>k</a:t>
            </a:r>
            <a:r>
              <a:rPr lang="en-US" sz="2800" baseline="-25000" dirty="0"/>
              <a:t>1</a:t>
            </a:r>
            <a:r>
              <a:rPr lang="en-US" sz="2800" dirty="0"/>
              <a:t> + </a:t>
            </a:r>
            <a:r>
              <a:rPr lang="en-US" sz="2800" i="1" dirty="0"/>
              <a:t>k</a:t>
            </a:r>
            <a:r>
              <a:rPr lang="en-US" sz="2800" baseline="-25000" dirty="0"/>
              <a:t>4</a:t>
            </a:r>
            <a:r>
              <a:rPr lang="en-US" sz="2800" dirty="0"/>
              <a:t>)</a:t>
            </a:r>
            <a:r>
              <a:rPr lang="en-US" sz="2800" b="1" dirty="0"/>
              <a:t>v</a:t>
            </a:r>
            <a:r>
              <a:rPr lang="en-US" sz="2800" baseline="-25000" dirty="0"/>
              <a:t>1</a:t>
            </a:r>
            <a:r>
              <a:rPr lang="en-US" sz="2800" dirty="0"/>
              <a:t> + (</a:t>
            </a:r>
            <a:r>
              <a:rPr lang="en-US" sz="2800" i="1" dirty="0"/>
              <a:t>k</a:t>
            </a:r>
            <a:r>
              <a:rPr lang="en-US" sz="2800" baseline="-25000" dirty="0"/>
              <a:t>2</a:t>
            </a:r>
            <a:r>
              <a:rPr lang="en-US" sz="2800" dirty="0"/>
              <a:t> – </a:t>
            </a:r>
            <a:r>
              <a:rPr lang="en-US" sz="2800" i="1" dirty="0"/>
              <a:t>k</a:t>
            </a:r>
            <a:r>
              <a:rPr lang="en-US" sz="2800" baseline="-25000" dirty="0"/>
              <a:t>4</a:t>
            </a:r>
            <a:r>
              <a:rPr lang="en-US" sz="2800" dirty="0"/>
              <a:t>)</a:t>
            </a:r>
            <a:r>
              <a:rPr lang="en-US" sz="2800" b="1" dirty="0"/>
              <a:t>v</a:t>
            </a:r>
            <a:r>
              <a:rPr lang="en-US" sz="2800" baseline="-25000" dirty="0"/>
              <a:t>2</a:t>
            </a:r>
            <a:r>
              <a:rPr lang="en-US" sz="2800" dirty="0"/>
              <a:t> + </a:t>
            </a:r>
            <a:r>
              <a:rPr lang="en-US" sz="2800" i="1" dirty="0"/>
              <a:t>k</a:t>
            </a:r>
            <a:r>
              <a:rPr lang="en-US" sz="2800" baseline="-25000" dirty="0"/>
              <a:t>3</a:t>
            </a:r>
            <a:r>
              <a:rPr lang="en-US" sz="2800" b="1" dirty="0"/>
              <a:t>v</a:t>
            </a:r>
            <a:r>
              <a:rPr lang="en-US" sz="2800" baseline="-25000" dirty="0"/>
              <a:t>3</a:t>
            </a:r>
          </a:p>
          <a:p>
            <a:endParaRPr lang="en-US" sz="2800" dirty="0"/>
          </a:p>
          <a:p>
            <a:r>
              <a:rPr lang="en-US" sz="2800" dirty="0"/>
              <a:t>= </a:t>
            </a:r>
            <a:r>
              <a:rPr lang="en-US" sz="2800" i="1" dirty="0"/>
              <a:t>c</a:t>
            </a:r>
            <a:r>
              <a:rPr lang="en-US" sz="2800" baseline="-25000" dirty="0"/>
              <a:t>1</a:t>
            </a:r>
            <a:r>
              <a:rPr lang="en-US" sz="2800" b="1" dirty="0"/>
              <a:t>v</a:t>
            </a:r>
            <a:r>
              <a:rPr lang="en-US" sz="2800" baseline="-25000" dirty="0"/>
              <a:t>1</a:t>
            </a:r>
            <a:r>
              <a:rPr lang="en-US" sz="2800" dirty="0"/>
              <a:t> + </a:t>
            </a:r>
            <a:r>
              <a:rPr lang="en-US" sz="2800" i="1" dirty="0"/>
              <a:t>c</a:t>
            </a:r>
            <a:r>
              <a:rPr lang="en-US" sz="2800" baseline="-25000" dirty="0"/>
              <a:t>2</a:t>
            </a:r>
            <a:r>
              <a:rPr lang="en-US" sz="2800" b="1" dirty="0"/>
              <a:t>v</a:t>
            </a:r>
            <a:r>
              <a:rPr lang="en-US" sz="2800" baseline="-25000" dirty="0"/>
              <a:t>2</a:t>
            </a:r>
            <a:r>
              <a:rPr lang="en-US" sz="2800" dirty="0"/>
              <a:t> + </a:t>
            </a:r>
            <a:r>
              <a:rPr lang="en-US" sz="2800" i="1" dirty="0"/>
              <a:t>c</a:t>
            </a:r>
            <a:r>
              <a:rPr lang="en-US" sz="2800" baseline="-25000" dirty="0"/>
              <a:t>3</a:t>
            </a:r>
            <a:r>
              <a:rPr lang="en-US" sz="2800" b="1" dirty="0"/>
              <a:t>v</a:t>
            </a:r>
            <a:r>
              <a:rPr lang="en-US" sz="2800" baseline="-25000" dirty="0"/>
              <a:t>3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1302395"/>
              </p:ext>
            </p:extLst>
          </p:nvPr>
        </p:nvGraphicFramePr>
        <p:xfrm>
          <a:off x="2819400" y="2837994"/>
          <a:ext cx="782411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82" name="Equation" r:id="rId4" imgW="317160" imgH="711000" progId="Equation.3">
                  <p:embed/>
                </p:oleObj>
              </mc:Choice>
              <mc:Fallback>
                <p:oleObj name="Equation" r:id="rId4" imgW="317160" imgH="711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837994"/>
                        <a:ext cx="782411" cy="175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868178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17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9842695"/>
              </p:ext>
            </p:extLst>
          </p:nvPr>
        </p:nvGraphicFramePr>
        <p:xfrm>
          <a:off x="2514600" y="228600"/>
          <a:ext cx="3831772" cy="487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93" name="Equation" r:id="rId3" imgW="1676160" imgH="2133360" progId="Equation.3">
                  <p:embed/>
                </p:oleObj>
              </mc:Choice>
              <mc:Fallback>
                <p:oleObj name="Equation" r:id="rId3" imgW="1676160" imgH="2133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28600"/>
                        <a:ext cx="3831772" cy="487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5960795"/>
              </p:ext>
            </p:extLst>
          </p:nvPr>
        </p:nvGraphicFramePr>
        <p:xfrm>
          <a:off x="2438400" y="5105400"/>
          <a:ext cx="5731329" cy="16209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94" name="Equation" r:id="rId5" imgW="2514600" imgH="711000" progId="Equation.3">
                  <p:embed/>
                </p:oleObj>
              </mc:Choice>
              <mc:Fallback>
                <p:oleObj name="Equation" r:id="rId5" imgW="251460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5105400"/>
                        <a:ext cx="5731329" cy="16209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043808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1066800" y="304800"/>
                <a:ext cx="6858000" cy="2558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u="sng" dirty="0" smtClean="0"/>
                  <a:t>Example:</a:t>
                </a:r>
              </a:p>
              <a:p>
                <a:r>
                  <a:rPr lang="en-US" sz="2800" dirty="0" smtClean="0"/>
                  <a:t>The vectors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  <m:r>
                      <a:rPr lang="en-US" sz="2800" b="0" i="1" smtClean="0">
                        <a:latin typeface="Cambria Math"/>
                      </a:rPr>
                      <m:t>, </m:t>
                    </m:r>
                    <m:d>
                      <m:d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800" dirty="0" smtClean="0"/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 dirty="0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 dirty="0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b="0" i="1" dirty="0" smtClean="0">
                                  <a:latin typeface="Cambria Math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dirty="0" smtClean="0"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dirty="0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sz="2800" b="0" i="0" dirty="0" smtClean="0">
                        <a:latin typeface="Cambria Math"/>
                      </a:rPr>
                      <m:t>,</m:t>
                    </m:r>
                    <m:d>
                      <m:dPr>
                        <m:ctrlPr>
                          <a:rPr lang="en-US" sz="2800" i="1" dirty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 dirty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b="0" i="1" dirty="0" smtClean="0"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dirty="0" smtClean="0"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dirty="0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800" dirty="0" smtClean="0"/>
              </a:p>
              <a:p>
                <a:endParaRPr lang="en-US" sz="2800" dirty="0" smtClean="0"/>
              </a:p>
              <a:p>
                <a:r>
                  <a:rPr lang="en-US" sz="2800" dirty="0" smtClean="0"/>
                  <a:t>span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sz="2800" b="0" i="1" smtClean="0"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800" dirty="0" smtClean="0"/>
                  <a:t> since if </a:t>
                </a:r>
                <a:endParaRPr lang="en-US" sz="2800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304800"/>
                <a:ext cx="6858000" cy="2558777"/>
              </a:xfrm>
              <a:prstGeom prst="rect">
                <a:avLst/>
              </a:prstGeom>
              <a:blipFill rotWithShape="1">
                <a:blip r:embed="rId3"/>
                <a:stretch>
                  <a:fillRect l="-1778" t="-2143" b="-4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Box 8"/>
          <p:cNvSpPr txBox="1">
            <a:spLocks noChangeArrowheads="1"/>
          </p:cNvSpPr>
          <p:nvPr/>
        </p:nvSpPr>
        <p:spPr bwMode="auto">
          <a:xfrm>
            <a:off x="3581400" y="3429000"/>
            <a:ext cx="4636206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dirty="0"/>
              <a:t>= </a:t>
            </a:r>
            <a:r>
              <a:rPr lang="en-US" sz="2800" i="1" dirty="0"/>
              <a:t>k</a:t>
            </a:r>
            <a:r>
              <a:rPr lang="en-US" sz="2800" baseline="-25000" dirty="0"/>
              <a:t>1</a:t>
            </a:r>
            <a:r>
              <a:rPr lang="en-US" sz="2800" b="1" dirty="0"/>
              <a:t>v</a:t>
            </a:r>
            <a:r>
              <a:rPr lang="en-US" sz="2800" baseline="-25000" dirty="0"/>
              <a:t>1</a:t>
            </a:r>
            <a:r>
              <a:rPr lang="en-US" sz="2800" dirty="0"/>
              <a:t> + </a:t>
            </a:r>
            <a:r>
              <a:rPr lang="en-US" sz="2800" i="1" dirty="0"/>
              <a:t>k</a:t>
            </a:r>
            <a:r>
              <a:rPr lang="en-US" sz="2800" baseline="-25000" dirty="0"/>
              <a:t>2</a:t>
            </a:r>
            <a:r>
              <a:rPr lang="en-US" sz="2800" b="1" dirty="0"/>
              <a:t>v</a:t>
            </a:r>
            <a:r>
              <a:rPr lang="en-US" sz="2800" baseline="-25000" dirty="0"/>
              <a:t>2</a:t>
            </a:r>
            <a:r>
              <a:rPr lang="en-US" sz="2800" dirty="0"/>
              <a:t> + </a:t>
            </a:r>
            <a:r>
              <a:rPr lang="en-US" sz="2800" i="1" dirty="0"/>
              <a:t>k</a:t>
            </a:r>
            <a:r>
              <a:rPr lang="en-US" sz="2800" baseline="-25000" dirty="0"/>
              <a:t>3</a:t>
            </a:r>
            <a:r>
              <a:rPr lang="en-US" sz="2800" b="1" dirty="0"/>
              <a:t>v</a:t>
            </a:r>
            <a:r>
              <a:rPr lang="en-US" sz="2800" baseline="-25000" dirty="0"/>
              <a:t>3 </a:t>
            </a:r>
            <a:r>
              <a:rPr lang="en-US" sz="2800" dirty="0"/>
              <a:t>+ </a:t>
            </a:r>
            <a:r>
              <a:rPr lang="en-US" sz="2800" i="1" dirty="0"/>
              <a:t>k</a:t>
            </a:r>
            <a:r>
              <a:rPr lang="en-US" sz="2800" baseline="-25000" dirty="0"/>
              <a:t>4</a:t>
            </a:r>
            <a:r>
              <a:rPr lang="en-US" sz="2800" b="1" dirty="0"/>
              <a:t>v</a:t>
            </a:r>
            <a:r>
              <a:rPr lang="en-US" sz="2800" baseline="-25000" dirty="0"/>
              <a:t>4</a:t>
            </a:r>
          </a:p>
          <a:p>
            <a:endParaRPr lang="en-US" sz="2800" dirty="0"/>
          </a:p>
          <a:p>
            <a:r>
              <a:rPr lang="en-US" sz="2800" dirty="0"/>
              <a:t>= </a:t>
            </a:r>
            <a:r>
              <a:rPr lang="en-US" sz="2800" i="1" dirty="0"/>
              <a:t>k</a:t>
            </a:r>
            <a:r>
              <a:rPr lang="en-US" sz="2800" baseline="-25000" dirty="0"/>
              <a:t>1</a:t>
            </a:r>
            <a:r>
              <a:rPr lang="en-US" sz="2800" b="1" dirty="0"/>
              <a:t>v</a:t>
            </a:r>
            <a:r>
              <a:rPr lang="en-US" sz="2800" baseline="-25000" dirty="0"/>
              <a:t>1</a:t>
            </a:r>
            <a:r>
              <a:rPr lang="en-US" sz="2800" dirty="0"/>
              <a:t> + </a:t>
            </a:r>
            <a:r>
              <a:rPr lang="en-US" sz="2800" i="1" dirty="0"/>
              <a:t>k</a:t>
            </a:r>
            <a:r>
              <a:rPr lang="en-US" sz="2800" baseline="-25000" dirty="0"/>
              <a:t>2</a:t>
            </a:r>
            <a:r>
              <a:rPr lang="en-US" sz="2800" b="1" dirty="0"/>
              <a:t>v</a:t>
            </a:r>
            <a:r>
              <a:rPr lang="en-US" sz="2800" baseline="-25000" dirty="0"/>
              <a:t>2</a:t>
            </a:r>
            <a:r>
              <a:rPr lang="en-US" sz="2800" dirty="0"/>
              <a:t> + </a:t>
            </a:r>
            <a:r>
              <a:rPr lang="en-US" sz="2800" i="1" dirty="0"/>
              <a:t>k</a:t>
            </a:r>
            <a:r>
              <a:rPr lang="en-US" sz="2800" baseline="-25000" dirty="0"/>
              <a:t>3</a:t>
            </a:r>
            <a:r>
              <a:rPr lang="en-US" sz="2800" b="1" dirty="0"/>
              <a:t>v</a:t>
            </a:r>
            <a:r>
              <a:rPr lang="en-US" sz="2800" baseline="-25000" dirty="0"/>
              <a:t>3</a:t>
            </a:r>
            <a:r>
              <a:rPr lang="en-US" sz="2800" dirty="0"/>
              <a:t> + </a:t>
            </a:r>
            <a:r>
              <a:rPr lang="en-US" sz="2800" i="1" dirty="0"/>
              <a:t>k</a:t>
            </a:r>
            <a:r>
              <a:rPr lang="en-US" sz="2800" baseline="-25000" dirty="0"/>
              <a:t>4</a:t>
            </a:r>
            <a:r>
              <a:rPr lang="en-US" sz="2800" dirty="0"/>
              <a:t>(</a:t>
            </a:r>
            <a:r>
              <a:rPr lang="en-US" sz="2800" b="1" dirty="0"/>
              <a:t>v</a:t>
            </a:r>
            <a:r>
              <a:rPr lang="en-US" sz="2800" b="1" baseline="-25000" dirty="0"/>
              <a:t>1</a:t>
            </a:r>
            <a:r>
              <a:rPr lang="en-US" sz="2800" b="1" dirty="0"/>
              <a:t> – v</a:t>
            </a:r>
            <a:r>
              <a:rPr lang="en-US" sz="2800" b="1" baseline="-25000" dirty="0"/>
              <a:t>2</a:t>
            </a:r>
            <a:r>
              <a:rPr lang="en-US" sz="2800" dirty="0"/>
              <a:t>)</a:t>
            </a:r>
          </a:p>
          <a:p>
            <a:endParaRPr lang="en-US" sz="2800" dirty="0"/>
          </a:p>
          <a:p>
            <a:r>
              <a:rPr lang="en-US" sz="2800" dirty="0"/>
              <a:t>= (</a:t>
            </a:r>
            <a:r>
              <a:rPr lang="en-US" sz="2800" i="1" dirty="0"/>
              <a:t>k</a:t>
            </a:r>
            <a:r>
              <a:rPr lang="en-US" sz="2800" baseline="-25000" dirty="0"/>
              <a:t>1</a:t>
            </a:r>
            <a:r>
              <a:rPr lang="en-US" sz="2800" dirty="0"/>
              <a:t> + </a:t>
            </a:r>
            <a:r>
              <a:rPr lang="en-US" sz="2800" i="1" dirty="0"/>
              <a:t>k</a:t>
            </a:r>
            <a:r>
              <a:rPr lang="en-US" sz="2800" baseline="-25000" dirty="0"/>
              <a:t>4</a:t>
            </a:r>
            <a:r>
              <a:rPr lang="en-US" sz="2800" dirty="0"/>
              <a:t>)</a:t>
            </a:r>
            <a:r>
              <a:rPr lang="en-US" sz="2800" b="1" dirty="0"/>
              <a:t>v</a:t>
            </a:r>
            <a:r>
              <a:rPr lang="en-US" sz="2800" baseline="-25000" dirty="0"/>
              <a:t>1</a:t>
            </a:r>
            <a:r>
              <a:rPr lang="en-US" sz="2800" dirty="0"/>
              <a:t> + (</a:t>
            </a:r>
            <a:r>
              <a:rPr lang="en-US" sz="2800" i="1" dirty="0"/>
              <a:t>k</a:t>
            </a:r>
            <a:r>
              <a:rPr lang="en-US" sz="2800" baseline="-25000" dirty="0"/>
              <a:t>2</a:t>
            </a:r>
            <a:r>
              <a:rPr lang="en-US" sz="2800" dirty="0"/>
              <a:t> – </a:t>
            </a:r>
            <a:r>
              <a:rPr lang="en-US" sz="2800" i="1" dirty="0"/>
              <a:t>k</a:t>
            </a:r>
            <a:r>
              <a:rPr lang="en-US" sz="2800" baseline="-25000" dirty="0"/>
              <a:t>4</a:t>
            </a:r>
            <a:r>
              <a:rPr lang="en-US" sz="2800" dirty="0"/>
              <a:t>)</a:t>
            </a:r>
            <a:r>
              <a:rPr lang="en-US" sz="2800" b="1" dirty="0"/>
              <a:t>v</a:t>
            </a:r>
            <a:r>
              <a:rPr lang="en-US" sz="2800" baseline="-25000" dirty="0"/>
              <a:t>2</a:t>
            </a:r>
            <a:r>
              <a:rPr lang="en-US" sz="2800" dirty="0"/>
              <a:t> + </a:t>
            </a:r>
            <a:r>
              <a:rPr lang="en-US" sz="2800" i="1" dirty="0"/>
              <a:t>k</a:t>
            </a:r>
            <a:r>
              <a:rPr lang="en-US" sz="2800" baseline="-25000" dirty="0"/>
              <a:t>3</a:t>
            </a:r>
            <a:r>
              <a:rPr lang="en-US" sz="2800" b="1" dirty="0"/>
              <a:t>v</a:t>
            </a:r>
            <a:r>
              <a:rPr lang="en-US" sz="2800" baseline="-25000" dirty="0"/>
              <a:t>3</a:t>
            </a:r>
          </a:p>
          <a:p>
            <a:endParaRPr lang="en-US" sz="2800" dirty="0"/>
          </a:p>
          <a:p>
            <a:r>
              <a:rPr lang="en-US" sz="2800" dirty="0"/>
              <a:t>= </a:t>
            </a:r>
            <a:r>
              <a:rPr lang="en-US" sz="2800" i="1" dirty="0"/>
              <a:t>c</a:t>
            </a:r>
            <a:r>
              <a:rPr lang="en-US" sz="2800" baseline="-25000" dirty="0"/>
              <a:t>1</a:t>
            </a:r>
            <a:r>
              <a:rPr lang="en-US" sz="2800" b="1" dirty="0"/>
              <a:t>v</a:t>
            </a:r>
            <a:r>
              <a:rPr lang="en-US" sz="2800" baseline="-25000" dirty="0"/>
              <a:t>1</a:t>
            </a:r>
            <a:r>
              <a:rPr lang="en-US" sz="2800" dirty="0"/>
              <a:t> + </a:t>
            </a:r>
            <a:r>
              <a:rPr lang="en-US" sz="2800" i="1" dirty="0"/>
              <a:t>c</a:t>
            </a:r>
            <a:r>
              <a:rPr lang="en-US" sz="2800" baseline="-25000" dirty="0"/>
              <a:t>2</a:t>
            </a:r>
            <a:r>
              <a:rPr lang="en-US" sz="2800" b="1" dirty="0"/>
              <a:t>v</a:t>
            </a:r>
            <a:r>
              <a:rPr lang="en-US" sz="2800" baseline="-25000" dirty="0"/>
              <a:t>2</a:t>
            </a:r>
            <a:r>
              <a:rPr lang="en-US" sz="2800" dirty="0"/>
              <a:t> + </a:t>
            </a:r>
            <a:r>
              <a:rPr lang="en-US" sz="2800" i="1" dirty="0"/>
              <a:t>c</a:t>
            </a:r>
            <a:r>
              <a:rPr lang="en-US" sz="2800" baseline="-25000" dirty="0"/>
              <a:t>3</a:t>
            </a:r>
            <a:r>
              <a:rPr lang="en-US" sz="2800" b="1" dirty="0"/>
              <a:t>v</a:t>
            </a:r>
            <a:r>
              <a:rPr lang="en-US" sz="2800" baseline="-25000" dirty="0"/>
              <a:t>3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0209323"/>
              </p:ext>
            </p:extLst>
          </p:nvPr>
        </p:nvGraphicFramePr>
        <p:xfrm>
          <a:off x="2819400" y="2837994"/>
          <a:ext cx="782411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04" name="Equation" r:id="rId4" imgW="317160" imgH="711000" progId="Equation.3">
                  <p:embed/>
                </p:oleObj>
              </mc:Choice>
              <mc:Fallback>
                <p:oleObj name="Equation" r:id="rId4" imgW="31716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837994"/>
                        <a:ext cx="782411" cy="175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699444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2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5369529"/>
              </p:ext>
            </p:extLst>
          </p:nvPr>
        </p:nvGraphicFramePr>
        <p:xfrm>
          <a:off x="2438400" y="457200"/>
          <a:ext cx="4419600" cy="6006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14" name="Equation" r:id="rId3" imgW="1739880" imgH="2361960" progId="Equation.3">
                  <p:embed/>
                </p:oleObj>
              </mc:Choice>
              <mc:Fallback>
                <p:oleObj name="Equation" r:id="rId3" imgW="1739880" imgH="2361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57200"/>
                        <a:ext cx="4419600" cy="6006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9" name="Object 15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15" name="Equation" r:id="rId5" imgW="114120" imgH="215640" progId="Equation.3">
                  <p:embed/>
                </p:oleObj>
              </mc:Choice>
              <mc:Fallback>
                <p:oleObj name="Equation" r:id="rId5" imgW="114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851338" y="393412"/>
            <a:ext cx="6970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Let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51736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ChangeArrowheads="1"/>
          </p:cNvSpPr>
          <p:nvPr/>
        </p:nvSpPr>
        <p:spPr bwMode="auto">
          <a:xfrm>
            <a:off x="836613" y="1295400"/>
            <a:ext cx="7467600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800" dirty="0"/>
              <a:t>A set of objects </a:t>
            </a:r>
            <a:r>
              <a:rPr lang="en-US" sz="2800" i="1" dirty="0"/>
              <a:t>V</a:t>
            </a:r>
            <a:r>
              <a:rPr lang="en-US" sz="2800" dirty="0"/>
              <a:t> is called a </a:t>
            </a:r>
            <a:r>
              <a:rPr lang="en-US" sz="2800" b="1" dirty="0"/>
              <a:t>linear </a:t>
            </a:r>
            <a:r>
              <a:rPr lang="en-US" sz="2800" b="1" dirty="0" smtClean="0"/>
              <a:t>space or vector space</a:t>
            </a:r>
            <a:r>
              <a:rPr lang="en-US" sz="2800" dirty="0" smtClean="0"/>
              <a:t> </a:t>
            </a:r>
            <a:r>
              <a:rPr lang="en-US" sz="2800" dirty="0"/>
              <a:t>under the operations of addition and scalar multiplication if it satisfies the following conditions. </a:t>
            </a:r>
          </a:p>
        </p:txBody>
      </p:sp>
      <p:sp>
        <p:nvSpPr>
          <p:cNvPr id="2051" name="Rectangle 5"/>
          <p:cNvSpPr>
            <a:spLocks noChangeArrowheads="1"/>
          </p:cNvSpPr>
          <p:nvPr/>
        </p:nvSpPr>
        <p:spPr bwMode="auto">
          <a:xfrm>
            <a:off x="990600" y="3130756"/>
            <a:ext cx="6934200" cy="4370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800" dirty="0"/>
              <a:t>1. If </a:t>
            </a:r>
            <a:r>
              <a:rPr lang="en-US" sz="2800" i="1" dirty="0"/>
              <a:t>a</a:t>
            </a:r>
            <a:r>
              <a:rPr lang="en-US" sz="2800" dirty="0"/>
              <a:t> and </a:t>
            </a:r>
            <a:r>
              <a:rPr lang="en-US" sz="2800" i="1" dirty="0"/>
              <a:t>b</a:t>
            </a:r>
            <a:r>
              <a:rPr lang="en-US" sz="2800" dirty="0"/>
              <a:t> are objects in </a:t>
            </a:r>
            <a:r>
              <a:rPr lang="en-US" sz="2800" i="1" dirty="0"/>
              <a:t>V</a:t>
            </a:r>
            <a:r>
              <a:rPr lang="en-US" sz="2800" dirty="0"/>
              <a:t> then </a:t>
            </a:r>
            <a:r>
              <a:rPr lang="en-US" sz="2800" i="1" dirty="0"/>
              <a:t>a</a:t>
            </a:r>
            <a:r>
              <a:rPr lang="en-US" sz="2800" dirty="0"/>
              <a:t> + </a:t>
            </a:r>
            <a:r>
              <a:rPr lang="en-US" sz="2800" i="1" dirty="0"/>
              <a:t>b</a:t>
            </a:r>
            <a:r>
              <a:rPr lang="en-US" sz="2800" dirty="0"/>
              <a:t> is an  </a:t>
            </a:r>
          </a:p>
          <a:p>
            <a:r>
              <a:rPr lang="en-US" sz="2800" dirty="0"/>
              <a:t>    object in </a:t>
            </a:r>
            <a:r>
              <a:rPr lang="en-US" sz="2800" i="1" dirty="0"/>
              <a:t>V</a:t>
            </a:r>
            <a:r>
              <a:rPr lang="en-US" sz="2800" dirty="0"/>
              <a:t>. </a:t>
            </a:r>
          </a:p>
          <a:p>
            <a:r>
              <a:rPr lang="en-US" sz="2800" dirty="0"/>
              <a:t>2. </a:t>
            </a:r>
            <a:r>
              <a:rPr lang="en-US" sz="2800" i="1" dirty="0"/>
              <a:t>a</a:t>
            </a:r>
            <a:r>
              <a:rPr lang="en-US" sz="2800" dirty="0"/>
              <a:t> + </a:t>
            </a:r>
            <a:r>
              <a:rPr lang="en-US" sz="2800" i="1" dirty="0"/>
              <a:t>b</a:t>
            </a:r>
            <a:r>
              <a:rPr lang="en-US" sz="2800" dirty="0"/>
              <a:t> = </a:t>
            </a:r>
            <a:r>
              <a:rPr lang="en-US" sz="2800" i="1" dirty="0"/>
              <a:t>b</a:t>
            </a:r>
            <a:r>
              <a:rPr lang="en-US" sz="2800" dirty="0"/>
              <a:t> + </a:t>
            </a:r>
            <a:r>
              <a:rPr lang="en-US" sz="2800" i="1" dirty="0"/>
              <a:t>a</a:t>
            </a:r>
            <a:r>
              <a:rPr lang="en-US" sz="2800" dirty="0" smtClean="0"/>
              <a:t>.</a:t>
            </a:r>
          </a:p>
          <a:p>
            <a:r>
              <a:rPr lang="en-US" sz="2800" dirty="0"/>
              <a:t>3. If </a:t>
            </a:r>
            <a:r>
              <a:rPr lang="en-US" sz="2800" i="1" dirty="0"/>
              <a:t>a</a:t>
            </a:r>
            <a:r>
              <a:rPr lang="en-US" sz="2800" dirty="0"/>
              <a:t>, </a:t>
            </a:r>
            <a:r>
              <a:rPr lang="en-US" sz="2800" i="1" dirty="0"/>
              <a:t>b</a:t>
            </a:r>
            <a:r>
              <a:rPr lang="en-US" sz="2800" dirty="0"/>
              <a:t> and </a:t>
            </a:r>
            <a:r>
              <a:rPr lang="en-US" sz="2800" i="1" dirty="0"/>
              <a:t>c</a:t>
            </a:r>
            <a:r>
              <a:rPr lang="en-US" sz="2800" dirty="0"/>
              <a:t> are objects in </a:t>
            </a:r>
            <a:r>
              <a:rPr lang="en-US" sz="2800" i="1" dirty="0"/>
              <a:t>V</a:t>
            </a:r>
            <a:r>
              <a:rPr lang="en-US" sz="2800" dirty="0"/>
              <a:t> then </a:t>
            </a:r>
          </a:p>
          <a:p>
            <a:r>
              <a:rPr lang="en-US" sz="2800" i="1" dirty="0"/>
              <a:t>    a</a:t>
            </a:r>
            <a:r>
              <a:rPr lang="en-US" sz="2800" dirty="0"/>
              <a:t> + (</a:t>
            </a:r>
            <a:r>
              <a:rPr lang="en-US" sz="2800" i="1" dirty="0"/>
              <a:t>b</a:t>
            </a:r>
            <a:r>
              <a:rPr lang="en-US" sz="2800" dirty="0"/>
              <a:t> + </a:t>
            </a:r>
            <a:r>
              <a:rPr lang="en-US" sz="2800" i="1" dirty="0"/>
              <a:t>c</a:t>
            </a:r>
            <a:r>
              <a:rPr lang="en-US" sz="2800" dirty="0"/>
              <a:t>) = (</a:t>
            </a:r>
            <a:r>
              <a:rPr lang="en-US" sz="2800" i="1" dirty="0"/>
              <a:t>a</a:t>
            </a:r>
            <a:r>
              <a:rPr lang="en-US" sz="2800" dirty="0"/>
              <a:t> + </a:t>
            </a:r>
            <a:r>
              <a:rPr lang="en-US" sz="2800" i="1" dirty="0"/>
              <a:t>b</a:t>
            </a:r>
            <a:r>
              <a:rPr lang="en-US" sz="2800" dirty="0"/>
              <a:t>) + </a:t>
            </a:r>
            <a:r>
              <a:rPr lang="en-US" sz="2800" i="1" dirty="0"/>
              <a:t>c</a:t>
            </a:r>
            <a:endParaRPr lang="en-US" sz="2800" dirty="0"/>
          </a:p>
          <a:p>
            <a:r>
              <a:rPr lang="en-US" sz="2800" dirty="0"/>
              <a:t>4. There exists an object 0 in </a:t>
            </a:r>
            <a:r>
              <a:rPr lang="en-US" sz="2800" i="1" dirty="0"/>
              <a:t>V</a:t>
            </a:r>
            <a:r>
              <a:rPr lang="en-US" sz="2800" dirty="0"/>
              <a:t> such that </a:t>
            </a:r>
          </a:p>
          <a:p>
            <a:r>
              <a:rPr lang="en-US" sz="2800" i="1" dirty="0"/>
              <a:t>    a</a:t>
            </a:r>
            <a:r>
              <a:rPr lang="en-US" sz="2800" dirty="0"/>
              <a:t> + 0 = 0 + </a:t>
            </a:r>
            <a:r>
              <a:rPr lang="en-US" sz="2800" i="1" dirty="0"/>
              <a:t>a</a:t>
            </a:r>
            <a:r>
              <a:rPr lang="en-US" sz="2800" dirty="0"/>
              <a:t> = </a:t>
            </a:r>
            <a:r>
              <a:rPr lang="en-US" sz="2800" i="1" dirty="0"/>
              <a:t>a</a:t>
            </a:r>
            <a:r>
              <a:rPr lang="en-US" sz="2800" dirty="0"/>
              <a:t> for all </a:t>
            </a:r>
            <a:r>
              <a:rPr lang="en-US" sz="2800" i="1" dirty="0"/>
              <a:t>a</a:t>
            </a:r>
            <a:r>
              <a:rPr lang="en-US" sz="2800" dirty="0"/>
              <a:t> in </a:t>
            </a:r>
            <a:r>
              <a:rPr lang="en-US" sz="2800" i="1" dirty="0"/>
              <a:t>V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    0 </a:t>
            </a:r>
            <a:r>
              <a:rPr lang="en-US" sz="2800" dirty="0"/>
              <a:t>is called the zero vector. 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054" name="TextBox 8"/>
          <p:cNvSpPr txBox="1">
            <a:spLocks noChangeArrowheads="1"/>
          </p:cNvSpPr>
          <p:nvPr/>
        </p:nvSpPr>
        <p:spPr bwMode="auto">
          <a:xfrm>
            <a:off x="836613" y="531813"/>
            <a:ext cx="2897187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 u="sng" dirty="0"/>
              <a:t>Linear Spaces</a:t>
            </a:r>
          </a:p>
        </p:txBody>
      </p:sp>
      <p:sp>
        <p:nvSpPr>
          <p:cNvPr id="5" name="Sun 4"/>
          <p:cNvSpPr/>
          <p:nvPr/>
        </p:nvSpPr>
        <p:spPr>
          <a:xfrm>
            <a:off x="7543800" y="304800"/>
            <a:ext cx="914400" cy="914400"/>
          </a:xfrm>
          <a:prstGeom prst="su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94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2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6509515"/>
              </p:ext>
            </p:extLst>
          </p:nvPr>
        </p:nvGraphicFramePr>
        <p:xfrm>
          <a:off x="2743200" y="457200"/>
          <a:ext cx="3946525" cy="59406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30" name="Equation" r:id="rId3" imgW="1587240" imgH="2387520" progId="Equation.3">
                  <p:embed/>
                </p:oleObj>
              </mc:Choice>
              <mc:Fallback>
                <p:oleObj name="Equation" r:id="rId3" imgW="1587240" imgH="2387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57200"/>
                        <a:ext cx="3946525" cy="59406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9" name="Object 15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31" name="Equation" r:id="rId5" imgW="114120" imgH="215640" progId="Equation.3">
                  <p:embed/>
                </p:oleObj>
              </mc:Choice>
              <mc:Fallback>
                <p:oleObj name="Equation" r:id="rId5" imgW="114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006903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2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7008414"/>
              </p:ext>
            </p:extLst>
          </p:nvPr>
        </p:nvGraphicFramePr>
        <p:xfrm>
          <a:off x="756632" y="1051560"/>
          <a:ext cx="762000" cy="1706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34" name="Equation" r:id="rId3" imgW="317160" imgH="711000" progId="Equation.3">
                  <p:embed/>
                </p:oleObj>
              </mc:Choice>
              <mc:Fallback>
                <p:oleObj name="Equation" r:id="rId3" imgW="31716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6632" y="1051560"/>
                        <a:ext cx="762000" cy="17068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6" name="Text Box 8"/>
          <p:cNvSpPr txBox="1">
            <a:spLocks noChangeArrowheads="1"/>
          </p:cNvSpPr>
          <p:nvPr/>
        </p:nvSpPr>
        <p:spPr bwMode="auto">
          <a:xfrm>
            <a:off x="1523996" y="1600200"/>
            <a:ext cx="7285969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dirty="0"/>
              <a:t>= </a:t>
            </a:r>
            <a:r>
              <a:rPr lang="en-US" sz="3200" i="1" dirty="0"/>
              <a:t>k</a:t>
            </a:r>
            <a:r>
              <a:rPr lang="en-US" sz="3200" baseline="-25000" dirty="0"/>
              <a:t>1</a:t>
            </a:r>
            <a:r>
              <a:rPr lang="en-US" sz="3200" b="1" dirty="0"/>
              <a:t>v</a:t>
            </a:r>
            <a:r>
              <a:rPr lang="en-US" sz="3200" baseline="-25000" dirty="0"/>
              <a:t>1</a:t>
            </a:r>
            <a:r>
              <a:rPr lang="en-US" sz="3200" dirty="0"/>
              <a:t> + </a:t>
            </a:r>
            <a:r>
              <a:rPr lang="en-US" sz="3200" i="1" dirty="0"/>
              <a:t>k</a:t>
            </a:r>
            <a:r>
              <a:rPr lang="en-US" sz="3200" baseline="-25000" dirty="0"/>
              <a:t>2</a:t>
            </a:r>
            <a:r>
              <a:rPr lang="en-US" sz="3200" b="1" dirty="0"/>
              <a:t>v</a:t>
            </a:r>
            <a:r>
              <a:rPr lang="en-US" sz="3200" baseline="-25000" dirty="0"/>
              <a:t>2</a:t>
            </a:r>
            <a:r>
              <a:rPr lang="en-US" sz="3200" dirty="0"/>
              <a:t> + </a:t>
            </a:r>
            <a:r>
              <a:rPr lang="en-US" sz="3200" i="1" dirty="0"/>
              <a:t>k</a:t>
            </a:r>
            <a:r>
              <a:rPr lang="en-US" sz="3200" baseline="-25000" dirty="0"/>
              <a:t>3</a:t>
            </a:r>
            <a:r>
              <a:rPr lang="en-US" sz="3200" b="1" dirty="0"/>
              <a:t>v</a:t>
            </a:r>
            <a:r>
              <a:rPr lang="en-US" sz="3200" baseline="-25000" dirty="0"/>
              <a:t>3 </a:t>
            </a:r>
            <a:r>
              <a:rPr lang="en-US" sz="3200" dirty="0"/>
              <a:t>+ </a:t>
            </a:r>
            <a:r>
              <a:rPr lang="en-US" sz="3200" i="1" dirty="0"/>
              <a:t>k</a:t>
            </a:r>
            <a:r>
              <a:rPr lang="en-US" sz="3200" baseline="-25000" dirty="0"/>
              <a:t>4</a:t>
            </a:r>
            <a:r>
              <a:rPr lang="en-US" sz="3200" b="1" dirty="0"/>
              <a:t>v</a:t>
            </a:r>
            <a:r>
              <a:rPr lang="en-US" sz="3200" baseline="-25000" dirty="0"/>
              <a:t>4</a:t>
            </a:r>
          </a:p>
          <a:p>
            <a:endParaRPr lang="en-US" sz="3200" dirty="0"/>
          </a:p>
          <a:p>
            <a:r>
              <a:rPr lang="en-US" sz="3200" dirty="0"/>
              <a:t>= </a:t>
            </a:r>
            <a:r>
              <a:rPr lang="en-US" sz="3200" i="1" dirty="0"/>
              <a:t>k</a:t>
            </a:r>
            <a:r>
              <a:rPr lang="en-US" sz="3200" baseline="-25000" dirty="0"/>
              <a:t>1</a:t>
            </a:r>
            <a:r>
              <a:rPr lang="en-US" sz="3200" dirty="0"/>
              <a:t>(-16</a:t>
            </a:r>
            <a:r>
              <a:rPr lang="en-US" sz="3200" b="1" dirty="0"/>
              <a:t>v</a:t>
            </a:r>
            <a:r>
              <a:rPr lang="en-US" sz="3200" baseline="-25000" dirty="0"/>
              <a:t>2</a:t>
            </a:r>
            <a:r>
              <a:rPr lang="en-US" sz="3200" dirty="0"/>
              <a:t> - 17</a:t>
            </a:r>
            <a:r>
              <a:rPr lang="en-US" sz="3200" b="1" dirty="0"/>
              <a:t>v</a:t>
            </a:r>
            <a:r>
              <a:rPr lang="en-US" sz="3200" baseline="-25000" dirty="0"/>
              <a:t>3</a:t>
            </a:r>
            <a:r>
              <a:rPr lang="en-US" sz="3200" dirty="0"/>
              <a:t> + 39</a:t>
            </a:r>
            <a:r>
              <a:rPr lang="en-US" sz="3200" b="1" dirty="0"/>
              <a:t>v</a:t>
            </a:r>
            <a:r>
              <a:rPr lang="en-US" sz="3200" baseline="-25000" dirty="0"/>
              <a:t>4</a:t>
            </a:r>
            <a:r>
              <a:rPr lang="en-US" sz="3200" dirty="0"/>
              <a:t>) + </a:t>
            </a:r>
            <a:r>
              <a:rPr lang="en-US" sz="3200" i="1" dirty="0"/>
              <a:t>k</a:t>
            </a:r>
            <a:r>
              <a:rPr lang="en-US" sz="3200" baseline="-25000" dirty="0"/>
              <a:t>2</a:t>
            </a:r>
            <a:r>
              <a:rPr lang="en-US" sz="3200" b="1" dirty="0"/>
              <a:t>v</a:t>
            </a:r>
            <a:r>
              <a:rPr lang="en-US" sz="3200" baseline="-25000" dirty="0"/>
              <a:t>2</a:t>
            </a:r>
            <a:r>
              <a:rPr lang="en-US" sz="3200" dirty="0"/>
              <a:t> + </a:t>
            </a:r>
            <a:r>
              <a:rPr lang="en-US" sz="3200" i="1" dirty="0"/>
              <a:t>k</a:t>
            </a:r>
            <a:r>
              <a:rPr lang="en-US" sz="3200" baseline="-25000" dirty="0"/>
              <a:t>3</a:t>
            </a:r>
            <a:r>
              <a:rPr lang="en-US" sz="3200" b="1" dirty="0"/>
              <a:t>v</a:t>
            </a:r>
            <a:r>
              <a:rPr lang="en-US" sz="3200" baseline="-25000" dirty="0"/>
              <a:t>3</a:t>
            </a:r>
            <a:r>
              <a:rPr lang="en-US" sz="3200" dirty="0"/>
              <a:t> + </a:t>
            </a:r>
            <a:r>
              <a:rPr lang="en-US" sz="3200" i="1" dirty="0"/>
              <a:t>k</a:t>
            </a:r>
            <a:r>
              <a:rPr lang="en-US" sz="3200" baseline="-25000" dirty="0"/>
              <a:t>4</a:t>
            </a:r>
            <a:r>
              <a:rPr lang="en-US" sz="3200" b="1" dirty="0"/>
              <a:t>v</a:t>
            </a:r>
            <a:r>
              <a:rPr lang="en-US" sz="3200" baseline="-25000" dirty="0"/>
              <a:t>4</a:t>
            </a:r>
          </a:p>
          <a:p>
            <a:endParaRPr lang="en-US" sz="3200" dirty="0"/>
          </a:p>
          <a:p>
            <a:r>
              <a:rPr lang="en-US" sz="3200" dirty="0"/>
              <a:t>= (</a:t>
            </a:r>
            <a:r>
              <a:rPr lang="en-US" sz="3200" i="1" dirty="0"/>
              <a:t>k</a:t>
            </a:r>
            <a:r>
              <a:rPr lang="en-US" sz="3200" baseline="-25000" dirty="0"/>
              <a:t>2</a:t>
            </a:r>
            <a:r>
              <a:rPr lang="en-US" sz="3200" dirty="0"/>
              <a:t> -16</a:t>
            </a:r>
            <a:r>
              <a:rPr lang="en-US" sz="3200" i="1" dirty="0"/>
              <a:t>k</a:t>
            </a:r>
            <a:r>
              <a:rPr lang="en-US" sz="3200" baseline="-25000" dirty="0"/>
              <a:t>1</a:t>
            </a:r>
            <a:r>
              <a:rPr lang="en-US" sz="3200" dirty="0"/>
              <a:t>)</a:t>
            </a:r>
            <a:r>
              <a:rPr lang="en-US" sz="3200" b="1" dirty="0"/>
              <a:t>v</a:t>
            </a:r>
            <a:r>
              <a:rPr lang="en-US" sz="3200" baseline="-25000" dirty="0"/>
              <a:t>2</a:t>
            </a:r>
            <a:r>
              <a:rPr lang="en-US" sz="3200" dirty="0"/>
              <a:t> + (</a:t>
            </a:r>
            <a:r>
              <a:rPr lang="en-US" sz="3200" i="1" dirty="0"/>
              <a:t>k</a:t>
            </a:r>
            <a:r>
              <a:rPr lang="en-US" sz="3200" baseline="-25000" dirty="0"/>
              <a:t>3</a:t>
            </a:r>
            <a:r>
              <a:rPr lang="en-US" sz="3200" dirty="0"/>
              <a:t> – 17</a:t>
            </a:r>
            <a:r>
              <a:rPr lang="en-US" sz="3200" i="1" dirty="0"/>
              <a:t>k</a:t>
            </a:r>
            <a:r>
              <a:rPr lang="en-US" sz="3200" baseline="-25000" dirty="0"/>
              <a:t>1</a:t>
            </a:r>
            <a:r>
              <a:rPr lang="en-US" sz="3200" dirty="0"/>
              <a:t>)</a:t>
            </a:r>
            <a:r>
              <a:rPr lang="en-US" sz="3200" b="1" dirty="0"/>
              <a:t>v</a:t>
            </a:r>
            <a:r>
              <a:rPr lang="en-US" sz="3200" baseline="-25000" dirty="0"/>
              <a:t>3</a:t>
            </a:r>
            <a:r>
              <a:rPr lang="en-US" sz="3200" dirty="0"/>
              <a:t>+ (39k</a:t>
            </a:r>
            <a:r>
              <a:rPr lang="en-US" sz="3200" baseline="-25000" dirty="0"/>
              <a:t>1</a:t>
            </a:r>
            <a:r>
              <a:rPr lang="en-US" sz="3200" dirty="0"/>
              <a:t> + k</a:t>
            </a:r>
            <a:r>
              <a:rPr lang="en-US" sz="3200" baseline="-25000" dirty="0"/>
              <a:t>4</a:t>
            </a:r>
            <a:r>
              <a:rPr lang="en-US" sz="3200" dirty="0"/>
              <a:t>)</a:t>
            </a:r>
            <a:r>
              <a:rPr lang="en-US" sz="3200" b="1" dirty="0"/>
              <a:t>v</a:t>
            </a:r>
            <a:r>
              <a:rPr lang="en-US" sz="3200" baseline="-25000" dirty="0"/>
              <a:t>4</a:t>
            </a:r>
          </a:p>
          <a:p>
            <a:endParaRPr lang="en-US" sz="3200" dirty="0"/>
          </a:p>
          <a:p>
            <a:r>
              <a:rPr lang="en-US" sz="3200" dirty="0"/>
              <a:t>= </a:t>
            </a:r>
            <a:r>
              <a:rPr lang="en-US" sz="3200" i="1" dirty="0"/>
              <a:t>c</a:t>
            </a:r>
            <a:r>
              <a:rPr lang="en-US" sz="3200" baseline="-25000" dirty="0"/>
              <a:t>2</a:t>
            </a:r>
            <a:r>
              <a:rPr lang="en-US" sz="3200" b="1" dirty="0"/>
              <a:t>v</a:t>
            </a:r>
            <a:r>
              <a:rPr lang="en-US" sz="3200" baseline="-25000" dirty="0"/>
              <a:t>2</a:t>
            </a:r>
            <a:r>
              <a:rPr lang="en-US" sz="3200" dirty="0"/>
              <a:t> + </a:t>
            </a:r>
            <a:r>
              <a:rPr lang="en-US" sz="3200" i="1" dirty="0"/>
              <a:t>c</a:t>
            </a:r>
            <a:r>
              <a:rPr lang="en-US" sz="3200" baseline="-25000" dirty="0"/>
              <a:t>3</a:t>
            </a:r>
            <a:r>
              <a:rPr lang="en-US" sz="3200" b="1" dirty="0"/>
              <a:t>v</a:t>
            </a:r>
            <a:r>
              <a:rPr lang="en-US" sz="3200" baseline="-25000" dirty="0"/>
              <a:t>3</a:t>
            </a:r>
            <a:r>
              <a:rPr lang="en-US" sz="3200" dirty="0"/>
              <a:t> + </a:t>
            </a:r>
            <a:r>
              <a:rPr lang="en-US" sz="3200" i="1" dirty="0"/>
              <a:t>c</a:t>
            </a:r>
            <a:r>
              <a:rPr lang="en-US" sz="3200" baseline="-25000" dirty="0"/>
              <a:t>4</a:t>
            </a:r>
            <a:r>
              <a:rPr lang="en-US" sz="3200" b="1" dirty="0"/>
              <a:t>v</a:t>
            </a:r>
            <a:r>
              <a:rPr lang="en-US" sz="3200" baseline="-250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091527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2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7467702"/>
              </p:ext>
            </p:extLst>
          </p:nvPr>
        </p:nvGraphicFramePr>
        <p:xfrm>
          <a:off x="3048000" y="838200"/>
          <a:ext cx="3228975" cy="467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52" name="Equation" r:id="rId3" imgW="1473120" imgH="2133360" progId="Equation.3">
                  <p:embed/>
                </p:oleObj>
              </mc:Choice>
              <mc:Fallback>
                <p:oleObj name="Equation" r:id="rId3" imgW="1473120" imgH="2133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838200"/>
                        <a:ext cx="3228975" cy="467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30955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1905000" y="1523999"/>
            <a:ext cx="106150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dirty="0"/>
              <a:t>Since</a:t>
            </a:r>
          </a:p>
        </p:txBody>
      </p:sp>
      <p:graphicFrame>
        <p:nvGraphicFramePr>
          <p:cNvPr id="5427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3986010"/>
              </p:ext>
            </p:extLst>
          </p:nvPr>
        </p:nvGraphicFramePr>
        <p:xfrm>
          <a:off x="3124200" y="1066800"/>
          <a:ext cx="3390900" cy="327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58" name="Equation" r:id="rId3" imgW="1498320" imgH="1447560" progId="Equation.3">
                  <p:embed/>
                </p:oleObj>
              </mc:Choice>
              <mc:Fallback>
                <p:oleObj name="Equation" r:id="rId3" imgW="1498320" imgH="1447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066800"/>
                        <a:ext cx="3390900" cy="327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9" name="Text Box 7"/>
          <p:cNvSpPr txBox="1">
            <a:spLocks noChangeArrowheads="1"/>
          </p:cNvSpPr>
          <p:nvPr/>
        </p:nvSpPr>
        <p:spPr bwMode="auto">
          <a:xfrm>
            <a:off x="2304967" y="4537613"/>
            <a:ext cx="3517310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1" dirty="0"/>
              <a:t>v</a:t>
            </a:r>
            <a:r>
              <a:rPr lang="en-US" sz="3200" baseline="-25000" dirty="0"/>
              <a:t>1</a:t>
            </a:r>
            <a:r>
              <a:rPr lang="en-US" sz="3200" dirty="0"/>
              <a:t>, </a:t>
            </a:r>
            <a:r>
              <a:rPr lang="en-US" sz="3200" b="1" dirty="0"/>
              <a:t>v</a:t>
            </a:r>
            <a:r>
              <a:rPr lang="en-US" sz="3200" baseline="-25000" dirty="0"/>
              <a:t>2</a:t>
            </a:r>
            <a:r>
              <a:rPr lang="en-US" sz="3200" dirty="0"/>
              <a:t>, </a:t>
            </a:r>
            <a:r>
              <a:rPr lang="en-US" sz="3200" b="1" dirty="0"/>
              <a:t>v</a:t>
            </a:r>
            <a:r>
              <a:rPr lang="en-US" sz="3200" baseline="-25000" dirty="0"/>
              <a:t>3</a:t>
            </a:r>
            <a:r>
              <a:rPr lang="en-US" sz="3200" dirty="0"/>
              <a:t>, </a:t>
            </a:r>
            <a:r>
              <a:rPr lang="en-US" sz="3200" b="1" dirty="0"/>
              <a:t>v</a:t>
            </a:r>
            <a:r>
              <a:rPr lang="en-US" sz="3200" baseline="-25000" dirty="0"/>
              <a:t>4 </a:t>
            </a:r>
            <a:r>
              <a:rPr lang="en-US" sz="3200" dirty="0"/>
              <a:t>span R</a:t>
            </a:r>
            <a:r>
              <a:rPr lang="en-US" sz="3200" baseline="30000" dirty="0"/>
              <a:t>3</a:t>
            </a:r>
            <a:r>
              <a:rPr lang="en-US" sz="3200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9161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ChangeArrowheads="1"/>
          </p:cNvSpPr>
          <p:nvPr/>
        </p:nvSpPr>
        <p:spPr bwMode="auto">
          <a:xfrm>
            <a:off x="762000" y="1717403"/>
            <a:ext cx="754380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800" dirty="0"/>
              <a:t>If </a:t>
            </a:r>
            <a:r>
              <a:rPr lang="en-US" sz="2800" b="1" dirty="0"/>
              <a:t>v</a:t>
            </a:r>
            <a:r>
              <a:rPr lang="en-US" sz="2800" baseline="-25000" dirty="0"/>
              <a:t>1</a:t>
            </a:r>
            <a:r>
              <a:rPr lang="en-US" sz="2800" dirty="0"/>
              <a:t>, </a:t>
            </a:r>
            <a:r>
              <a:rPr lang="en-US" sz="2800" b="1" dirty="0"/>
              <a:t>v</a:t>
            </a:r>
            <a:r>
              <a:rPr lang="en-US" sz="2800" baseline="-25000" dirty="0"/>
              <a:t>2</a:t>
            </a:r>
            <a:r>
              <a:rPr lang="en-US" sz="2800" dirty="0"/>
              <a:t>, …, </a:t>
            </a:r>
            <a:r>
              <a:rPr lang="en-US" sz="2800" b="1" dirty="0" err="1"/>
              <a:t>v</a:t>
            </a:r>
            <a:r>
              <a:rPr lang="en-US" sz="2800" i="1" baseline="-25000" dirty="0" err="1"/>
              <a:t>r</a:t>
            </a:r>
            <a:r>
              <a:rPr lang="en-US" sz="2800" b="1" baseline="-25000" dirty="0"/>
              <a:t> </a:t>
            </a:r>
            <a:r>
              <a:rPr lang="en-US" sz="2800" dirty="0"/>
              <a:t>are vectors then the vector equation </a:t>
            </a:r>
            <a:r>
              <a:rPr lang="en-US" sz="2800" i="1" dirty="0"/>
              <a:t>k</a:t>
            </a:r>
            <a:r>
              <a:rPr lang="en-US" sz="2800" baseline="-25000" dirty="0"/>
              <a:t>1</a:t>
            </a:r>
            <a:r>
              <a:rPr lang="en-US" sz="2800" b="1" dirty="0"/>
              <a:t>v</a:t>
            </a:r>
            <a:r>
              <a:rPr lang="en-US" sz="2800" baseline="-25000" dirty="0"/>
              <a:t>1</a:t>
            </a:r>
            <a:r>
              <a:rPr lang="en-US" sz="2800" dirty="0"/>
              <a:t> + </a:t>
            </a:r>
            <a:r>
              <a:rPr lang="en-US" sz="2800" i="1" dirty="0"/>
              <a:t>k</a:t>
            </a:r>
            <a:r>
              <a:rPr lang="en-US" sz="2800" baseline="-25000" dirty="0"/>
              <a:t>2</a:t>
            </a:r>
            <a:r>
              <a:rPr lang="en-US" sz="2800" b="1" dirty="0"/>
              <a:t>v</a:t>
            </a:r>
            <a:r>
              <a:rPr lang="en-US" sz="2800" baseline="-25000" dirty="0"/>
              <a:t>2 </a:t>
            </a:r>
            <a:r>
              <a:rPr lang="en-US" sz="2800" dirty="0"/>
              <a:t>+ … + </a:t>
            </a:r>
            <a:r>
              <a:rPr lang="en-US" sz="2800" i="1" dirty="0" err="1"/>
              <a:t>k</a:t>
            </a:r>
            <a:r>
              <a:rPr lang="en-US" sz="2800" baseline="-25000" dirty="0" err="1"/>
              <a:t>r</a:t>
            </a:r>
            <a:r>
              <a:rPr lang="en-US" sz="2800" b="1" dirty="0" err="1"/>
              <a:t>v</a:t>
            </a:r>
            <a:r>
              <a:rPr lang="en-US" sz="2800" i="1" baseline="-25000" dirty="0" err="1"/>
              <a:t>r</a:t>
            </a:r>
            <a:r>
              <a:rPr lang="en-US" sz="2800" baseline="-25000" dirty="0"/>
              <a:t> </a:t>
            </a:r>
            <a:r>
              <a:rPr lang="en-US" sz="2800" dirty="0"/>
              <a:t>= </a:t>
            </a:r>
            <a:r>
              <a:rPr lang="en-US" sz="2800" b="1" dirty="0"/>
              <a:t>0</a:t>
            </a:r>
            <a:r>
              <a:rPr lang="en-US" sz="2800" dirty="0"/>
              <a:t> has the solution </a:t>
            </a:r>
          </a:p>
          <a:p>
            <a:r>
              <a:rPr lang="en-US" sz="2800" i="1" dirty="0"/>
              <a:t>k</a:t>
            </a:r>
            <a:r>
              <a:rPr lang="en-US" sz="2800" baseline="-25000" dirty="0"/>
              <a:t>1</a:t>
            </a:r>
            <a:r>
              <a:rPr lang="en-US" sz="2800" dirty="0"/>
              <a:t> =  </a:t>
            </a:r>
            <a:r>
              <a:rPr lang="en-US" sz="2800" i="1" dirty="0"/>
              <a:t>k</a:t>
            </a:r>
            <a:r>
              <a:rPr lang="en-US" sz="2800" baseline="-25000" dirty="0"/>
              <a:t>2</a:t>
            </a:r>
            <a:r>
              <a:rPr lang="en-US" sz="2800" b="1" dirty="0"/>
              <a:t> </a:t>
            </a:r>
            <a:r>
              <a:rPr lang="en-US" sz="2800" dirty="0"/>
              <a:t>= </a:t>
            </a:r>
            <a:r>
              <a:rPr lang="en-US" sz="2800" b="1" dirty="0">
                <a:sym typeface="Symbol" pitchFamily="18" charset="2"/>
              </a:rPr>
              <a:t></a:t>
            </a:r>
            <a:r>
              <a:rPr lang="en-US" sz="2800" b="1" dirty="0"/>
              <a:t> </a:t>
            </a:r>
            <a:r>
              <a:rPr lang="en-US" sz="2800" dirty="0"/>
              <a:t>=</a:t>
            </a:r>
            <a:r>
              <a:rPr lang="en-US" sz="2800" b="1" dirty="0"/>
              <a:t> </a:t>
            </a:r>
            <a:r>
              <a:rPr lang="en-US" sz="2800" dirty="0"/>
              <a:t> </a:t>
            </a:r>
            <a:r>
              <a:rPr lang="en-US" sz="2800" i="1" dirty="0" err="1"/>
              <a:t>k</a:t>
            </a:r>
            <a:r>
              <a:rPr lang="en-US" sz="2800" i="1" baseline="-25000" dirty="0" err="1"/>
              <a:t>r</a:t>
            </a:r>
            <a:r>
              <a:rPr lang="en-US" sz="2800" i="1" baseline="-25000" dirty="0"/>
              <a:t> </a:t>
            </a:r>
            <a:r>
              <a:rPr lang="en-US" sz="2800" dirty="0"/>
              <a:t>= 0. If this is the only solution, then the vectors </a:t>
            </a:r>
            <a:r>
              <a:rPr lang="en-US" sz="2800" b="1" dirty="0"/>
              <a:t>v</a:t>
            </a:r>
            <a:r>
              <a:rPr lang="en-US" sz="2800" baseline="-25000" dirty="0"/>
              <a:t>1</a:t>
            </a:r>
            <a:r>
              <a:rPr lang="en-US" sz="2800" dirty="0"/>
              <a:t>, </a:t>
            </a:r>
            <a:r>
              <a:rPr lang="en-US" sz="2800" b="1" dirty="0"/>
              <a:t>v</a:t>
            </a:r>
            <a:r>
              <a:rPr lang="en-US" sz="2800" baseline="-25000" dirty="0"/>
              <a:t>2</a:t>
            </a:r>
            <a:r>
              <a:rPr lang="en-US" sz="2800" dirty="0"/>
              <a:t>, …, </a:t>
            </a:r>
            <a:r>
              <a:rPr lang="en-US" sz="2800" b="1" dirty="0" err="1"/>
              <a:t>v</a:t>
            </a:r>
            <a:r>
              <a:rPr lang="en-US" sz="2800" i="1" baseline="-25000" dirty="0" err="1"/>
              <a:t>r</a:t>
            </a:r>
            <a:r>
              <a:rPr lang="en-US" sz="2800" baseline="-25000" dirty="0"/>
              <a:t> </a:t>
            </a:r>
            <a:r>
              <a:rPr lang="en-US" sz="2800" dirty="0"/>
              <a:t>are linearly independent. If there are other solutions, </a:t>
            </a:r>
          </a:p>
          <a:p>
            <a:r>
              <a:rPr lang="en-US" sz="2800" dirty="0"/>
              <a:t>then </a:t>
            </a:r>
            <a:r>
              <a:rPr lang="en-US" sz="2800" b="1" dirty="0"/>
              <a:t>v</a:t>
            </a:r>
            <a:r>
              <a:rPr lang="en-US" sz="2800" baseline="-25000" dirty="0"/>
              <a:t>1</a:t>
            </a:r>
            <a:r>
              <a:rPr lang="en-US" sz="2800" dirty="0"/>
              <a:t>, </a:t>
            </a:r>
            <a:r>
              <a:rPr lang="en-US" sz="2800" b="1" dirty="0"/>
              <a:t>v</a:t>
            </a:r>
            <a:r>
              <a:rPr lang="en-US" sz="2800" baseline="-25000" dirty="0"/>
              <a:t>2</a:t>
            </a:r>
            <a:r>
              <a:rPr lang="en-US" sz="2800" dirty="0"/>
              <a:t>, …, </a:t>
            </a:r>
            <a:r>
              <a:rPr lang="en-US" sz="2800" b="1" dirty="0" err="1"/>
              <a:t>v</a:t>
            </a:r>
            <a:r>
              <a:rPr lang="en-US" sz="2800" i="1" baseline="-25000" dirty="0" err="1"/>
              <a:t>r</a:t>
            </a:r>
            <a:r>
              <a:rPr lang="en-US" sz="2800" i="1" dirty="0"/>
              <a:t> </a:t>
            </a:r>
            <a:r>
              <a:rPr lang="en-US" sz="2800" dirty="0"/>
              <a:t>are linearly dependent.</a:t>
            </a:r>
          </a:p>
        </p:txBody>
      </p:sp>
      <p:sp>
        <p:nvSpPr>
          <p:cNvPr id="11267" name="TextBox 2"/>
          <p:cNvSpPr txBox="1">
            <a:spLocks noChangeArrowheads="1"/>
          </p:cNvSpPr>
          <p:nvPr/>
        </p:nvSpPr>
        <p:spPr bwMode="auto">
          <a:xfrm>
            <a:off x="762000" y="838200"/>
            <a:ext cx="45180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600" u="sng" dirty="0"/>
              <a:t>Linear Independence</a:t>
            </a:r>
          </a:p>
        </p:txBody>
      </p:sp>
      <p:sp>
        <p:nvSpPr>
          <p:cNvPr id="4" name="Sun 3"/>
          <p:cNvSpPr/>
          <p:nvPr/>
        </p:nvSpPr>
        <p:spPr>
          <a:xfrm>
            <a:off x="7543800" y="304800"/>
            <a:ext cx="914400" cy="914400"/>
          </a:xfrm>
          <a:prstGeom prst="su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6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2202981"/>
              </p:ext>
            </p:extLst>
          </p:nvPr>
        </p:nvGraphicFramePr>
        <p:xfrm>
          <a:off x="1524000" y="2099348"/>
          <a:ext cx="5419725" cy="452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Equation" r:id="rId3" imgW="2527300" imgH="2108200" progId="Equation.3">
                  <p:embed/>
                </p:oleObj>
              </mc:Choice>
              <mc:Fallback>
                <p:oleObj name="Equation" r:id="rId3" imgW="2527300" imgH="210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099348"/>
                        <a:ext cx="5419725" cy="452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1289780" y="152401"/>
                <a:ext cx="5873020" cy="18076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u="sng" dirty="0" smtClean="0"/>
                  <a:t>Example:</a:t>
                </a:r>
              </a:p>
              <a:p>
                <a:r>
                  <a:rPr lang="en-US" sz="2400" dirty="0" smtClean="0"/>
                  <a:t>The set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400" i="1" smtClean="0"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400" i="1" smtClean="0"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sz="2400" b="0" i="1" smtClean="0">
                            <a:latin typeface="Cambria Math"/>
                          </a:rPr>
                          <m:t>,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b="0" i="1" smtClean="0">
                                      <a:latin typeface="Cambria Math"/>
                                    </a:rPr>
                                    <m:t>3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5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sz="2400" b="0" i="1" smtClean="0">
                            <a:latin typeface="Cambria Math"/>
                          </a:rPr>
                          <m:t>,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b="0" i="1" smtClean="0">
                                      <a:latin typeface="Cambria Math"/>
                                    </a:rPr>
                                    <m:t>6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−1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sz="2400" b="0" i="1" smtClean="0">
                            <a:latin typeface="Cambria Math"/>
                          </a:rPr>
                          <m:t>,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b="0" i="1" smtClean="0">
                                      <a:latin typeface="Cambria Math"/>
                                    </a:rPr>
                                    <m:t>7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−2</m:t>
                                  </m:r>
                                </m:e>
                              </m:mr>
                            </m:m>
                          </m:e>
                        </m:d>
                      </m:e>
                    </m:d>
                  </m:oMath>
                </a14:m>
                <a:endParaRPr lang="en-US" sz="2400" dirty="0" smtClean="0"/>
              </a:p>
              <a:p>
                <a:r>
                  <a:rPr lang="en-US" sz="2400" dirty="0" smtClean="0"/>
                  <a:t>is </a:t>
                </a:r>
                <a:r>
                  <a:rPr lang="en-US" sz="2400" dirty="0" smtClean="0"/>
                  <a:t>linearly dependent since if </a:t>
                </a:r>
                <a:endParaRPr lang="en-US" sz="2400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9780" y="152401"/>
                <a:ext cx="5873020" cy="1807611"/>
              </a:xfrm>
              <a:prstGeom prst="rect">
                <a:avLst/>
              </a:prstGeom>
              <a:blipFill rotWithShape="1">
                <a:blip r:embed="rId5"/>
                <a:stretch>
                  <a:fillRect l="-1661" t="-2694" b="-6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963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4" name="Object 1"/>
          <p:cNvGraphicFramePr>
            <a:graphicFrameLocks noChangeAspect="1"/>
          </p:cNvGraphicFramePr>
          <p:nvPr/>
        </p:nvGraphicFramePr>
        <p:xfrm>
          <a:off x="1600200" y="1143000"/>
          <a:ext cx="6096000" cy="447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" name="Equation" r:id="rId3" imgW="2006600" imgH="1473200" progId="Equation.3">
                  <p:embed/>
                </p:oleObj>
              </mc:Choice>
              <mc:Fallback>
                <p:oleObj name="Equation" r:id="rId3" imgW="2006600" imgH="147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143000"/>
                        <a:ext cx="6096000" cy="447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33011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2"/>
          <p:cNvGraphicFramePr>
            <a:graphicFrameLocks noChangeAspect="1"/>
          </p:cNvGraphicFramePr>
          <p:nvPr/>
        </p:nvGraphicFramePr>
        <p:xfrm>
          <a:off x="1600200" y="381000"/>
          <a:ext cx="5594350" cy="6199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Equation" r:id="rId3" imgW="1993900" imgH="2209800" progId="Equation.3">
                  <p:embed/>
                </p:oleObj>
              </mc:Choice>
              <mc:Fallback>
                <p:oleObj name="Equation" r:id="rId3" imgW="1993900" imgH="220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81000"/>
                        <a:ext cx="5594350" cy="6199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4913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2" name="Object 1"/>
          <p:cNvGraphicFramePr>
            <a:graphicFrameLocks noChangeAspect="1"/>
          </p:cNvGraphicFramePr>
          <p:nvPr/>
        </p:nvGraphicFramePr>
        <p:xfrm>
          <a:off x="1752600" y="685800"/>
          <a:ext cx="6172200" cy="501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2" name="Equation" r:id="rId3" imgW="1689100" imgH="1371600" progId="Equation.3">
                  <p:embed/>
                </p:oleObj>
              </mc:Choice>
              <mc:Fallback>
                <p:oleObj name="Equation" r:id="rId3" imgW="1689100" imgH="1371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685800"/>
                        <a:ext cx="6172200" cy="501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3" name="Rectangle 2"/>
          <p:cNvSpPr>
            <a:spLocks noChangeArrowheads="1"/>
          </p:cNvSpPr>
          <p:nvPr/>
        </p:nvSpPr>
        <p:spPr bwMode="auto">
          <a:xfrm>
            <a:off x="2438400" y="5943600"/>
            <a:ext cx="42370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600" dirty="0"/>
              <a:t>Linearly dependent.</a:t>
            </a:r>
          </a:p>
        </p:txBody>
      </p:sp>
    </p:spTree>
    <p:extLst>
      <p:ext uri="{BB962C8B-B14F-4D97-AF65-F5344CB8AC3E}">
        <p14:creationId xmlns:p14="http://schemas.microsoft.com/office/powerpoint/2010/main" val="28884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1066800" y="1143000"/>
                <a:ext cx="5016053" cy="25200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u="sng" dirty="0" smtClean="0"/>
                  <a:t>Example:</a:t>
                </a:r>
              </a:p>
              <a:p>
                <a:r>
                  <a:rPr lang="en-US" sz="2800" dirty="0" smtClean="0"/>
                  <a:t>The vectors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b="0" i="1" smtClean="0">
                                  <a:latin typeface="Cambria Math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sz="2800" b="0" i="1" smtClean="0">
                        <a:latin typeface="Cambria Math"/>
                      </a:rPr>
                      <m:t>, </m:t>
                    </m:r>
                    <m:d>
                      <m:d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b="0" i="1" smtClean="0">
                                  <a:latin typeface="Cambria Math"/>
                                </a:rPr>
                                <m:t>−4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10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800" dirty="0" smtClean="0"/>
              </a:p>
              <a:p>
                <a:endParaRPr lang="en-US" sz="2800" dirty="0"/>
              </a:p>
              <a:p>
                <a:r>
                  <a:rPr lang="en-US" sz="2800" dirty="0" smtClean="0"/>
                  <a:t> are linearly independent since if </a:t>
                </a:r>
                <a:endParaRPr lang="en-US" sz="2800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1143000"/>
                <a:ext cx="5016053" cy="2520049"/>
              </a:xfrm>
              <a:prstGeom prst="rect">
                <a:avLst/>
              </a:prstGeom>
              <a:blipFill rotWithShape="1">
                <a:blip r:embed="rId2"/>
                <a:stretch>
                  <a:fillRect l="-2430" t="-2179" r="-1458" b="-5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2880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ChangeArrowheads="1"/>
          </p:cNvSpPr>
          <p:nvPr/>
        </p:nvSpPr>
        <p:spPr bwMode="auto">
          <a:xfrm>
            <a:off x="914400" y="762000"/>
            <a:ext cx="6858000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800" dirty="0"/>
              <a:t>5. For each object </a:t>
            </a:r>
            <a:r>
              <a:rPr lang="en-US" sz="2800" i="1" dirty="0"/>
              <a:t>a</a:t>
            </a:r>
            <a:r>
              <a:rPr lang="en-US" sz="2800" dirty="0"/>
              <a:t> in </a:t>
            </a:r>
            <a:r>
              <a:rPr lang="en-US" sz="2800" i="1" dirty="0"/>
              <a:t>V</a:t>
            </a:r>
            <a:r>
              <a:rPr lang="en-US" sz="2800" dirty="0"/>
              <a:t> there is an object –</a:t>
            </a:r>
            <a:r>
              <a:rPr lang="en-US" sz="2800" i="1" dirty="0"/>
              <a:t>a</a:t>
            </a:r>
            <a:r>
              <a:rPr lang="en-US" sz="2800" dirty="0"/>
              <a:t> </a:t>
            </a:r>
          </a:p>
          <a:p>
            <a:r>
              <a:rPr lang="en-US" sz="2800" dirty="0"/>
              <a:t>    in </a:t>
            </a:r>
            <a:r>
              <a:rPr lang="en-US" sz="2800" i="1" dirty="0"/>
              <a:t>V</a:t>
            </a:r>
            <a:r>
              <a:rPr lang="en-US" sz="2800" dirty="0"/>
              <a:t> called the negative of </a:t>
            </a:r>
            <a:r>
              <a:rPr lang="en-US" sz="2800" i="1" dirty="0"/>
              <a:t>a</a:t>
            </a:r>
            <a:r>
              <a:rPr lang="en-US" sz="2800" dirty="0"/>
              <a:t> such that</a:t>
            </a:r>
          </a:p>
          <a:p>
            <a:r>
              <a:rPr lang="en-US" sz="2800" dirty="0"/>
              <a:t>    </a:t>
            </a:r>
            <a:r>
              <a:rPr lang="en-US" sz="2800" i="1" dirty="0"/>
              <a:t>a</a:t>
            </a:r>
            <a:r>
              <a:rPr lang="en-US" sz="2800" dirty="0"/>
              <a:t> + (-</a:t>
            </a:r>
            <a:r>
              <a:rPr lang="en-US" sz="2800" i="1" dirty="0"/>
              <a:t>a</a:t>
            </a:r>
            <a:r>
              <a:rPr lang="en-US" sz="2800" dirty="0"/>
              <a:t>) = (-</a:t>
            </a:r>
            <a:r>
              <a:rPr lang="en-US" sz="2800" i="1" dirty="0"/>
              <a:t>a</a:t>
            </a:r>
            <a:r>
              <a:rPr lang="en-US" sz="2800" dirty="0"/>
              <a:t>) + </a:t>
            </a:r>
            <a:r>
              <a:rPr lang="en-US" sz="2800" i="1" dirty="0"/>
              <a:t>a</a:t>
            </a:r>
            <a:r>
              <a:rPr lang="en-US" sz="2800" dirty="0"/>
              <a:t> = 0.</a:t>
            </a:r>
          </a:p>
          <a:p>
            <a:r>
              <a:rPr lang="en-US" sz="2800" dirty="0"/>
              <a:t>6. If </a:t>
            </a:r>
            <a:r>
              <a:rPr lang="en-US" sz="2800" i="1" dirty="0"/>
              <a:t>a</a:t>
            </a:r>
            <a:r>
              <a:rPr lang="en-US" sz="2800" dirty="0"/>
              <a:t> is any object in </a:t>
            </a:r>
            <a:r>
              <a:rPr lang="en-US" sz="2800" i="1" dirty="0"/>
              <a:t>V</a:t>
            </a:r>
            <a:r>
              <a:rPr lang="en-US" sz="2800" dirty="0"/>
              <a:t> and </a:t>
            </a:r>
            <a:r>
              <a:rPr lang="en-US" sz="2800" i="1" dirty="0"/>
              <a:t>k</a:t>
            </a:r>
            <a:r>
              <a:rPr lang="en-US" sz="2800" dirty="0"/>
              <a:t> is any scalar </a:t>
            </a:r>
          </a:p>
          <a:p>
            <a:r>
              <a:rPr lang="en-US" sz="2800" dirty="0"/>
              <a:t>    then </a:t>
            </a:r>
            <a:r>
              <a:rPr lang="en-US" sz="2800" i="1" dirty="0" err="1"/>
              <a:t>ka</a:t>
            </a:r>
            <a:r>
              <a:rPr lang="en-US" sz="2800" dirty="0"/>
              <a:t> is an object in </a:t>
            </a:r>
            <a:r>
              <a:rPr lang="en-US" sz="2800" i="1" dirty="0"/>
              <a:t>V</a:t>
            </a:r>
            <a:r>
              <a:rPr lang="en-US" sz="2800" dirty="0"/>
              <a:t>. </a:t>
            </a:r>
          </a:p>
          <a:p>
            <a:r>
              <a:rPr lang="en-US" sz="2800" dirty="0"/>
              <a:t>7. </a:t>
            </a:r>
            <a:r>
              <a:rPr lang="en-US" sz="2800" i="1" dirty="0"/>
              <a:t>k</a:t>
            </a:r>
            <a:r>
              <a:rPr lang="en-US" sz="2800" dirty="0"/>
              <a:t>(</a:t>
            </a:r>
            <a:r>
              <a:rPr lang="en-US" sz="2800" i="1" dirty="0"/>
              <a:t>a</a:t>
            </a:r>
            <a:r>
              <a:rPr lang="en-US" sz="2800" dirty="0"/>
              <a:t> + </a:t>
            </a:r>
            <a:r>
              <a:rPr lang="en-US" sz="2800" i="1" dirty="0"/>
              <a:t>b</a:t>
            </a:r>
            <a:r>
              <a:rPr lang="en-US" sz="2800" dirty="0"/>
              <a:t>) = </a:t>
            </a:r>
            <a:r>
              <a:rPr lang="en-US" sz="2800" i="1" dirty="0" err="1"/>
              <a:t>ka</a:t>
            </a:r>
            <a:r>
              <a:rPr lang="en-US" sz="2800" dirty="0"/>
              <a:t> + </a:t>
            </a:r>
            <a:r>
              <a:rPr lang="en-US" sz="2800" i="1" dirty="0"/>
              <a:t>kb</a:t>
            </a:r>
            <a:r>
              <a:rPr lang="en-US" sz="2800" dirty="0"/>
              <a:t>.</a:t>
            </a:r>
          </a:p>
          <a:p>
            <a:r>
              <a:rPr lang="en-US" sz="2800" dirty="0"/>
              <a:t>8. (</a:t>
            </a:r>
            <a:r>
              <a:rPr lang="en-US" sz="2800" i="1" dirty="0"/>
              <a:t>k</a:t>
            </a:r>
            <a:r>
              <a:rPr lang="en-US" sz="2800" dirty="0"/>
              <a:t> + </a:t>
            </a:r>
            <a:r>
              <a:rPr lang="en-US" sz="2800" i="1" dirty="0"/>
              <a:t>l</a:t>
            </a:r>
            <a:r>
              <a:rPr lang="en-US" sz="2800" dirty="0"/>
              <a:t>) </a:t>
            </a:r>
            <a:r>
              <a:rPr lang="en-US" sz="2800" i="1" dirty="0"/>
              <a:t>a</a:t>
            </a:r>
            <a:r>
              <a:rPr lang="en-US" sz="2800" dirty="0"/>
              <a:t> = </a:t>
            </a:r>
            <a:r>
              <a:rPr lang="en-US" sz="2800" i="1" dirty="0" err="1"/>
              <a:t>ka</a:t>
            </a:r>
            <a:r>
              <a:rPr lang="en-US" sz="2800" dirty="0"/>
              <a:t> + </a:t>
            </a:r>
            <a:r>
              <a:rPr lang="en-US" sz="2800" i="1" dirty="0"/>
              <a:t>la</a:t>
            </a:r>
            <a:r>
              <a:rPr lang="en-US" sz="2800" dirty="0"/>
              <a:t> for any scalars </a:t>
            </a:r>
            <a:r>
              <a:rPr lang="en-US" sz="2800" i="1" dirty="0"/>
              <a:t>k</a:t>
            </a:r>
            <a:r>
              <a:rPr lang="en-US" sz="2800" dirty="0"/>
              <a:t> and </a:t>
            </a:r>
            <a:r>
              <a:rPr lang="en-US" sz="2800" i="1" dirty="0"/>
              <a:t>l</a:t>
            </a:r>
            <a:r>
              <a:rPr lang="en-US" sz="2800" dirty="0"/>
              <a:t>. </a:t>
            </a:r>
          </a:p>
          <a:p>
            <a:r>
              <a:rPr lang="en-US" sz="2800" dirty="0"/>
              <a:t>9. </a:t>
            </a:r>
            <a:r>
              <a:rPr lang="en-US" sz="2800" i="1" dirty="0"/>
              <a:t>k</a:t>
            </a:r>
            <a:r>
              <a:rPr lang="en-US" sz="2800" dirty="0"/>
              <a:t>(</a:t>
            </a:r>
            <a:r>
              <a:rPr lang="en-US" sz="2800" i="1" dirty="0"/>
              <a:t>la</a:t>
            </a:r>
            <a:r>
              <a:rPr lang="en-US" sz="2800" dirty="0"/>
              <a:t>) = (</a:t>
            </a:r>
            <a:r>
              <a:rPr lang="en-US" sz="2800" i="1" dirty="0"/>
              <a:t>kl</a:t>
            </a:r>
            <a:r>
              <a:rPr lang="en-US" sz="2800" dirty="0"/>
              <a:t>)</a:t>
            </a:r>
            <a:r>
              <a:rPr lang="en-US" sz="2800" i="1" dirty="0"/>
              <a:t>a</a:t>
            </a:r>
            <a:r>
              <a:rPr lang="en-US" sz="2800" dirty="0"/>
              <a:t>.      </a:t>
            </a:r>
          </a:p>
          <a:p>
            <a:r>
              <a:rPr lang="en-US" sz="2800" dirty="0"/>
              <a:t>10. 1</a:t>
            </a:r>
            <a:r>
              <a:rPr lang="en-US" sz="2800" i="1" dirty="0"/>
              <a:t>u</a:t>
            </a:r>
            <a:r>
              <a:rPr lang="en-US" sz="2800" dirty="0"/>
              <a:t> = </a:t>
            </a:r>
            <a:r>
              <a:rPr lang="en-US" sz="2800" i="1" dirty="0"/>
              <a:t>u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1141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4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1641928"/>
              </p:ext>
            </p:extLst>
          </p:nvPr>
        </p:nvGraphicFramePr>
        <p:xfrm>
          <a:off x="3124200" y="97142"/>
          <a:ext cx="2515681" cy="67243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89" name="Equation" r:id="rId3" imgW="1434960" imgH="3835080" progId="Equation.3">
                  <p:embed/>
                </p:oleObj>
              </mc:Choice>
              <mc:Fallback>
                <p:oleObj name="Equation" r:id="rId3" imgW="1434960" imgH="3835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97142"/>
                        <a:ext cx="2515681" cy="67243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49048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1066800" y="1143000"/>
                <a:ext cx="5097806" cy="25303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u="sng" dirty="0" smtClean="0"/>
                  <a:t>Example:</a:t>
                </a:r>
              </a:p>
              <a:p>
                <a:r>
                  <a:rPr lang="en-US" sz="2800" dirty="0" smtClean="0"/>
                  <a:t>The vectors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b="0" i="1" smtClean="0">
                                  <a:latin typeface="Cambria Math"/>
                                </a:rPr>
                                <m:t>−3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  <m:r>
                      <a:rPr lang="en-US" sz="2800" b="0" i="1" smtClean="0">
                        <a:latin typeface="Cambria Math"/>
                      </a:rPr>
                      <m:t>, </m:t>
                    </m:r>
                    <m:d>
                      <m:d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b="0" i="1" smtClean="0">
                                  <a:latin typeface="Cambria Math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sz="2800" b="0" i="1" smtClean="0">
                        <a:latin typeface="Cambria Math"/>
                      </a:rPr>
                      <m:t>, </m:t>
                    </m:r>
                    <m:d>
                      <m:d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800" dirty="0" smtClean="0"/>
              </a:p>
              <a:p>
                <a:endParaRPr lang="en-US" sz="2800" dirty="0"/>
              </a:p>
              <a:p>
                <a:r>
                  <a:rPr lang="en-US" sz="2800" dirty="0" smtClean="0"/>
                  <a:t> are linearly independent since if </a:t>
                </a:r>
                <a:endParaRPr lang="en-US" sz="2800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1143000"/>
                <a:ext cx="5097806" cy="2530373"/>
              </a:xfrm>
              <a:prstGeom prst="rect">
                <a:avLst/>
              </a:prstGeom>
              <a:blipFill rotWithShape="1">
                <a:blip r:embed="rId2"/>
                <a:stretch>
                  <a:fillRect l="-2392" t="-2169" b="-5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17560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0848332"/>
              </p:ext>
            </p:extLst>
          </p:nvPr>
        </p:nvGraphicFramePr>
        <p:xfrm>
          <a:off x="2667000" y="304800"/>
          <a:ext cx="3733800" cy="597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093" name="Equation" r:id="rId3" imgW="1905000" imgH="3048000" progId="Equation.3">
                  <p:embed/>
                </p:oleObj>
              </mc:Choice>
              <mc:Fallback>
                <p:oleObj name="Equation" r:id="rId3" imgW="1905000" imgH="3048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04800"/>
                        <a:ext cx="3733800" cy="5978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481162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1066800" y="1143000"/>
                <a:ext cx="5097806" cy="25244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u="sng" dirty="0" smtClean="0"/>
                  <a:t>Example:</a:t>
                </a:r>
              </a:p>
              <a:p>
                <a:r>
                  <a:rPr lang="en-US" sz="2800" dirty="0" smtClean="0"/>
                  <a:t>The vectors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b="0" i="1" smtClean="0">
                                  <a:latin typeface="Cambria Math"/>
                                </a:rPr>
                                <m:t>8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en-US" sz="2800" b="0" i="1" smtClean="0">
                        <a:latin typeface="Cambria Math"/>
                      </a:rPr>
                      <m:t>, </m:t>
                    </m:r>
                    <m:d>
                      <m:d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b="0" i="1" smtClean="0">
                                  <a:latin typeface="Cambria Math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800" dirty="0" smtClean="0"/>
              </a:p>
              <a:p>
                <a:endParaRPr lang="en-US" sz="2800" dirty="0"/>
              </a:p>
              <a:p>
                <a:r>
                  <a:rPr lang="en-US" sz="2800" dirty="0" smtClean="0"/>
                  <a:t> are linearly independent since if </a:t>
                </a:r>
                <a:endParaRPr lang="en-US" sz="2800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1143000"/>
                <a:ext cx="5097806" cy="2524409"/>
              </a:xfrm>
              <a:prstGeom prst="rect">
                <a:avLst/>
              </a:prstGeom>
              <a:blipFill rotWithShape="1">
                <a:blip r:embed="rId2"/>
                <a:stretch>
                  <a:fillRect l="-2392" t="-2174" b="-5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67279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1169915"/>
              </p:ext>
            </p:extLst>
          </p:nvPr>
        </p:nvGraphicFramePr>
        <p:xfrm>
          <a:off x="2667000" y="228600"/>
          <a:ext cx="3241675" cy="62684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17" name="Equation" r:id="rId3" imgW="1333500" imgH="2578100" progId="Equation.3">
                  <p:embed/>
                </p:oleObj>
              </mc:Choice>
              <mc:Fallback>
                <p:oleObj name="Equation" r:id="rId3" imgW="1333500" imgH="25781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28600"/>
                        <a:ext cx="3241675" cy="62684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26032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1066800" y="1143000"/>
                <a:ext cx="5097806" cy="25244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u="sng" dirty="0" smtClean="0"/>
                  <a:t>Example:</a:t>
                </a:r>
              </a:p>
              <a:p>
                <a:r>
                  <a:rPr lang="en-US" sz="2800" dirty="0" smtClean="0"/>
                  <a:t>The vectors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sz="2800" b="0" i="1" smtClean="0">
                        <a:latin typeface="Cambria Math"/>
                      </a:rPr>
                      <m:t>, </m:t>
                    </m:r>
                    <m:d>
                      <m:d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b="0" i="1" smtClean="0">
                                  <a:latin typeface="Cambria Math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  <m:r>
                      <a:rPr lang="en-US" sz="2800" b="0" i="1" smtClean="0">
                        <a:latin typeface="Cambria Math"/>
                      </a:rPr>
                      <m:t>, </m:t>
                    </m:r>
                    <m:d>
                      <m:d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−4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800" dirty="0" smtClean="0"/>
              </a:p>
              <a:p>
                <a:endParaRPr lang="en-US" sz="2800" dirty="0"/>
              </a:p>
              <a:p>
                <a:r>
                  <a:rPr lang="en-US" sz="2800" dirty="0" smtClean="0"/>
                  <a:t> are linearly independent since if </a:t>
                </a:r>
                <a:endParaRPr lang="en-US" sz="2800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1143000"/>
                <a:ext cx="5097806" cy="2524409"/>
              </a:xfrm>
              <a:prstGeom prst="rect">
                <a:avLst/>
              </a:prstGeom>
              <a:blipFill rotWithShape="1">
                <a:blip r:embed="rId2"/>
                <a:stretch>
                  <a:fillRect l="-2392" t="-2174" b="-5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60402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649687"/>
              </p:ext>
            </p:extLst>
          </p:nvPr>
        </p:nvGraphicFramePr>
        <p:xfrm>
          <a:off x="2590800" y="457200"/>
          <a:ext cx="4002087" cy="58232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41" name="Equation" r:id="rId3" imgW="1955800" imgH="2844800" progId="Equation.3">
                  <p:embed/>
                </p:oleObj>
              </mc:Choice>
              <mc:Fallback>
                <p:oleObj name="Equation" r:id="rId3" imgW="1955800" imgH="2844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57200"/>
                        <a:ext cx="4002087" cy="58232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053012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1066800" y="1143000"/>
                <a:ext cx="4826899" cy="25215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u="sng" dirty="0" smtClean="0"/>
                  <a:t>Example:</a:t>
                </a:r>
              </a:p>
              <a:p>
                <a:r>
                  <a:rPr lang="en-US" sz="2800" dirty="0" smtClean="0"/>
                  <a:t>The vectors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b="0" i="1" smtClean="0">
                                  <a:latin typeface="Cambria Math"/>
                                </a:rPr>
                                <m:t>−6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7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sz="2800" b="0" i="1" smtClean="0">
                        <a:latin typeface="Cambria Math"/>
                      </a:rPr>
                      <m:t>, </m:t>
                    </m:r>
                    <m:d>
                      <m:d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  <m:r>
                      <a:rPr lang="en-US" sz="2800" b="0" i="1" smtClean="0">
                        <a:latin typeface="Cambria Math"/>
                      </a:rPr>
                      <m:t>, </m:t>
                    </m:r>
                    <m:d>
                      <m:d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b="0" i="1" smtClean="0">
                                  <a:latin typeface="Cambria Math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800" dirty="0" smtClean="0"/>
              </a:p>
              <a:p>
                <a:endParaRPr lang="en-US" sz="2800" dirty="0"/>
              </a:p>
              <a:p>
                <a:r>
                  <a:rPr lang="en-US" sz="2800" dirty="0" smtClean="0"/>
                  <a:t> are linearly dependent since if  </a:t>
                </a:r>
                <a:endParaRPr lang="en-US" sz="2800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1143000"/>
                <a:ext cx="4826899" cy="2521588"/>
              </a:xfrm>
              <a:prstGeom prst="rect">
                <a:avLst/>
              </a:prstGeom>
              <a:blipFill rotWithShape="1">
                <a:blip r:embed="rId2"/>
                <a:stretch>
                  <a:fillRect l="-2525" t="-2179" r="-1515" b="-5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268360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461727"/>
              </p:ext>
            </p:extLst>
          </p:nvPr>
        </p:nvGraphicFramePr>
        <p:xfrm>
          <a:off x="2514600" y="381000"/>
          <a:ext cx="3973512" cy="58950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65" name="Equation" r:id="rId3" imgW="1917700" imgH="2844800" progId="Equation.3">
                  <p:embed/>
                </p:oleObj>
              </mc:Choice>
              <mc:Fallback>
                <p:oleObj name="Equation" r:id="rId3" imgW="1917700" imgH="2844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81000"/>
                        <a:ext cx="3973512" cy="58950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3476533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457200" y="609600"/>
                <a:ext cx="8305800" cy="31085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u="sng" dirty="0" smtClean="0"/>
                  <a:t>Exercise:</a:t>
                </a:r>
                <a:endParaRPr lang="en-US" sz="2800" u="sng" dirty="0" smtClean="0"/>
              </a:p>
              <a:p>
                <a:endParaRPr lang="en-US" sz="2800" dirty="0"/>
              </a:p>
              <a:p>
                <a:r>
                  <a:rPr lang="en-US" sz="2800" dirty="0" smtClean="0"/>
                  <a:t>If the vectors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𝑢</m:t>
                    </m:r>
                    <m:r>
                      <a:rPr lang="en-US" sz="2800" b="0" i="1" smtClean="0">
                        <a:latin typeface="Cambria Math"/>
                      </a:rPr>
                      <m:t>,</m:t>
                    </m:r>
                    <m:r>
                      <a:rPr lang="en-US" sz="2800" b="0" i="1" smtClean="0">
                        <a:latin typeface="Cambria Math"/>
                      </a:rPr>
                      <m:t>𝑣</m:t>
                    </m:r>
                    <m:r>
                      <a:rPr lang="en-US" sz="2800" b="0" i="1" smtClean="0">
                        <a:latin typeface="Cambria Math"/>
                      </a:rPr>
                      <m:t>,</m:t>
                    </m:r>
                    <m:r>
                      <a:rPr lang="en-US" sz="2800" b="0" i="1" smtClean="0">
                        <a:latin typeface="Cambria Math"/>
                      </a:rPr>
                      <m:t>𝑤</m:t>
                    </m:r>
                  </m:oMath>
                </a14:m>
                <a:r>
                  <a:rPr lang="en-US" sz="2800" dirty="0" smtClean="0"/>
                  <a:t> are linearly independent,</a:t>
                </a:r>
              </a:p>
              <a:p>
                <a:endParaRPr lang="en-US" sz="2800" dirty="0" smtClean="0"/>
              </a:p>
              <a:p>
                <a:r>
                  <a:rPr lang="en-US" sz="2800" dirty="0" smtClean="0"/>
                  <a:t>show that the set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𝑆</m:t>
                    </m:r>
                    <m:r>
                      <a:rPr lang="en-US" sz="2800" b="0" i="1" smtClean="0">
                        <a:latin typeface="Cambria Math"/>
                      </a:rPr>
                      <m:t>={</m:t>
                    </m:r>
                    <m:r>
                      <a:rPr lang="en-US" sz="2800" b="0" i="1" smtClean="0">
                        <a:latin typeface="Cambria Math"/>
                      </a:rPr>
                      <m:t>𝑢</m:t>
                    </m:r>
                    <m:r>
                      <a:rPr lang="en-US" sz="2800" b="0" i="1" smtClean="0">
                        <a:latin typeface="Cambria Math"/>
                      </a:rPr>
                      <m:t>+</m:t>
                    </m:r>
                    <m:r>
                      <a:rPr lang="en-US" sz="2800" b="0" i="1" smtClean="0">
                        <a:latin typeface="Cambria Math"/>
                      </a:rPr>
                      <m:t>𝑣</m:t>
                    </m:r>
                    <m:r>
                      <a:rPr lang="en-US" sz="2800" b="0" i="1" smtClean="0">
                        <a:latin typeface="Cambria Math"/>
                      </a:rPr>
                      <m:t>−2</m:t>
                    </m:r>
                    <m:r>
                      <a:rPr lang="en-US" sz="2800" b="0" i="1" smtClean="0">
                        <a:latin typeface="Cambria Math"/>
                      </a:rPr>
                      <m:t>𝑤</m:t>
                    </m:r>
                    <m:r>
                      <a:rPr lang="en-US" sz="2800" b="0" i="1" smtClean="0">
                        <a:latin typeface="Cambria Math"/>
                      </a:rPr>
                      <m:t>, </m:t>
                    </m:r>
                    <m:r>
                      <a:rPr lang="en-US" sz="2800" b="0" i="1" smtClean="0">
                        <a:latin typeface="Cambria Math"/>
                      </a:rPr>
                      <m:t>𝑢</m:t>
                    </m:r>
                    <m:r>
                      <a:rPr lang="en-US" sz="2800" b="0" i="1" smtClean="0">
                        <a:latin typeface="Cambria Math"/>
                      </a:rPr>
                      <m:t>−</m:t>
                    </m:r>
                    <m:r>
                      <a:rPr lang="en-US" sz="2800" b="0" i="1" smtClean="0">
                        <a:latin typeface="Cambria Math"/>
                      </a:rPr>
                      <m:t>𝑣</m:t>
                    </m:r>
                    <m:r>
                      <a:rPr lang="en-US" sz="2800" b="0" i="1" smtClean="0">
                        <a:latin typeface="Cambria Math"/>
                      </a:rPr>
                      <m:t>−</m:t>
                    </m:r>
                    <m:r>
                      <a:rPr lang="en-US" sz="2800" b="0" i="1" smtClean="0">
                        <a:latin typeface="Cambria Math"/>
                      </a:rPr>
                      <m:t>𝑤</m:t>
                    </m:r>
                    <m:r>
                      <a:rPr lang="en-US" sz="2800" b="0" i="1" smtClean="0">
                        <a:latin typeface="Cambria Math"/>
                      </a:rPr>
                      <m:t>, </m:t>
                    </m:r>
                    <m:r>
                      <a:rPr lang="en-US" sz="2800" b="0" i="1" smtClean="0">
                        <a:latin typeface="Cambria Math"/>
                      </a:rPr>
                      <m:t>𝑢</m:t>
                    </m:r>
                    <m:r>
                      <a:rPr lang="en-US" sz="2800" b="0" i="1" smtClean="0">
                        <a:latin typeface="Cambria Math"/>
                      </a:rPr>
                      <m:t>+</m:t>
                    </m:r>
                    <m:r>
                      <a:rPr lang="en-US" sz="2800" b="0" i="1" smtClean="0">
                        <a:latin typeface="Cambria Math"/>
                      </a:rPr>
                      <m:t>𝑤</m:t>
                    </m:r>
                    <m:r>
                      <a:rPr lang="en-US" sz="2800" b="0" i="1" smtClean="0">
                        <a:latin typeface="Cambria Math"/>
                      </a:rPr>
                      <m:t>}</m:t>
                    </m:r>
                  </m:oMath>
                </a14:m>
                <a:endParaRPr lang="en-US" sz="2800" dirty="0" smtClean="0"/>
              </a:p>
              <a:p>
                <a:endParaRPr lang="en-US" sz="2800" dirty="0" smtClean="0"/>
              </a:p>
              <a:p>
                <a:r>
                  <a:rPr lang="en-US" sz="2800" dirty="0" smtClean="0"/>
                  <a:t>is linearly independent. </a:t>
                </a:r>
                <a:endParaRPr lang="en-US" sz="2800" dirty="0"/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609600"/>
                <a:ext cx="8305800" cy="3108543"/>
              </a:xfrm>
              <a:prstGeom prst="rect">
                <a:avLst/>
              </a:prstGeom>
              <a:blipFill rotWithShape="1">
                <a:blip r:embed="rId2"/>
                <a:stretch>
                  <a:fillRect l="-1467" t="-1765" b="-4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5-Point Star 3"/>
          <p:cNvSpPr/>
          <p:nvPr/>
        </p:nvSpPr>
        <p:spPr>
          <a:xfrm>
            <a:off x="7696200" y="533400"/>
            <a:ext cx="914400" cy="914400"/>
          </a:xfrm>
          <a:prstGeom prst="star5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85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4"/>
          <p:cNvSpPr txBox="1">
            <a:spLocks noChangeArrowheads="1"/>
          </p:cNvSpPr>
          <p:nvPr/>
        </p:nvSpPr>
        <p:spPr bwMode="auto">
          <a:xfrm>
            <a:off x="685800" y="609600"/>
            <a:ext cx="2514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600" u="sng" dirty="0"/>
              <a:t>Examples:</a:t>
            </a:r>
          </a:p>
        </p:txBody>
      </p:sp>
      <p:sp>
        <p:nvSpPr>
          <p:cNvPr id="4101" name="TextBox 13"/>
          <p:cNvSpPr txBox="1">
            <a:spLocks noChangeArrowheads="1"/>
          </p:cNvSpPr>
          <p:nvPr/>
        </p:nvSpPr>
        <p:spPr bwMode="auto">
          <a:xfrm>
            <a:off x="930275" y="3544888"/>
            <a:ext cx="54927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 dirty="0"/>
              <a:t>3. The set of all functions. </a:t>
            </a:r>
          </a:p>
        </p:txBody>
      </p:sp>
      <p:sp>
        <p:nvSpPr>
          <p:cNvPr id="4102" name="TextBox 1"/>
          <p:cNvSpPr txBox="1">
            <a:spLocks noChangeArrowheads="1"/>
          </p:cNvSpPr>
          <p:nvPr/>
        </p:nvSpPr>
        <p:spPr bwMode="auto">
          <a:xfrm>
            <a:off x="930275" y="4343400"/>
            <a:ext cx="49799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 dirty="0"/>
              <a:t>4. The solutions of </a:t>
            </a:r>
            <a:r>
              <a:rPr lang="en-US" sz="3200" b="1" dirty="0"/>
              <a:t>Ax </a:t>
            </a:r>
            <a:r>
              <a:rPr lang="en-US" sz="3200" dirty="0"/>
              <a:t>= </a:t>
            </a:r>
            <a:r>
              <a:rPr lang="en-US" sz="3200" b="1" dirty="0"/>
              <a:t>0</a:t>
            </a:r>
            <a:r>
              <a:rPr lang="en-US" sz="3200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930275" y="1828800"/>
                <a:ext cx="504554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/>
                  <a:t>1. The set of vectors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sz="3200" b="0" i="1" smtClean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3200" dirty="0" smtClean="0"/>
                  <a:t>.</a:t>
                </a:r>
                <a:endParaRPr lang="en-US" sz="32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275" y="1828800"/>
                <a:ext cx="5045548" cy="584775"/>
              </a:xfrm>
              <a:prstGeom prst="rect">
                <a:avLst/>
              </a:prstGeom>
              <a:blipFill rotWithShape="1">
                <a:blip r:embed="rId2"/>
                <a:stretch>
                  <a:fillRect l="-3144"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930275" y="2595155"/>
                <a:ext cx="6733510" cy="8249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/>
                  <a:t>2. The set of all matrices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320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 smtClean="0">
                                <a:latin typeface="Cambria Math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320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2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sz="3200" b="0" i="1" smtClean="0">
                                <a:latin typeface="Cambria Math"/>
                              </a:rPr>
                              <m:t>𝑚</m:t>
                            </m:r>
                            <m:r>
                              <a:rPr lang="en-US" sz="3200" b="0" i="1" smtClean="0">
                                <a:latin typeface="Cambria Math"/>
                                <a:ea typeface="Cambria Math"/>
                              </a:rPr>
                              <m:t>×</m:t>
                            </m:r>
                            <m:r>
                              <a:rPr lang="en-US" sz="3200" b="0" i="1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3200" dirty="0" smtClean="0"/>
                  <a:t>.</a:t>
                </a:r>
                <a:endParaRPr lang="en-US" sz="32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275" y="2595155"/>
                <a:ext cx="6733510" cy="824969"/>
              </a:xfrm>
              <a:prstGeom prst="rect">
                <a:avLst/>
              </a:prstGeom>
              <a:blipFill rotWithShape="1">
                <a:blip r:embed="rId3"/>
                <a:stretch>
                  <a:fillRect l="-2355" b="-10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657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228600" y="609599"/>
                <a:ext cx="8726602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u="sng" dirty="0" smtClean="0"/>
                  <a:t>Exercise:</a:t>
                </a:r>
                <a:endParaRPr lang="en-US" sz="2800" u="sng" dirty="0" smtClean="0"/>
              </a:p>
              <a:p>
                <a:endParaRPr lang="en-US" sz="2800" dirty="0"/>
              </a:p>
              <a:p>
                <a:r>
                  <a:rPr lang="en-US" sz="2800" dirty="0" smtClean="0"/>
                  <a:t>If the vectors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𝑢</m:t>
                    </m:r>
                    <m:r>
                      <a:rPr lang="en-US" sz="2800" b="0" i="1" smtClean="0">
                        <a:latin typeface="Cambria Math"/>
                      </a:rPr>
                      <m:t>,</m:t>
                    </m:r>
                    <m:r>
                      <a:rPr lang="en-US" sz="2800" b="0" i="1" smtClean="0">
                        <a:latin typeface="Cambria Math"/>
                      </a:rPr>
                      <m:t>𝑣</m:t>
                    </m:r>
                    <m:r>
                      <a:rPr lang="en-US" sz="2800" b="0" i="1" smtClean="0">
                        <a:latin typeface="Cambria Math"/>
                      </a:rPr>
                      <m:t>,</m:t>
                    </m:r>
                    <m:r>
                      <a:rPr lang="en-US" sz="2800" b="0" i="1" smtClean="0">
                        <a:latin typeface="Cambria Math"/>
                      </a:rPr>
                      <m:t>𝑤</m:t>
                    </m:r>
                  </m:oMath>
                </a14:m>
                <a:r>
                  <a:rPr lang="en-US" sz="2800" dirty="0" smtClean="0"/>
                  <a:t> are linearly independent,</a:t>
                </a:r>
              </a:p>
              <a:p>
                <a:endParaRPr lang="en-US" sz="2800" dirty="0" smtClean="0"/>
              </a:p>
              <a:p>
                <a:r>
                  <a:rPr lang="en-US" sz="2800" dirty="0" smtClean="0"/>
                  <a:t>show that the set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𝑆</m:t>
                    </m:r>
                    <m:r>
                      <a:rPr lang="en-US" sz="2800" b="0" i="1" smtClean="0">
                        <a:latin typeface="Cambria Math"/>
                      </a:rPr>
                      <m:t>={</m:t>
                    </m:r>
                    <m:r>
                      <a:rPr lang="en-US" sz="2800" b="0" i="1" smtClean="0">
                        <a:latin typeface="Cambria Math"/>
                      </a:rPr>
                      <m:t>𝑢</m:t>
                    </m:r>
                    <m:r>
                      <a:rPr lang="en-US" sz="2800" b="0" i="1" smtClean="0">
                        <a:latin typeface="Cambria Math"/>
                      </a:rPr>
                      <m:t>+</m:t>
                    </m:r>
                    <m:r>
                      <a:rPr lang="en-US" sz="2800" b="0" i="1" smtClean="0">
                        <a:latin typeface="Cambria Math"/>
                      </a:rPr>
                      <m:t>𝑣</m:t>
                    </m:r>
                    <m:r>
                      <a:rPr lang="en-US" sz="2800" b="0" i="1" smtClean="0">
                        <a:latin typeface="Cambria Math"/>
                      </a:rPr>
                      <m:t>−3</m:t>
                    </m:r>
                    <m:r>
                      <a:rPr lang="en-US" sz="2800" b="0" i="1" smtClean="0">
                        <a:latin typeface="Cambria Math"/>
                      </a:rPr>
                      <m:t>𝑤</m:t>
                    </m:r>
                    <m:r>
                      <a:rPr lang="en-US" sz="2800" b="0" i="1" smtClean="0">
                        <a:latin typeface="Cambria Math"/>
                      </a:rPr>
                      <m:t>, </m:t>
                    </m:r>
                    <m:r>
                      <a:rPr lang="en-US" sz="2800" b="0" i="1" smtClean="0">
                        <a:latin typeface="Cambria Math"/>
                      </a:rPr>
                      <m:t>𝑢</m:t>
                    </m:r>
                    <m:r>
                      <a:rPr lang="en-US" sz="2800" b="0" i="1" smtClean="0">
                        <a:latin typeface="Cambria Math"/>
                      </a:rPr>
                      <m:t>+3</m:t>
                    </m:r>
                    <m:r>
                      <a:rPr lang="en-US" sz="2800" b="0" i="1" smtClean="0">
                        <a:latin typeface="Cambria Math"/>
                      </a:rPr>
                      <m:t>𝑣</m:t>
                    </m:r>
                    <m:r>
                      <a:rPr lang="en-US" sz="2800" b="0" i="1" smtClean="0">
                        <a:latin typeface="Cambria Math"/>
                      </a:rPr>
                      <m:t>−</m:t>
                    </m:r>
                    <m:r>
                      <a:rPr lang="en-US" sz="2800" b="0" i="1" smtClean="0">
                        <a:latin typeface="Cambria Math"/>
                      </a:rPr>
                      <m:t>𝑤</m:t>
                    </m:r>
                    <m:r>
                      <a:rPr lang="en-US" sz="2800" b="0" i="1" smtClean="0">
                        <a:latin typeface="Cambria Math"/>
                      </a:rPr>
                      <m:t>, </m:t>
                    </m:r>
                    <m:r>
                      <a:rPr lang="en-US" sz="2800" b="0" i="1" smtClean="0">
                        <a:latin typeface="Cambria Math"/>
                      </a:rPr>
                      <m:t>𝑣</m:t>
                    </m:r>
                    <m:r>
                      <a:rPr lang="en-US" sz="2800" b="0" i="1" smtClean="0">
                        <a:latin typeface="Cambria Math"/>
                      </a:rPr>
                      <m:t>+</m:t>
                    </m:r>
                    <m:r>
                      <a:rPr lang="en-US" sz="2800" b="0" i="1" smtClean="0">
                        <a:latin typeface="Cambria Math"/>
                      </a:rPr>
                      <m:t>𝑤</m:t>
                    </m:r>
                    <m:r>
                      <a:rPr lang="en-US" sz="2800" b="0" i="1" smtClean="0">
                        <a:latin typeface="Cambria Math"/>
                      </a:rPr>
                      <m:t>}</m:t>
                    </m:r>
                  </m:oMath>
                </a14:m>
                <a:endParaRPr lang="en-US" sz="2800" dirty="0" smtClean="0"/>
              </a:p>
              <a:p>
                <a:endParaRPr lang="en-US" sz="2800" dirty="0" smtClean="0"/>
              </a:p>
              <a:p>
                <a:r>
                  <a:rPr lang="en-US" sz="2800" dirty="0" smtClean="0"/>
                  <a:t>is linearly </a:t>
                </a:r>
                <a:r>
                  <a:rPr lang="en-US" sz="2800" dirty="0" smtClean="0"/>
                  <a:t>independent</a:t>
                </a:r>
                <a:r>
                  <a:rPr lang="en-US" sz="2800" dirty="0" smtClean="0"/>
                  <a:t>. </a:t>
                </a:r>
                <a:endParaRPr lang="en-US" sz="28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609599"/>
                <a:ext cx="8726602" cy="3108543"/>
              </a:xfrm>
              <a:prstGeom prst="rect">
                <a:avLst/>
              </a:prstGeom>
              <a:blipFill rotWithShape="1">
                <a:blip r:embed="rId2"/>
                <a:stretch>
                  <a:fillRect l="-1468" t="-1765" b="-4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5-Point Star 2"/>
          <p:cNvSpPr/>
          <p:nvPr/>
        </p:nvSpPr>
        <p:spPr>
          <a:xfrm>
            <a:off x="7696200" y="533400"/>
            <a:ext cx="914400" cy="914400"/>
          </a:xfrm>
          <a:prstGeom prst="star5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34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914400" y="755717"/>
                <a:ext cx="7086600" cy="34113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u="sng" dirty="0" smtClean="0"/>
                  <a:t>Exercise:</a:t>
                </a:r>
                <a:endParaRPr lang="en-US" sz="2800" u="sng" dirty="0" smtClean="0"/>
              </a:p>
              <a:p>
                <a:endParaRPr lang="en-US" sz="2800" u="sng" dirty="0"/>
              </a:p>
              <a:p>
                <a:r>
                  <a:rPr lang="en-US" sz="2800" dirty="0" smtClean="0"/>
                  <a:t>Show that the set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80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800" i="1" smtClean="0"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800" i="1" smtClean="0"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2800" i="1" smtClean="0">
                                          <a:latin typeface="Cambria Math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800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2800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2800" i="1" smtClean="0">
                                          <a:latin typeface="Cambria Math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800" b="0" i="1" smtClean="0">
                                            <a:latin typeface="Cambria Math"/>
                                          </a:rPr>
                                          <m:t>−</m:t>
                                        </m:r>
                                        <m:r>
                                          <a:rPr lang="en-US" sz="2800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2800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  <m:r>
                          <a:rPr lang="en-US" sz="2800" b="0" i="1" smtClean="0">
                            <a:latin typeface="Cambria Math"/>
                          </a:rPr>
                          <m:t>,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800" b="0" i="1" smtClean="0"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2800" b="0" i="1" smtClean="0">
                                          <a:latin typeface="Cambria Math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800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2800" b="0" i="1" smtClean="0">
                                            <a:latin typeface="Cambria Math"/>
                                          </a:rPr>
                                          <m:t>7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2800" b="0" i="1" smtClean="0">
                                          <a:latin typeface="Cambria Math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n-US" sz="2800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2800" b="0" i="1" smtClean="0">
                                            <a:latin typeface="Cambria Math"/>
                                          </a:rPr>
                                          <m:t>−2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  <m:r>
                          <a:rPr lang="en-US" sz="2800" b="0" i="1" smtClean="0">
                            <a:latin typeface="Cambria Math"/>
                          </a:rPr>
                          <m:t>,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800" b="0" i="1" smtClean="0"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2800" b="0" i="1" smtClean="0">
                                          <a:latin typeface="Cambria Math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800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2800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2800" b="0" i="1" smtClean="0">
                                          <a:latin typeface="Cambria Math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800" b="0" i="1" smtClean="0">
                                            <a:latin typeface="Cambria Math"/>
                                          </a:rPr>
                                          <m:t>7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2800" b="0" i="1" smtClean="0">
                                            <a:latin typeface="Cambria Math"/>
                                          </a:rPr>
                                          <m:t>−4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e>
                    </m:d>
                  </m:oMath>
                </a14:m>
                <a:endParaRPr lang="en-US" sz="2800" dirty="0" smtClean="0"/>
              </a:p>
              <a:p>
                <a:endParaRPr lang="en-US" sz="2800" dirty="0" smtClean="0"/>
              </a:p>
              <a:p>
                <a:r>
                  <a:rPr lang="en-US" sz="2800" dirty="0"/>
                  <a:t>i</a:t>
                </a:r>
                <a:r>
                  <a:rPr lang="en-US" sz="2800" dirty="0" smtClean="0"/>
                  <a:t>s linearly dependent.</a:t>
                </a:r>
                <a:endParaRPr lang="en-US" sz="2800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755717"/>
                <a:ext cx="7086600" cy="3411383"/>
              </a:xfrm>
              <a:prstGeom prst="rect">
                <a:avLst/>
              </a:prstGeom>
              <a:blipFill rotWithShape="1">
                <a:blip r:embed="rId2"/>
                <a:stretch>
                  <a:fillRect l="-1720" t="-1607" b="-4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5-Point Star 2"/>
          <p:cNvSpPr/>
          <p:nvPr/>
        </p:nvSpPr>
        <p:spPr>
          <a:xfrm>
            <a:off x="7696200" y="533400"/>
            <a:ext cx="914400" cy="914400"/>
          </a:xfrm>
          <a:prstGeom prst="star5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11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762000" y="685800"/>
                <a:ext cx="7543800" cy="34113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u="sng" dirty="0" smtClean="0"/>
                  <a:t>Exercise:</a:t>
                </a:r>
                <a:endParaRPr lang="en-US" sz="2800" u="sng" dirty="0" smtClean="0"/>
              </a:p>
              <a:p>
                <a:endParaRPr lang="en-US" sz="2800" u="sng" dirty="0"/>
              </a:p>
              <a:p>
                <a:r>
                  <a:rPr lang="en-US" sz="2800" dirty="0" smtClean="0"/>
                  <a:t>Show that the set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80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800" i="1" smtClean="0"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800" i="1" smtClean="0"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2800" i="1" smtClean="0">
                                          <a:latin typeface="Cambria Math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800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2800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2800" i="1" smtClean="0">
                                          <a:latin typeface="Cambria Math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800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2800" b="0" i="1" smtClean="0">
                                            <a:latin typeface="Cambria Math"/>
                                          </a:rPr>
                                          <m:t>−2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  <m:r>
                          <a:rPr lang="en-US" sz="2800" b="0" i="1" smtClean="0">
                            <a:latin typeface="Cambria Math"/>
                          </a:rPr>
                          <m:t>,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800" b="0" i="1" smtClean="0"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2800" b="0" i="1" smtClean="0">
                                          <a:latin typeface="Cambria Math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800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2800" b="0" i="1" smtClean="0">
                                            <a:latin typeface="Cambria Math"/>
                                          </a:rPr>
                                          <m:t>5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2800" b="0" i="1" smtClean="0">
                                          <a:latin typeface="Cambria Math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800" b="0" i="1" smtClean="0">
                                            <a:latin typeface="Cambria Math"/>
                                          </a:rPr>
                                          <m:t>−</m:t>
                                        </m:r>
                                        <m:r>
                                          <a:rPr lang="en-US" sz="2800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2800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  <m:r>
                          <a:rPr lang="en-US" sz="2800" b="0" i="1" smtClean="0">
                            <a:latin typeface="Cambria Math"/>
                          </a:rPr>
                          <m:t>,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800" b="0" i="1" smtClean="0"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2800" b="0" i="1" smtClean="0">
                                          <a:latin typeface="Cambria Math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800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2800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2800" b="0" i="1" smtClean="0">
                                          <a:latin typeface="Cambria Math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800" b="0" i="1" smtClean="0">
                                            <a:latin typeface="Cambria Math"/>
                                          </a:rPr>
                                          <m:t>7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2800" b="0" i="1" smtClean="0">
                                            <a:latin typeface="Cambria Math"/>
                                          </a:rPr>
                                          <m:t>−2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e>
                    </m:d>
                  </m:oMath>
                </a14:m>
                <a:endParaRPr lang="en-US" sz="2800" dirty="0" smtClean="0"/>
              </a:p>
              <a:p>
                <a:endParaRPr lang="en-US" sz="2800" dirty="0" smtClean="0"/>
              </a:p>
              <a:p>
                <a:r>
                  <a:rPr lang="en-US" sz="2800" dirty="0"/>
                  <a:t>i</a:t>
                </a:r>
                <a:r>
                  <a:rPr lang="en-US" sz="2800" dirty="0" smtClean="0"/>
                  <a:t>s linearly independent.</a:t>
                </a:r>
                <a:endParaRPr lang="en-US" sz="2800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685800"/>
                <a:ext cx="7543800" cy="3411383"/>
              </a:xfrm>
              <a:prstGeom prst="rect">
                <a:avLst/>
              </a:prstGeom>
              <a:blipFill rotWithShape="1">
                <a:blip r:embed="rId2"/>
                <a:stretch>
                  <a:fillRect l="-1616" t="-1610" b="-41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5-Point Star 3"/>
          <p:cNvSpPr/>
          <p:nvPr/>
        </p:nvSpPr>
        <p:spPr>
          <a:xfrm>
            <a:off x="7696200" y="533400"/>
            <a:ext cx="914400" cy="914400"/>
          </a:xfrm>
          <a:prstGeom prst="star5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153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/>
          <p:cNvSpPr>
            <a:spLocks noChangeArrowheads="1"/>
          </p:cNvSpPr>
          <p:nvPr/>
        </p:nvSpPr>
        <p:spPr bwMode="auto">
          <a:xfrm>
            <a:off x="761999" y="1676400"/>
            <a:ext cx="7648303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800" dirty="0"/>
              <a:t>If </a:t>
            </a:r>
            <a:r>
              <a:rPr lang="en-US" sz="2800" i="1" dirty="0"/>
              <a:t>V</a:t>
            </a:r>
            <a:r>
              <a:rPr lang="en-US" sz="2800" dirty="0"/>
              <a:t> is a vector space and </a:t>
            </a:r>
            <a:r>
              <a:rPr lang="en-US" sz="2800" i="1" dirty="0"/>
              <a:t>S</a:t>
            </a:r>
            <a:r>
              <a:rPr lang="en-US" sz="2800" dirty="0"/>
              <a:t> is a set of vectors in </a:t>
            </a:r>
            <a:r>
              <a:rPr lang="en-US" sz="2800" i="1" dirty="0"/>
              <a:t>V</a:t>
            </a:r>
            <a:r>
              <a:rPr lang="en-US" sz="2800" dirty="0"/>
              <a:t>, </a:t>
            </a:r>
            <a:endParaRPr lang="en-US" sz="2800" dirty="0" smtClean="0"/>
          </a:p>
          <a:p>
            <a:r>
              <a:rPr lang="en-US" sz="2800" i="1" dirty="0" smtClean="0"/>
              <a:t>S</a:t>
            </a:r>
            <a:r>
              <a:rPr lang="en-US" sz="2800" dirty="0" smtClean="0"/>
              <a:t> </a:t>
            </a:r>
            <a:r>
              <a:rPr lang="en-US" sz="2800" dirty="0"/>
              <a:t>= {</a:t>
            </a:r>
            <a:r>
              <a:rPr lang="en-US" sz="2800" b="1" dirty="0"/>
              <a:t>v</a:t>
            </a:r>
            <a:r>
              <a:rPr lang="en-US" sz="2800" baseline="-25000" dirty="0"/>
              <a:t>1</a:t>
            </a:r>
            <a:r>
              <a:rPr lang="en-US" sz="2800" dirty="0"/>
              <a:t>, </a:t>
            </a:r>
            <a:r>
              <a:rPr lang="en-US" sz="2800" b="1" dirty="0"/>
              <a:t>v</a:t>
            </a:r>
            <a:r>
              <a:rPr lang="en-US" sz="2800" baseline="-25000" dirty="0"/>
              <a:t>2</a:t>
            </a:r>
            <a:r>
              <a:rPr lang="en-US" sz="2800" dirty="0"/>
              <a:t>, …, </a:t>
            </a:r>
            <a:r>
              <a:rPr lang="en-US" sz="2800" b="1" dirty="0" err="1"/>
              <a:t>v</a:t>
            </a:r>
            <a:r>
              <a:rPr lang="en-US" sz="2800" i="1" baseline="-25000" dirty="0" err="1"/>
              <a:t>n</a:t>
            </a:r>
            <a:r>
              <a:rPr lang="en-US" sz="2800" dirty="0"/>
              <a:t>}, </a:t>
            </a:r>
            <a:r>
              <a:rPr lang="en-US" sz="2800" i="1" dirty="0"/>
              <a:t>S</a:t>
            </a:r>
            <a:r>
              <a:rPr lang="en-US" sz="2800" dirty="0"/>
              <a:t> is called a basis of </a:t>
            </a:r>
            <a:r>
              <a:rPr lang="en-US" sz="2800" i="1" dirty="0"/>
              <a:t>V</a:t>
            </a:r>
            <a:r>
              <a:rPr lang="en-US" sz="2800" dirty="0"/>
              <a:t> if the vectors in </a:t>
            </a:r>
            <a:r>
              <a:rPr lang="en-US" sz="2800" i="1" dirty="0"/>
              <a:t>S</a:t>
            </a:r>
            <a:r>
              <a:rPr lang="en-US" sz="2800" dirty="0"/>
              <a:t> are linearly independent and </a:t>
            </a:r>
            <a:r>
              <a:rPr lang="en-US" sz="2800" i="1" dirty="0"/>
              <a:t>S</a:t>
            </a:r>
            <a:r>
              <a:rPr lang="en-US" sz="2800" dirty="0"/>
              <a:t> spans </a:t>
            </a:r>
            <a:r>
              <a:rPr lang="en-US" sz="2800" i="1" dirty="0"/>
              <a:t>V</a:t>
            </a:r>
            <a:r>
              <a:rPr lang="en-US" sz="2800" dirty="0"/>
              <a:t>. </a:t>
            </a:r>
          </a:p>
        </p:txBody>
      </p:sp>
      <p:sp>
        <p:nvSpPr>
          <p:cNvPr id="20483" name="TextBox 2"/>
          <p:cNvSpPr txBox="1">
            <a:spLocks noChangeArrowheads="1"/>
          </p:cNvSpPr>
          <p:nvPr/>
        </p:nvSpPr>
        <p:spPr bwMode="auto">
          <a:xfrm>
            <a:off x="762000" y="711200"/>
            <a:ext cx="45196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600" u="sng" dirty="0"/>
              <a:t>Basis and Dimension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484" name="Rectangle 3"/>
              <p:cNvSpPr>
                <a:spLocks noChangeArrowheads="1"/>
              </p:cNvSpPr>
              <p:nvPr/>
            </p:nvSpPr>
            <p:spPr bwMode="auto">
              <a:xfrm>
                <a:off x="714101" y="3429000"/>
                <a:ext cx="8125097" cy="31085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sz="2800" dirty="0" smtClean="0"/>
                  <a:t>The dimension of a vector space </a:t>
                </a:r>
                <a:r>
                  <a:rPr lang="en-US" sz="2800" i="1" dirty="0"/>
                  <a:t>V</a:t>
                </a:r>
                <a:r>
                  <a:rPr lang="en-US" sz="2800" dirty="0"/>
                  <a:t>, dim(</a:t>
                </a:r>
                <a:r>
                  <a:rPr lang="en-US" sz="2800" i="1" dirty="0"/>
                  <a:t>V</a:t>
                </a:r>
                <a:r>
                  <a:rPr lang="en-US" sz="2800" dirty="0"/>
                  <a:t>) is the number of vectors in a basis for </a:t>
                </a:r>
                <a:r>
                  <a:rPr lang="en-US" sz="2800" i="1" dirty="0"/>
                  <a:t>V</a:t>
                </a:r>
                <a:r>
                  <a:rPr lang="en-US" sz="2800" dirty="0"/>
                  <a:t>. </a:t>
                </a:r>
              </a:p>
              <a:p>
                <a:endParaRPr lang="en-US" sz="2800" dirty="0" smtClean="0"/>
              </a:p>
              <a:p>
                <a:r>
                  <a:rPr lang="en-US" sz="2800" dirty="0" smtClean="0"/>
                  <a:t>The </a:t>
                </a:r>
                <a:r>
                  <a:rPr lang="en-US" sz="2800" dirty="0"/>
                  <a:t>zero vector space is defined to have dimension 0</a:t>
                </a:r>
                <a:r>
                  <a:rPr lang="en-US" sz="2800" dirty="0" smtClean="0"/>
                  <a:t>.</a:t>
                </a:r>
              </a:p>
              <a:p>
                <a:endParaRPr lang="en-US" sz="2800" i="1" dirty="0" smtClean="0"/>
              </a:p>
              <a:p>
                <a:r>
                  <a:rPr lang="en-US" sz="2800" i="1" dirty="0" smtClean="0"/>
                  <a:t>S</a:t>
                </a:r>
                <a:r>
                  <a:rPr lang="en-US" sz="2800" dirty="0" smtClean="0"/>
                  <a:t> </a:t>
                </a:r>
                <a:r>
                  <a:rPr lang="en-US" sz="2800" dirty="0"/>
                  <a:t>= </a:t>
                </a:r>
                <a:r>
                  <a:rPr lang="en-US" sz="2800" dirty="0" smtClean="0"/>
                  <a:t>{</a:t>
                </a:r>
                <a:r>
                  <a:rPr lang="en-US" sz="2800" b="1" dirty="0" smtClean="0"/>
                  <a:t>i</a:t>
                </a:r>
                <a:r>
                  <a:rPr lang="en-US" sz="2800" dirty="0" smtClean="0"/>
                  <a:t>, </a:t>
                </a:r>
                <a:r>
                  <a:rPr lang="en-US" sz="2800" b="1" dirty="0" smtClean="0"/>
                  <a:t>j</a:t>
                </a:r>
                <a:r>
                  <a:rPr lang="en-US" sz="2800" dirty="0" smtClean="0"/>
                  <a:t>, </a:t>
                </a:r>
                <a:r>
                  <a:rPr lang="en-US" sz="2800" b="1" dirty="0" smtClean="0"/>
                  <a:t>k</a:t>
                </a:r>
                <a:r>
                  <a:rPr lang="en-US" sz="2800" dirty="0" smtClean="0"/>
                  <a:t>} is called the standard basis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sz="2800" b="0" i="1" smtClean="0"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800" dirty="0" smtClean="0"/>
                  <a:t> since </a:t>
                </a:r>
                <a:r>
                  <a:rPr lang="en-US" sz="2800" i="1" dirty="0" smtClean="0"/>
                  <a:t>S</a:t>
                </a:r>
                <a:r>
                  <a:rPr lang="en-US" sz="2800" dirty="0" smtClean="0"/>
                  <a:t> </a:t>
                </a:r>
              </a:p>
              <a:p>
                <a:r>
                  <a:rPr lang="en-US" sz="2800" dirty="0"/>
                  <a:t>i</a:t>
                </a:r>
                <a:r>
                  <a:rPr lang="en-US" sz="2800" dirty="0" smtClean="0"/>
                  <a:t>s linearly independent and spans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sz="2800" i="1"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800" dirty="0" smtClean="0"/>
                  <a:t>.</a:t>
                </a:r>
                <a:endParaRPr lang="en-US" sz="2800" dirty="0"/>
              </a:p>
            </p:txBody>
          </p:sp>
        </mc:Choice>
        <mc:Fallback>
          <p:sp>
            <p:nvSpPr>
              <p:cNvPr id="2048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4101" y="3429000"/>
                <a:ext cx="8125097" cy="3108543"/>
              </a:xfrm>
              <a:prstGeom prst="rect">
                <a:avLst/>
              </a:prstGeom>
              <a:blipFill rotWithShape="1">
                <a:blip r:embed="rId2"/>
                <a:stretch>
                  <a:fillRect l="-1500" t="-1768" b="-471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un 4"/>
          <p:cNvSpPr/>
          <p:nvPr/>
        </p:nvSpPr>
        <p:spPr>
          <a:xfrm>
            <a:off x="7543800" y="304800"/>
            <a:ext cx="914400" cy="914400"/>
          </a:xfrm>
          <a:prstGeom prst="su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280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2133599"/>
            <a:ext cx="78486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If </a:t>
            </a:r>
            <a:r>
              <a:rPr lang="en-US" sz="2800" b="1" dirty="0"/>
              <a:t>v</a:t>
            </a:r>
            <a:r>
              <a:rPr lang="en-US" sz="2800" baseline="-25000" dirty="0"/>
              <a:t>1</a:t>
            </a:r>
            <a:r>
              <a:rPr lang="en-US" sz="2800" dirty="0"/>
              <a:t>, </a:t>
            </a:r>
            <a:r>
              <a:rPr lang="en-US" sz="2800" b="1" dirty="0"/>
              <a:t>v</a:t>
            </a:r>
            <a:r>
              <a:rPr lang="en-US" sz="2800" baseline="-25000" dirty="0"/>
              <a:t>2</a:t>
            </a:r>
            <a:r>
              <a:rPr lang="en-US" sz="2800" dirty="0"/>
              <a:t>, …, </a:t>
            </a:r>
            <a:r>
              <a:rPr lang="en-US" sz="2800" b="1" dirty="0" err="1"/>
              <a:t>v</a:t>
            </a:r>
            <a:r>
              <a:rPr lang="en-US" sz="2800" i="1" baseline="-25000" dirty="0" err="1"/>
              <a:t>r</a:t>
            </a:r>
            <a:r>
              <a:rPr lang="en-US" sz="2800" baseline="-25000" dirty="0"/>
              <a:t> </a:t>
            </a:r>
            <a:r>
              <a:rPr lang="en-US" sz="2800" dirty="0"/>
              <a:t>form the basis of the </a:t>
            </a:r>
            <a:r>
              <a:rPr lang="en-US" sz="2800" dirty="0" err="1"/>
              <a:t>nullspace</a:t>
            </a:r>
            <a:r>
              <a:rPr lang="en-US" sz="2800" dirty="0"/>
              <a:t> of </a:t>
            </a:r>
            <a:r>
              <a:rPr lang="en-US" sz="2800" b="1" dirty="0"/>
              <a:t>A</a:t>
            </a:r>
            <a:r>
              <a:rPr lang="en-US" sz="2800" dirty="0"/>
              <a:t>, that is form the solution space of the system </a:t>
            </a:r>
            <a:r>
              <a:rPr lang="en-US" sz="2800" b="1" dirty="0"/>
              <a:t>Ax</a:t>
            </a:r>
            <a:r>
              <a:rPr lang="en-US" sz="2800" dirty="0"/>
              <a:t> = </a:t>
            </a:r>
            <a:r>
              <a:rPr lang="en-US" sz="2800" b="1" dirty="0"/>
              <a:t>0</a:t>
            </a:r>
            <a:r>
              <a:rPr lang="en-US" sz="2800" dirty="0"/>
              <a:t> and </a:t>
            </a:r>
            <a:r>
              <a:rPr lang="en-US" sz="2800" b="1" dirty="0"/>
              <a:t>x</a:t>
            </a:r>
            <a:r>
              <a:rPr lang="en-US" sz="2800" baseline="-25000" dirty="0"/>
              <a:t>0</a:t>
            </a:r>
            <a:r>
              <a:rPr lang="en-US" sz="2800" dirty="0"/>
              <a:t> is a solution of the inhomogeneous </a:t>
            </a:r>
            <a:r>
              <a:rPr lang="en-US" sz="2800" dirty="0" smtClean="0"/>
              <a:t>system</a:t>
            </a:r>
          </a:p>
          <a:p>
            <a:r>
              <a:rPr lang="en-US" sz="2800" b="1" dirty="0" smtClean="0"/>
              <a:t>Ax</a:t>
            </a:r>
            <a:r>
              <a:rPr lang="en-US" sz="2800" dirty="0" smtClean="0"/>
              <a:t> </a:t>
            </a:r>
            <a:r>
              <a:rPr lang="en-US" sz="2800" dirty="0"/>
              <a:t>= </a:t>
            </a:r>
            <a:r>
              <a:rPr lang="en-US" sz="2800" b="1" dirty="0"/>
              <a:t>b</a:t>
            </a:r>
            <a:r>
              <a:rPr lang="en-US" sz="2800" dirty="0"/>
              <a:t>, that is </a:t>
            </a:r>
            <a:r>
              <a:rPr lang="en-US" sz="2800" b="1" dirty="0"/>
              <a:t>Ax</a:t>
            </a:r>
            <a:r>
              <a:rPr lang="en-US" sz="2800" baseline="-25000" dirty="0"/>
              <a:t>0</a:t>
            </a:r>
            <a:r>
              <a:rPr lang="en-US" sz="2800" dirty="0"/>
              <a:t> = </a:t>
            </a:r>
            <a:r>
              <a:rPr lang="en-US" sz="2800" b="1" dirty="0"/>
              <a:t>b</a:t>
            </a:r>
            <a:r>
              <a:rPr lang="en-US" sz="2800" dirty="0"/>
              <a:t> then every solution </a:t>
            </a:r>
            <a:r>
              <a:rPr lang="en-US" sz="2800" b="1" dirty="0"/>
              <a:t>x</a:t>
            </a:r>
            <a:r>
              <a:rPr lang="en-US" sz="2800" dirty="0"/>
              <a:t> of </a:t>
            </a:r>
            <a:r>
              <a:rPr lang="en-US" sz="2800" b="1" dirty="0"/>
              <a:t>Ax</a:t>
            </a:r>
            <a:r>
              <a:rPr lang="en-US" sz="2800" dirty="0"/>
              <a:t> = </a:t>
            </a:r>
            <a:r>
              <a:rPr lang="en-US" sz="2800" b="1" dirty="0"/>
              <a:t>b</a:t>
            </a:r>
            <a:r>
              <a:rPr lang="en-US" sz="2800" dirty="0"/>
              <a:t> has the form </a:t>
            </a:r>
            <a:r>
              <a:rPr lang="en-US" sz="2800" b="1" dirty="0"/>
              <a:t>x</a:t>
            </a:r>
            <a:r>
              <a:rPr lang="en-US" sz="2800" dirty="0"/>
              <a:t> = </a:t>
            </a:r>
            <a:r>
              <a:rPr lang="en-US" sz="2800" b="1" dirty="0"/>
              <a:t>x</a:t>
            </a:r>
            <a:r>
              <a:rPr lang="en-US" sz="2800" baseline="-25000" dirty="0"/>
              <a:t>0</a:t>
            </a:r>
            <a:r>
              <a:rPr lang="en-US" sz="2800" dirty="0"/>
              <a:t> + </a:t>
            </a:r>
            <a:r>
              <a:rPr lang="en-US" sz="2800" i="1" dirty="0"/>
              <a:t>c</a:t>
            </a:r>
            <a:r>
              <a:rPr lang="en-US" sz="2800" baseline="-25000" dirty="0"/>
              <a:t>1</a:t>
            </a:r>
            <a:r>
              <a:rPr lang="en-US" sz="2800" b="1" dirty="0"/>
              <a:t>v</a:t>
            </a:r>
            <a:r>
              <a:rPr lang="en-US" sz="2800" baseline="-25000" dirty="0"/>
              <a:t>1</a:t>
            </a:r>
            <a:r>
              <a:rPr lang="en-US" sz="2800" dirty="0"/>
              <a:t> + </a:t>
            </a:r>
            <a:r>
              <a:rPr lang="en-US" sz="2800" i="1" dirty="0"/>
              <a:t>c</a:t>
            </a:r>
            <a:r>
              <a:rPr lang="en-US" sz="2800" baseline="-25000" dirty="0"/>
              <a:t>2</a:t>
            </a:r>
            <a:r>
              <a:rPr lang="en-US" sz="2800" b="1" dirty="0"/>
              <a:t>v</a:t>
            </a:r>
            <a:r>
              <a:rPr lang="en-US" sz="2800" baseline="-25000" dirty="0"/>
              <a:t>2 </a:t>
            </a:r>
            <a:r>
              <a:rPr lang="en-US" sz="2800" dirty="0"/>
              <a:t>+ … + </a:t>
            </a:r>
            <a:r>
              <a:rPr lang="en-US" sz="2800" i="1" dirty="0" err="1"/>
              <a:t>c</a:t>
            </a:r>
            <a:r>
              <a:rPr lang="en-US" sz="2800" i="1" baseline="-25000" dirty="0" err="1"/>
              <a:t>r</a:t>
            </a:r>
            <a:r>
              <a:rPr lang="en-US" sz="2800" b="1" dirty="0" err="1"/>
              <a:t>v</a:t>
            </a:r>
            <a:r>
              <a:rPr lang="en-US" sz="2800" i="1" baseline="-25000" dirty="0" err="1"/>
              <a:t>r</a:t>
            </a:r>
            <a:r>
              <a:rPr lang="en-US" sz="2800" dirty="0"/>
              <a:t>.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0" y="896034"/>
            <a:ext cx="19995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 smtClean="0"/>
              <a:t>Theorem:</a:t>
            </a:r>
            <a:endParaRPr lang="en-US" sz="3600" u="sng" dirty="0"/>
          </a:p>
        </p:txBody>
      </p:sp>
      <p:sp>
        <p:nvSpPr>
          <p:cNvPr id="4" name="Sun 3"/>
          <p:cNvSpPr/>
          <p:nvPr/>
        </p:nvSpPr>
        <p:spPr>
          <a:xfrm>
            <a:off x="7543800" y="304800"/>
            <a:ext cx="914400" cy="914400"/>
          </a:xfrm>
          <a:prstGeom prst="su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79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7228" y="762000"/>
            <a:ext cx="33121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 smtClean="0"/>
              <a:t>Example:</a:t>
            </a:r>
          </a:p>
          <a:p>
            <a:r>
              <a:rPr lang="en-US" sz="3600" dirty="0" smtClean="0"/>
              <a:t>Solve the system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3861090"/>
              </p:ext>
            </p:extLst>
          </p:nvPr>
        </p:nvGraphicFramePr>
        <p:xfrm>
          <a:off x="3009900" y="2743200"/>
          <a:ext cx="3124200" cy="29055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12" name="Equation" r:id="rId3" imgW="952087" imgH="888614" progId="Equation.3">
                  <p:embed/>
                </p:oleObj>
              </mc:Choice>
              <mc:Fallback>
                <p:oleObj name="Equation" r:id="rId3" imgW="952087" imgH="888614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9900" y="2743200"/>
                        <a:ext cx="3124200" cy="290550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2569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397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1196391"/>
              </p:ext>
            </p:extLst>
          </p:nvPr>
        </p:nvGraphicFramePr>
        <p:xfrm>
          <a:off x="2514600" y="304800"/>
          <a:ext cx="3733800" cy="6056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7" name="Equation" r:id="rId3" imgW="1815840" imgH="2946240" progId="Equation.3">
                  <p:embed/>
                </p:oleObj>
              </mc:Choice>
              <mc:Fallback>
                <p:oleObj name="Equation" r:id="rId3" imgW="1815840" imgH="2946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04800"/>
                        <a:ext cx="3733800" cy="60561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6427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397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8474834"/>
              </p:ext>
            </p:extLst>
          </p:nvPr>
        </p:nvGraphicFramePr>
        <p:xfrm>
          <a:off x="1371600" y="514703"/>
          <a:ext cx="2590800" cy="35425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42" name="Equation" r:id="rId3" imgW="1002960" imgH="1371600" progId="Equation.3">
                  <p:embed/>
                </p:oleObj>
              </mc:Choice>
              <mc:Fallback>
                <p:oleObj name="Equation" r:id="rId3" imgW="1002960" imgH="1371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514703"/>
                        <a:ext cx="2590800" cy="35425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1709946"/>
              </p:ext>
            </p:extLst>
          </p:nvPr>
        </p:nvGraphicFramePr>
        <p:xfrm>
          <a:off x="2057400" y="4114800"/>
          <a:ext cx="2371469" cy="17261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43" name="Equation" r:id="rId5" imgW="977760" imgH="711000" progId="Equation.3">
                  <p:embed/>
                </p:oleObj>
              </mc:Choice>
              <mc:Fallback>
                <p:oleObj name="Equation" r:id="rId5" imgW="97776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114800"/>
                        <a:ext cx="2371469" cy="17261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395229"/>
              </p:ext>
            </p:extLst>
          </p:nvPr>
        </p:nvGraphicFramePr>
        <p:xfrm>
          <a:off x="4800600" y="4191000"/>
          <a:ext cx="1981200" cy="1818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44" name="Equation" r:id="rId7" imgW="774360" imgH="711000" progId="Equation.3">
                  <p:embed/>
                </p:oleObj>
              </mc:Choice>
              <mc:Fallback>
                <p:oleObj name="Equation" r:id="rId7" imgW="77436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4191000"/>
                        <a:ext cx="1981200" cy="1818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800600" y="3048000"/>
            <a:ext cx="293862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 solution of the</a:t>
            </a:r>
          </a:p>
          <a:p>
            <a:r>
              <a:rPr lang="en-US" sz="2800" dirty="0" smtClean="0"/>
              <a:t>system </a:t>
            </a:r>
            <a:r>
              <a:rPr lang="en-US" sz="2800" b="1" dirty="0" smtClean="0"/>
              <a:t>Ax</a:t>
            </a:r>
            <a:r>
              <a:rPr lang="en-US" sz="2800" dirty="0" smtClean="0"/>
              <a:t> = </a:t>
            </a:r>
            <a:r>
              <a:rPr lang="en-US" sz="2800" b="1" dirty="0" smtClean="0"/>
              <a:t>0</a:t>
            </a:r>
            <a:r>
              <a:rPr lang="en-US" sz="2800" dirty="0" smtClean="0"/>
              <a:t> is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6427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89207" y="990600"/>
            <a:ext cx="33121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 smtClean="0"/>
              <a:t>Example:</a:t>
            </a:r>
          </a:p>
          <a:p>
            <a:r>
              <a:rPr lang="en-US" sz="3600" dirty="0" smtClean="0"/>
              <a:t>Solve the system</a:t>
            </a: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9228258"/>
              </p:ext>
            </p:extLst>
          </p:nvPr>
        </p:nvGraphicFramePr>
        <p:xfrm>
          <a:off x="2590800" y="2514600"/>
          <a:ext cx="4262284" cy="25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67" name="Equation" r:id="rId3" imgW="1460500" imgH="889000" progId="Equation.3">
                  <p:embed/>
                </p:oleObj>
              </mc:Choice>
              <mc:Fallback>
                <p:oleObj name="Equation" r:id="rId3" imgW="1460500" imgH="889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514600"/>
                        <a:ext cx="4262284" cy="2590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546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99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0561231"/>
              </p:ext>
            </p:extLst>
          </p:nvPr>
        </p:nvGraphicFramePr>
        <p:xfrm>
          <a:off x="2133600" y="1295400"/>
          <a:ext cx="4572000" cy="44555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42" name="Equation" r:id="rId3" imgW="1955520" imgH="1904760" progId="Equation.3">
                  <p:embed/>
                </p:oleObj>
              </mc:Choice>
              <mc:Fallback>
                <p:oleObj name="Equation" r:id="rId3" imgW="1955520" imgH="1904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295400"/>
                        <a:ext cx="4572000" cy="44555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5013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ChangeArrowheads="1"/>
          </p:cNvSpPr>
          <p:nvPr/>
        </p:nvSpPr>
        <p:spPr bwMode="auto">
          <a:xfrm>
            <a:off x="601663" y="1371601"/>
            <a:ext cx="7932737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800" dirty="0"/>
              <a:t>If </a:t>
            </a:r>
            <a:r>
              <a:rPr lang="en-US" sz="2800" i="1" dirty="0"/>
              <a:t>V</a:t>
            </a:r>
            <a:r>
              <a:rPr lang="en-US" sz="2800" dirty="0"/>
              <a:t> is a linear space and </a:t>
            </a:r>
            <a:r>
              <a:rPr lang="en-US" sz="2800" i="1" dirty="0"/>
              <a:t>W</a:t>
            </a:r>
            <a:r>
              <a:rPr lang="en-US" sz="2800" dirty="0"/>
              <a:t> is a subset of </a:t>
            </a:r>
            <a:r>
              <a:rPr lang="en-US" sz="2800" i="1" dirty="0"/>
              <a:t>V</a:t>
            </a:r>
            <a:r>
              <a:rPr lang="en-US" sz="2800" dirty="0"/>
              <a:t> then </a:t>
            </a:r>
            <a:r>
              <a:rPr lang="en-US" sz="2800" i="1" dirty="0"/>
              <a:t>W</a:t>
            </a:r>
            <a:r>
              <a:rPr lang="en-US" sz="2800" dirty="0"/>
              <a:t> is a subspace of </a:t>
            </a:r>
            <a:r>
              <a:rPr lang="en-US" sz="2800" i="1" dirty="0"/>
              <a:t>V</a:t>
            </a:r>
            <a:r>
              <a:rPr lang="en-US" sz="2800" dirty="0"/>
              <a:t> if </a:t>
            </a:r>
            <a:r>
              <a:rPr lang="en-US" sz="2800" i="1" dirty="0"/>
              <a:t>W</a:t>
            </a:r>
            <a:r>
              <a:rPr lang="en-US" sz="2800" dirty="0"/>
              <a:t> itself is a linear space. The set </a:t>
            </a:r>
            <a:r>
              <a:rPr lang="en-US" sz="2800" i="1" dirty="0"/>
              <a:t>W</a:t>
            </a:r>
            <a:r>
              <a:rPr lang="en-US" sz="2800" dirty="0"/>
              <a:t> is a subspace of the linear space </a:t>
            </a:r>
            <a:r>
              <a:rPr lang="en-US" sz="2800" i="1" dirty="0"/>
              <a:t>V</a:t>
            </a:r>
            <a:r>
              <a:rPr lang="en-US" sz="2800" dirty="0"/>
              <a:t> if and only if </a:t>
            </a:r>
          </a:p>
        </p:txBody>
      </p:sp>
      <p:sp>
        <p:nvSpPr>
          <p:cNvPr id="5123" name="TextBox 4"/>
          <p:cNvSpPr txBox="1">
            <a:spLocks noChangeArrowheads="1"/>
          </p:cNvSpPr>
          <p:nvPr/>
        </p:nvSpPr>
        <p:spPr bwMode="auto">
          <a:xfrm>
            <a:off x="609600" y="609600"/>
            <a:ext cx="19637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 u="sng" dirty="0"/>
              <a:t>Subspaces</a:t>
            </a:r>
          </a:p>
        </p:txBody>
      </p:sp>
      <p:sp>
        <p:nvSpPr>
          <p:cNvPr id="5124" name="Rectangle 5"/>
          <p:cNvSpPr>
            <a:spLocks noChangeArrowheads="1"/>
          </p:cNvSpPr>
          <p:nvPr/>
        </p:nvSpPr>
        <p:spPr bwMode="auto">
          <a:xfrm>
            <a:off x="601663" y="3556715"/>
            <a:ext cx="8223069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800" dirty="0"/>
              <a:t>1. If </a:t>
            </a:r>
            <a:r>
              <a:rPr lang="en-US" sz="2800" i="1" dirty="0"/>
              <a:t>a</a:t>
            </a:r>
            <a:r>
              <a:rPr lang="en-US" sz="2800" dirty="0"/>
              <a:t> and </a:t>
            </a:r>
            <a:r>
              <a:rPr lang="en-US" sz="2800" i="1" dirty="0"/>
              <a:t>b</a:t>
            </a:r>
            <a:r>
              <a:rPr lang="en-US" sz="2800" dirty="0"/>
              <a:t> are in </a:t>
            </a:r>
            <a:r>
              <a:rPr lang="en-US" sz="2800" i="1" dirty="0"/>
              <a:t>W</a:t>
            </a:r>
            <a:r>
              <a:rPr lang="en-US" sz="2800" dirty="0"/>
              <a:t>, </a:t>
            </a:r>
            <a:r>
              <a:rPr lang="en-US" sz="2800" i="1" dirty="0"/>
              <a:t>a</a:t>
            </a:r>
            <a:r>
              <a:rPr lang="en-US" sz="2800" dirty="0"/>
              <a:t> + </a:t>
            </a:r>
            <a:r>
              <a:rPr lang="en-US" sz="2800" i="1" dirty="0"/>
              <a:t>b</a:t>
            </a:r>
            <a:r>
              <a:rPr lang="en-US" sz="2800" dirty="0"/>
              <a:t> is in </a:t>
            </a:r>
            <a:r>
              <a:rPr lang="en-US" sz="2800" i="1" dirty="0"/>
              <a:t>W</a:t>
            </a:r>
            <a:r>
              <a:rPr lang="en-US" sz="2800" dirty="0"/>
              <a:t>. </a:t>
            </a:r>
          </a:p>
          <a:p>
            <a:endParaRPr lang="en-US" sz="2800" dirty="0" smtClean="0"/>
          </a:p>
          <a:p>
            <a:r>
              <a:rPr lang="en-US" sz="2800" dirty="0" smtClean="0"/>
              <a:t>2</a:t>
            </a:r>
            <a:r>
              <a:rPr lang="en-US" sz="2800" dirty="0"/>
              <a:t>. If </a:t>
            </a:r>
            <a:r>
              <a:rPr lang="en-US" sz="2800" i="1" dirty="0"/>
              <a:t>k</a:t>
            </a:r>
            <a:r>
              <a:rPr lang="en-US" sz="2800" dirty="0"/>
              <a:t> is any scalar and </a:t>
            </a:r>
            <a:r>
              <a:rPr lang="en-US" sz="2800" i="1" dirty="0"/>
              <a:t>a</a:t>
            </a:r>
            <a:r>
              <a:rPr lang="en-US" sz="2800" dirty="0"/>
              <a:t> is a vector in </a:t>
            </a:r>
            <a:r>
              <a:rPr lang="en-US" sz="2800" i="1" dirty="0" smtClean="0"/>
              <a:t>W</a:t>
            </a:r>
            <a:r>
              <a:rPr lang="en-US" sz="2800" dirty="0" smtClean="0"/>
              <a:t>, </a:t>
            </a:r>
            <a:r>
              <a:rPr lang="en-US" sz="2800" i="1" dirty="0" err="1" smtClean="0"/>
              <a:t>ka</a:t>
            </a:r>
            <a:r>
              <a:rPr lang="en-US" sz="2800" dirty="0" smtClean="0"/>
              <a:t> </a:t>
            </a:r>
            <a:r>
              <a:rPr lang="en-US" sz="2800" dirty="0"/>
              <a:t>is in </a:t>
            </a:r>
            <a:r>
              <a:rPr lang="en-US" sz="2800" i="1" dirty="0"/>
              <a:t>W</a:t>
            </a:r>
            <a:r>
              <a:rPr lang="en-US" sz="2800" dirty="0"/>
              <a:t>. </a:t>
            </a:r>
          </a:p>
        </p:txBody>
      </p:sp>
      <p:sp>
        <p:nvSpPr>
          <p:cNvPr id="5" name="Sun 4"/>
          <p:cNvSpPr/>
          <p:nvPr/>
        </p:nvSpPr>
        <p:spPr>
          <a:xfrm>
            <a:off x="7543800" y="304800"/>
            <a:ext cx="914400" cy="914400"/>
          </a:xfrm>
          <a:prstGeom prst="su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96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99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790373"/>
              </p:ext>
            </p:extLst>
          </p:nvPr>
        </p:nvGraphicFramePr>
        <p:xfrm>
          <a:off x="1219200" y="1066800"/>
          <a:ext cx="3276599" cy="32197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90" name="Equation" r:id="rId3" imgW="1371600" imgH="1346040" progId="Equation.3">
                  <p:embed/>
                </p:oleObj>
              </mc:Choice>
              <mc:Fallback>
                <p:oleObj name="Equation" r:id="rId3" imgW="1371600" imgH="1346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066800"/>
                        <a:ext cx="3276599" cy="32197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3047411"/>
              </p:ext>
            </p:extLst>
          </p:nvPr>
        </p:nvGraphicFramePr>
        <p:xfrm>
          <a:off x="685800" y="4495800"/>
          <a:ext cx="4113285" cy="196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91" name="Equation" r:id="rId5" imgW="1917360" imgH="914400" progId="Equation.3">
                  <p:embed/>
                </p:oleObj>
              </mc:Choice>
              <mc:Fallback>
                <p:oleObj name="Equation" r:id="rId5" imgW="191736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495800"/>
                        <a:ext cx="4113285" cy="196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8983706"/>
              </p:ext>
            </p:extLst>
          </p:nvPr>
        </p:nvGraphicFramePr>
        <p:xfrm>
          <a:off x="4876800" y="4495800"/>
          <a:ext cx="3803590" cy="19853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92" name="Equation" r:id="rId7" imgW="1752480" imgH="914400" progId="Equation.3">
                  <p:embed/>
                </p:oleObj>
              </mc:Choice>
              <mc:Fallback>
                <p:oleObj name="Equation" r:id="rId7" imgW="175248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4495800"/>
                        <a:ext cx="3803590" cy="19853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876800" y="3352800"/>
            <a:ext cx="293862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 solution of the</a:t>
            </a:r>
          </a:p>
          <a:p>
            <a:r>
              <a:rPr lang="en-US" sz="2800" dirty="0" smtClean="0"/>
              <a:t>system </a:t>
            </a:r>
            <a:r>
              <a:rPr lang="en-US" sz="2800" b="1" dirty="0" smtClean="0"/>
              <a:t>Ax</a:t>
            </a:r>
            <a:r>
              <a:rPr lang="en-US" sz="2800" dirty="0" smtClean="0"/>
              <a:t> = </a:t>
            </a:r>
            <a:r>
              <a:rPr lang="en-US" sz="2800" b="1" dirty="0" smtClean="0"/>
              <a:t>0</a:t>
            </a:r>
            <a:r>
              <a:rPr lang="en-US" sz="2800" dirty="0" smtClean="0"/>
              <a:t> is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5013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888642"/>
            <a:ext cx="297042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 smtClean="0"/>
              <a:t>Example:</a:t>
            </a:r>
          </a:p>
          <a:p>
            <a:r>
              <a:rPr lang="en-US" sz="3200" dirty="0" smtClean="0"/>
              <a:t>Solve the system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3576238"/>
              </p:ext>
            </p:extLst>
          </p:nvPr>
        </p:nvGraphicFramePr>
        <p:xfrm>
          <a:off x="2514600" y="2133600"/>
          <a:ext cx="4344771" cy="2730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89" name="Equation" r:id="rId3" imgW="1409700" imgH="889000" progId="Equation.3">
                  <p:embed/>
                </p:oleObj>
              </mc:Choice>
              <mc:Fallback>
                <p:oleObj name="Equation" r:id="rId3" imgW="1409700" imgH="889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133600"/>
                        <a:ext cx="4344771" cy="273016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1099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04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6883719"/>
              </p:ext>
            </p:extLst>
          </p:nvPr>
        </p:nvGraphicFramePr>
        <p:xfrm>
          <a:off x="2133600" y="228600"/>
          <a:ext cx="5105400" cy="63065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90" name="Equation" r:id="rId3" imgW="2323800" imgH="2869920" progId="Equation.3">
                  <p:embed/>
                </p:oleObj>
              </mc:Choice>
              <mc:Fallback>
                <p:oleObj name="Equation" r:id="rId3" imgW="2323800" imgH="2869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28600"/>
                        <a:ext cx="5105400" cy="63065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8880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04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3384623"/>
              </p:ext>
            </p:extLst>
          </p:nvPr>
        </p:nvGraphicFramePr>
        <p:xfrm>
          <a:off x="2133600" y="838200"/>
          <a:ext cx="4876800" cy="4947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13" name="Equation" r:id="rId3" imgW="1803240" imgH="1828800" progId="Equation.3">
                  <p:embed/>
                </p:oleObj>
              </mc:Choice>
              <mc:Fallback>
                <p:oleObj name="Equation" r:id="rId3" imgW="1803240" imgH="1828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838200"/>
                        <a:ext cx="4876800" cy="49476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8880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60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9515822"/>
              </p:ext>
            </p:extLst>
          </p:nvPr>
        </p:nvGraphicFramePr>
        <p:xfrm>
          <a:off x="1219200" y="304799"/>
          <a:ext cx="3048000" cy="28672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62" name="Equation" r:id="rId3" imgW="1269720" imgH="1193760" progId="Equation.3">
                  <p:embed/>
                </p:oleObj>
              </mc:Choice>
              <mc:Fallback>
                <p:oleObj name="Equation" r:id="rId3" imgW="1269720" imgH="1193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04799"/>
                        <a:ext cx="3048000" cy="28672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8685129"/>
              </p:ext>
            </p:extLst>
          </p:nvPr>
        </p:nvGraphicFramePr>
        <p:xfrm>
          <a:off x="1905000" y="3276600"/>
          <a:ext cx="3122340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63" name="Equation" r:id="rId5" imgW="1396800" imgH="1193760" progId="Equation.3">
                  <p:embed/>
                </p:oleObj>
              </mc:Choice>
              <mc:Fallback>
                <p:oleObj name="Equation" r:id="rId5" imgW="1396800" imgH="1193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276600"/>
                        <a:ext cx="3122340" cy="266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4317270"/>
              </p:ext>
            </p:extLst>
          </p:nvPr>
        </p:nvGraphicFramePr>
        <p:xfrm>
          <a:off x="5257800" y="3352800"/>
          <a:ext cx="2895600" cy="26697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64" name="Equation" r:id="rId7" imgW="1295280" imgH="1193760" progId="Equation.3">
                  <p:embed/>
                </p:oleObj>
              </mc:Choice>
              <mc:Fallback>
                <p:oleObj name="Equation" r:id="rId7" imgW="1295280" imgH="1193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3352800"/>
                        <a:ext cx="2895600" cy="26697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105400" y="2286000"/>
            <a:ext cx="293862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 solution of the</a:t>
            </a:r>
          </a:p>
          <a:p>
            <a:r>
              <a:rPr lang="en-US" sz="2800" dirty="0" smtClean="0"/>
              <a:t>system </a:t>
            </a:r>
            <a:r>
              <a:rPr lang="en-US" sz="2800" b="1" dirty="0" smtClean="0"/>
              <a:t>Ax</a:t>
            </a:r>
            <a:r>
              <a:rPr lang="en-US" sz="2800" dirty="0" smtClean="0"/>
              <a:t> = </a:t>
            </a:r>
            <a:r>
              <a:rPr lang="en-US" sz="2800" b="1" dirty="0" smtClean="0"/>
              <a:t>0</a:t>
            </a:r>
            <a:r>
              <a:rPr lang="en-US" sz="2800" dirty="0" smtClean="0"/>
              <a:t> is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3336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8200" y="2514600"/>
            <a:ext cx="7924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the vectors </a:t>
            </a:r>
            <a:r>
              <a:rPr lang="en-US" sz="2800" b="1" dirty="0"/>
              <a:t>r</a:t>
            </a:r>
            <a:r>
              <a:rPr lang="en-US" sz="2800" baseline="-25000" dirty="0"/>
              <a:t>1</a:t>
            </a:r>
            <a:r>
              <a:rPr lang="en-US" sz="2800" dirty="0"/>
              <a:t> = [</a:t>
            </a:r>
            <a:r>
              <a:rPr lang="en-US" sz="2800" i="1" dirty="0"/>
              <a:t>a</a:t>
            </a:r>
            <a:r>
              <a:rPr lang="en-US" sz="2800" baseline="-25000" dirty="0"/>
              <a:t>11</a:t>
            </a:r>
            <a:r>
              <a:rPr lang="en-US" sz="2800" dirty="0"/>
              <a:t>    </a:t>
            </a:r>
            <a:r>
              <a:rPr lang="en-US" sz="2800" i="1" dirty="0"/>
              <a:t>a</a:t>
            </a:r>
            <a:r>
              <a:rPr lang="en-US" sz="2800" baseline="-25000" dirty="0"/>
              <a:t>12</a:t>
            </a:r>
            <a:r>
              <a:rPr lang="en-US" sz="2800" dirty="0"/>
              <a:t> </a:t>
            </a:r>
            <a:r>
              <a:rPr lang="en-US" sz="2800" dirty="0">
                <a:sym typeface="Symbol"/>
              </a:rPr>
              <a:t></a:t>
            </a:r>
            <a:r>
              <a:rPr lang="en-US" sz="2800" dirty="0"/>
              <a:t> </a:t>
            </a:r>
            <a:r>
              <a:rPr lang="en-US" sz="2800" i="1" dirty="0"/>
              <a:t>a</a:t>
            </a:r>
            <a:r>
              <a:rPr lang="en-US" sz="2800" baseline="-25000" dirty="0"/>
              <a:t>1</a:t>
            </a:r>
            <a:r>
              <a:rPr lang="en-US" sz="2800" i="1" baseline="-25000" dirty="0"/>
              <a:t>n</a:t>
            </a:r>
            <a:r>
              <a:rPr lang="en-US" sz="2800" dirty="0" smtClean="0"/>
              <a:t>],</a:t>
            </a:r>
          </a:p>
          <a:p>
            <a:r>
              <a:rPr lang="en-US" sz="2800" b="1" dirty="0" smtClean="0"/>
              <a:t>r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 </a:t>
            </a:r>
            <a:r>
              <a:rPr lang="en-US" sz="2800" dirty="0"/>
              <a:t>= [</a:t>
            </a:r>
            <a:r>
              <a:rPr lang="en-US" sz="2800" i="1" dirty="0"/>
              <a:t>a</a:t>
            </a:r>
            <a:r>
              <a:rPr lang="en-US" sz="2800" baseline="-25000" dirty="0"/>
              <a:t>21</a:t>
            </a:r>
            <a:r>
              <a:rPr lang="en-US" sz="2800" dirty="0"/>
              <a:t>    </a:t>
            </a:r>
            <a:r>
              <a:rPr lang="en-US" sz="2800" i="1" dirty="0"/>
              <a:t>a</a:t>
            </a:r>
            <a:r>
              <a:rPr lang="en-US" sz="2800" baseline="-25000" dirty="0"/>
              <a:t>22</a:t>
            </a:r>
            <a:r>
              <a:rPr lang="en-US" sz="2800" dirty="0"/>
              <a:t> </a:t>
            </a:r>
            <a:r>
              <a:rPr lang="en-US" sz="2800" dirty="0">
                <a:sym typeface="Symbol"/>
              </a:rPr>
              <a:t></a:t>
            </a:r>
            <a:r>
              <a:rPr lang="en-US" sz="2800" dirty="0"/>
              <a:t> </a:t>
            </a:r>
            <a:r>
              <a:rPr lang="en-US" sz="2800" i="1" dirty="0"/>
              <a:t>a</a:t>
            </a:r>
            <a:r>
              <a:rPr lang="en-US" sz="2800" baseline="-25000" dirty="0"/>
              <a:t>2</a:t>
            </a:r>
            <a:r>
              <a:rPr lang="en-US" sz="2800" i="1" baseline="-25000" dirty="0"/>
              <a:t>n</a:t>
            </a:r>
            <a:r>
              <a:rPr lang="en-US" sz="2800" dirty="0"/>
              <a:t>], </a:t>
            </a:r>
            <a:r>
              <a:rPr lang="en-US" sz="2800" dirty="0">
                <a:sym typeface="Symbol"/>
              </a:rPr>
              <a:t></a:t>
            </a:r>
            <a:r>
              <a:rPr lang="en-US" sz="2800" dirty="0"/>
              <a:t>, </a:t>
            </a:r>
            <a:r>
              <a:rPr lang="en-US" sz="2800" b="1" dirty="0" err="1"/>
              <a:t>r</a:t>
            </a:r>
            <a:r>
              <a:rPr lang="en-US" sz="2800" i="1" baseline="-25000" dirty="0" err="1"/>
              <a:t>m</a:t>
            </a:r>
            <a:r>
              <a:rPr lang="en-US" sz="2800" dirty="0"/>
              <a:t> = [</a:t>
            </a:r>
            <a:r>
              <a:rPr lang="en-US" sz="2800" i="1" dirty="0"/>
              <a:t>a</a:t>
            </a:r>
            <a:r>
              <a:rPr lang="en-US" sz="2800" i="1" baseline="-25000" dirty="0"/>
              <a:t>m</a:t>
            </a:r>
            <a:r>
              <a:rPr lang="en-US" sz="2800" baseline="-25000" dirty="0"/>
              <a:t>1</a:t>
            </a:r>
            <a:r>
              <a:rPr lang="en-US" sz="2800" dirty="0"/>
              <a:t>    </a:t>
            </a:r>
            <a:r>
              <a:rPr lang="en-US" sz="2800" i="1" dirty="0"/>
              <a:t>a</a:t>
            </a:r>
            <a:r>
              <a:rPr lang="en-US" sz="2800" i="1" baseline="-25000" dirty="0"/>
              <a:t>m</a:t>
            </a:r>
            <a:r>
              <a:rPr lang="en-US" sz="2800" baseline="-25000" dirty="0"/>
              <a:t>2</a:t>
            </a:r>
            <a:r>
              <a:rPr lang="en-US" sz="2800" dirty="0"/>
              <a:t> </a:t>
            </a:r>
            <a:r>
              <a:rPr lang="en-US" sz="2800" dirty="0">
                <a:sym typeface="Symbol"/>
              </a:rPr>
              <a:t></a:t>
            </a:r>
            <a:r>
              <a:rPr lang="en-US" sz="2800" dirty="0"/>
              <a:t> </a:t>
            </a:r>
            <a:r>
              <a:rPr lang="en-US" sz="2800" i="1" dirty="0" err="1"/>
              <a:t>a</a:t>
            </a:r>
            <a:r>
              <a:rPr lang="en-US" sz="2800" i="1" baseline="-25000" dirty="0" err="1"/>
              <a:t>mn</a:t>
            </a:r>
            <a:r>
              <a:rPr lang="en-US" sz="2800" dirty="0"/>
              <a:t>]</a:t>
            </a:r>
          </a:p>
          <a:p>
            <a:r>
              <a:rPr lang="en-US" sz="2800" dirty="0"/>
              <a:t>are called the row vectors of </a:t>
            </a:r>
            <a:r>
              <a:rPr lang="en-US" sz="2800" b="1" dirty="0"/>
              <a:t>A</a:t>
            </a:r>
            <a:r>
              <a:rPr lang="en-US" sz="2800" dirty="0"/>
              <a:t> and the </a:t>
            </a:r>
            <a:r>
              <a:rPr lang="en-US" sz="2800" dirty="0" smtClean="0"/>
              <a:t>vectors</a:t>
            </a:r>
            <a:r>
              <a:rPr lang="en-US" sz="2800" b="1" dirty="0"/>
              <a:t> </a:t>
            </a:r>
            <a:endParaRPr lang="en-US" sz="2800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5086774"/>
              </p:ext>
            </p:extLst>
          </p:nvPr>
        </p:nvGraphicFramePr>
        <p:xfrm>
          <a:off x="1848344" y="287886"/>
          <a:ext cx="3048000" cy="2081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51" name="Equation" r:id="rId3" imgW="1384300" imgH="939800" progId="Equation.3">
                  <p:embed/>
                </p:oleObj>
              </mc:Choice>
              <mc:Fallback>
                <p:oleObj name="Equation" r:id="rId3" imgW="1384300" imgH="9398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8344" y="287886"/>
                        <a:ext cx="3048000" cy="20810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/>
          <p:cNvSpPr/>
          <p:nvPr/>
        </p:nvSpPr>
        <p:spPr>
          <a:xfrm>
            <a:off x="859665" y="6096000"/>
            <a:ext cx="5257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are </a:t>
            </a:r>
            <a:r>
              <a:rPr lang="en-US" sz="2800" dirty="0"/>
              <a:t>called the column vectors of </a:t>
            </a:r>
            <a:r>
              <a:rPr lang="en-US" sz="2800" b="1" dirty="0"/>
              <a:t>A</a:t>
            </a:r>
            <a:r>
              <a:rPr lang="en-US" sz="2800" dirty="0"/>
              <a:t>.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38200" y="1066800"/>
            <a:ext cx="10262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If </a:t>
            </a:r>
            <a:r>
              <a:rPr lang="en-US" sz="2800" b="1" dirty="0"/>
              <a:t>A</a:t>
            </a:r>
            <a:r>
              <a:rPr lang="en-US" sz="2800" dirty="0"/>
              <a:t> = </a:t>
            </a: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7204850"/>
              </p:ext>
            </p:extLst>
          </p:nvPr>
        </p:nvGraphicFramePr>
        <p:xfrm>
          <a:off x="1660350" y="3814202"/>
          <a:ext cx="944987" cy="22817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52" name="Equation" r:id="rId5" imgW="393529" imgH="939392" progId="Equation.3">
                  <p:embed/>
                </p:oleObj>
              </mc:Choice>
              <mc:Fallback>
                <p:oleObj name="Equation" r:id="rId5" imgW="393529" imgH="939392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0350" y="3814202"/>
                        <a:ext cx="944987" cy="228179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0240595"/>
              </p:ext>
            </p:extLst>
          </p:nvPr>
        </p:nvGraphicFramePr>
        <p:xfrm>
          <a:off x="3429000" y="3815316"/>
          <a:ext cx="990600" cy="22806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53" name="Equation" r:id="rId7" imgW="406224" imgH="939392" progId="Equation.3">
                  <p:embed/>
                </p:oleObj>
              </mc:Choice>
              <mc:Fallback>
                <p:oleObj name="Equation" r:id="rId7" imgW="406224" imgH="939392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3815316"/>
                        <a:ext cx="990600" cy="228068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883387"/>
              </p:ext>
            </p:extLst>
          </p:nvPr>
        </p:nvGraphicFramePr>
        <p:xfrm>
          <a:off x="5859887" y="3717166"/>
          <a:ext cx="1066800" cy="24561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54" name="Equation" r:id="rId9" imgW="406224" imgH="939392" progId="Equation.3">
                  <p:embed/>
                </p:oleObj>
              </mc:Choice>
              <mc:Fallback>
                <p:oleObj name="Equation" r:id="rId9" imgW="406224" imgH="939392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9887" y="3717166"/>
                        <a:ext cx="1066800" cy="245612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21"/>
          <p:cNvSpPr/>
          <p:nvPr/>
        </p:nvSpPr>
        <p:spPr>
          <a:xfrm>
            <a:off x="990600" y="4648200"/>
            <a:ext cx="6912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c</a:t>
            </a:r>
            <a:r>
              <a:rPr lang="en-US" sz="2800" baseline="-25000" dirty="0"/>
              <a:t>1 </a:t>
            </a:r>
            <a:r>
              <a:rPr lang="en-US" sz="2800" dirty="0"/>
              <a:t>=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617138" y="4648200"/>
            <a:ext cx="9444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, </a:t>
            </a:r>
            <a:r>
              <a:rPr lang="en-US" sz="2800" b="1" dirty="0"/>
              <a:t>c</a:t>
            </a:r>
            <a:r>
              <a:rPr lang="en-US" sz="2800" baseline="-25000" dirty="0"/>
              <a:t>2 </a:t>
            </a:r>
            <a:r>
              <a:rPr lang="en-US" sz="2800" dirty="0"/>
              <a:t>= 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505459" y="4683617"/>
            <a:ext cx="14766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, </a:t>
            </a:r>
            <a:r>
              <a:rPr lang="en-US" sz="2800" dirty="0">
                <a:sym typeface="Symbol"/>
              </a:rPr>
              <a:t></a:t>
            </a:r>
            <a:r>
              <a:rPr lang="en-US" sz="2800" dirty="0"/>
              <a:t>, </a:t>
            </a:r>
            <a:r>
              <a:rPr lang="en-US" sz="2800" b="1" dirty="0" err="1"/>
              <a:t>c</a:t>
            </a:r>
            <a:r>
              <a:rPr lang="en-US" sz="2800" i="1" baseline="-25000" dirty="0" err="1"/>
              <a:t>n</a:t>
            </a:r>
            <a:r>
              <a:rPr lang="en-US" sz="2800" baseline="-25000" dirty="0"/>
              <a:t> </a:t>
            </a:r>
            <a:r>
              <a:rPr lang="en-US" sz="2800" dirty="0"/>
              <a:t>= </a:t>
            </a:r>
          </a:p>
        </p:txBody>
      </p:sp>
      <p:sp>
        <p:nvSpPr>
          <p:cNvPr id="25" name="Sun 24"/>
          <p:cNvSpPr/>
          <p:nvPr/>
        </p:nvSpPr>
        <p:spPr>
          <a:xfrm>
            <a:off x="7543800" y="304800"/>
            <a:ext cx="914400" cy="914400"/>
          </a:xfrm>
          <a:prstGeom prst="su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44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04929" y="2286000"/>
            <a:ext cx="721968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The subspace spanned by the row vectors of </a:t>
            </a:r>
            <a:r>
              <a:rPr lang="en-US" sz="3200" b="1" dirty="0"/>
              <a:t>A</a:t>
            </a:r>
            <a:r>
              <a:rPr lang="en-US" sz="3200" dirty="0"/>
              <a:t> is called the row space of </a:t>
            </a:r>
            <a:r>
              <a:rPr lang="en-US" sz="3200" b="1" dirty="0"/>
              <a:t>A</a:t>
            </a:r>
            <a:r>
              <a:rPr lang="en-US" sz="3200" dirty="0"/>
              <a:t> and the subspace spanned by the column vectors is called the column space of </a:t>
            </a:r>
            <a:r>
              <a:rPr lang="en-US" sz="3200" b="1" dirty="0" smtClean="0"/>
              <a:t>A</a:t>
            </a:r>
            <a:r>
              <a:rPr lang="en-US" sz="3200" dirty="0" smtClean="0"/>
              <a:t>.</a:t>
            </a:r>
          </a:p>
          <a:p>
            <a:endParaRPr lang="en-US" sz="3200" dirty="0"/>
          </a:p>
          <a:p>
            <a:r>
              <a:rPr lang="en-US" sz="3200" dirty="0" smtClean="0"/>
              <a:t>The </a:t>
            </a:r>
            <a:r>
              <a:rPr lang="en-US" sz="3200" dirty="0"/>
              <a:t>solution space of the system </a:t>
            </a:r>
            <a:r>
              <a:rPr lang="en-US" sz="3200" b="1" dirty="0"/>
              <a:t>Ax</a:t>
            </a:r>
            <a:r>
              <a:rPr lang="en-US" sz="3200" dirty="0"/>
              <a:t> = </a:t>
            </a:r>
            <a:r>
              <a:rPr lang="en-US" sz="3200" b="1" dirty="0"/>
              <a:t>0</a:t>
            </a:r>
            <a:r>
              <a:rPr lang="en-US" sz="3200" dirty="0"/>
              <a:t> is called the </a:t>
            </a:r>
            <a:r>
              <a:rPr lang="en-US" sz="3200" dirty="0" err="1"/>
              <a:t>nullspace</a:t>
            </a:r>
            <a:r>
              <a:rPr lang="en-US" sz="3200" dirty="0"/>
              <a:t> of </a:t>
            </a:r>
            <a:r>
              <a:rPr lang="en-US" sz="3200" b="1" dirty="0"/>
              <a:t>A</a:t>
            </a:r>
            <a:r>
              <a:rPr lang="en-US" sz="3200" dirty="0"/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96199" y="1219200"/>
            <a:ext cx="7808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 smtClean="0"/>
              <a:t>Row Space, Column Space and </a:t>
            </a:r>
            <a:r>
              <a:rPr lang="en-US" sz="3600" u="sng" dirty="0" err="1" smtClean="0"/>
              <a:t>Nullspace</a:t>
            </a:r>
            <a:endParaRPr lang="en-US" sz="3600" u="sng" dirty="0"/>
          </a:p>
        </p:txBody>
      </p:sp>
      <p:sp>
        <p:nvSpPr>
          <p:cNvPr id="4" name="Sun 3"/>
          <p:cNvSpPr/>
          <p:nvPr/>
        </p:nvSpPr>
        <p:spPr>
          <a:xfrm>
            <a:off x="7543800" y="304800"/>
            <a:ext cx="914400" cy="914400"/>
          </a:xfrm>
          <a:prstGeom prst="su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78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4183" y="1981200"/>
            <a:ext cx="82296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The rank of </a:t>
            </a:r>
            <a:r>
              <a:rPr lang="en-US" sz="3200" b="1" dirty="0"/>
              <a:t>A</a:t>
            </a:r>
            <a:r>
              <a:rPr lang="en-US" sz="3200" dirty="0"/>
              <a:t>, denoted </a:t>
            </a:r>
            <a:r>
              <a:rPr lang="en-US" sz="3200" dirty="0" smtClean="0"/>
              <a:t>rank </a:t>
            </a:r>
            <a:r>
              <a:rPr lang="en-US" sz="3200" b="1" dirty="0" smtClean="0"/>
              <a:t>A</a:t>
            </a:r>
            <a:r>
              <a:rPr lang="en-US" sz="3200" dirty="0" smtClean="0"/>
              <a:t>, </a:t>
            </a:r>
            <a:r>
              <a:rPr lang="en-US" sz="3200" dirty="0"/>
              <a:t>is the dimension of the row and column space of </a:t>
            </a:r>
            <a:r>
              <a:rPr lang="en-US" sz="3200" b="1" dirty="0"/>
              <a:t>A</a:t>
            </a:r>
            <a:r>
              <a:rPr lang="en-US" sz="3200" dirty="0"/>
              <a:t>.</a:t>
            </a:r>
          </a:p>
          <a:p>
            <a:endParaRPr lang="en-US" sz="3200" dirty="0" smtClean="0"/>
          </a:p>
          <a:p>
            <a:r>
              <a:rPr lang="en-US" sz="3200" dirty="0" smtClean="0"/>
              <a:t>The </a:t>
            </a:r>
            <a:r>
              <a:rPr lang="en-US" sz="3200" dirty="0"/>
              <a:t>nullity of </a:t>
            </a:r>
            <a:r>
              <a:rPr lang="en-US" sz="3200" b="1" dirty="0"/>
              <a:t>A</a:t>
            </a:r>
            <a:r>
              <a:rPr lang="en-US" sz="3200" dirty="0"/>
              <a:t>, denoted </a:t>
            </a:r>
            <a:r>
              <a:rPr lang="en-US" sz="3200" dirty="0" smtClean="0"/>
              <a:t>nullity </a:t>
            </a:r>
            <a:r>
              <a:rPr lang="en-US" sz="3200" b="1" dirty="0" smtClean="0"/>
              <a:t>A</a:t>
            </a:r>
            <a:r>
              <a:rPr lang="en-US" sz="3200" dirty="0" smtClean="0"/>
              <a:t>, </a:t>
            </a:r>
            <a:r>
              <a:rPr lang="en-US" sz="3200" dirty="0"/>
              <a:t>is the dimension of the </a:t>
            </a:r>
            <a:r>
              <a:rPr lang="en-US" sz="3200" dirty="0" err="1"/>
              <a:t>nullspace</a:t>
            </a:r>
            <a:r>
              <a:rPr lang="en-US" sz="3200" dirty="0"/>
              <a:t> of</a:t>
            </a:r>
            <a:r>
              <a:rPr lang="en-US" sz="3200" b="1" dirty="0"/>
              <a:t> A</a:t>
            </a:r>
            <a:r>
              <a:rPr lang="en-US" sz="3200" dirty="0"/>
              <a:t>.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4183" y="864910"/>
            <a:ext cx="3241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 smtClean="0"/>
              <a:t>Rank and Nullity</a:t>
            </a:r>
            <a:endParaRPr lang="en-US" sz="3600" u="sng" dirty="0"/>
          </a:p>
        </p:txBody>
      </p:sp>
      <p:sp>
        <p:nvSpPr>
          <p:cNvPr id="4" name="Sun 3"/>
          <p:cNvSpPr/>
          <p:nvPr/>
        </p:nvSpPr>
        <p:spPr>
          <a:xfrm>
            <a:off x="7543800" y="304800"/>
            <a:ext cx="914400" cy="914400"/>
          </a:xfrm>
          <a:prstGeom prst="su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32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00" y="624299"/>
            <a:ext cx="6705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u="sng" dirty="0"/>
              <a:t>Dimension Theorem for matrices.</a:t>
            </a:r>
            <a:endParaRPr lang="en-US" sz="3600" dirty="0"/>
          </a:p>
          <a:p>
            <a:endParaRPr lang="en-US" sz="3600" dirty="0" smtClean="0"/>
          </a:p>
          <a:p>
            <a:r>
              <a:rPr lang="en-US" sz="3600" dirty="0" smtClean="0"/>
              <a:t>If </a:t>
            </a:r>
            <a:r>
              <a:rPr lang="en-US" sz="3600" b="1" dirty="0"/>
              <a:t>A</a:t>
            </a:r>
            <a:r>
              <a:rPr lang="en-US" sz="3600" dirty="0"/>
              <a:t> is a matrix of size </a:t>
            </a:r>
            <a:r>
              <a:rPr lang="en-US" sz="3600" i="1" dirty="0"/>
              <a:t>m</a:t>
            </a:r>
            <a:r>
              <a:rPr lang="en-US" sz="3600" dirty="0"/>
              <a:t> </a:t>
            </a:r>
            <a:r>
              <a:rPr lang="en-US" sz="3600" dirty="0">
                <a:sym typeface="Symbol"/>
              </a:rPr>
              <a:t></a:t>
            </a:r>
            <a:r>
              <a:rPr lang="en-US" sz="3600" dirty="0"/>
              <a:t> </a:t>
            </a:r>
            <a:r>
              <a:rPr lang="en-US" sz="3600" i="1" dirty="0"/>
              <a:t>n</a:t>
            </a:r>
            <a:r>
              <a:rPr lang="en-US" sz="3600" dirty="0"/>
              <a:t>, </a:t>
            </a:r>
            <a:r>
              <a:rPr lang="en-US" sz="3600" b="1" dirty="0"/>
              <a:t>A</a:t>
            </a:r>
            <a:r>
              <a:rPr lang="en-US" sz="3600" dirty="0"/>
              <a:t> = </a:t>
            </a:r>
          </a:p>
        </p:txBody>
      </p:sp>
      <p:sp>
        <p:nvSpPr>
          <p:cNvPr id="6" name="Rectangle 5"/>
          <p:cNvSpPr/>
          <p:nvPr/>
        </p:nvSpPr>
        <p:spPr>
          <a:xfrm>
            <a:off x="2133600" y="2133600"/>
            <a:ext cx="427565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3600" dirty="0" smtClean="0"/>
          </a:p>
          <a:p>
            <a:r>
              <a:rPr lang="en-US" sz="3600" dirty="0" smtClean="0"/>
              <a:t>rank </a:t>
            </a:r>
            <a:r>
              <a:rPr lang="en-US" sz="3600" b="1" dirty="0" smtClean="0"/>
              <a:t>A</a:t>
            </a:r>
            <a:r>
              <a:rPr lang="en-US" sz="3600" dirty="0" smtClean="0"/>
              <a:t> </a:t>
            </a:r>
            <a:r>
              <a:rPr lang="en-US" sz="3600" dirty="0"/>
              <a:t>+ </a:t>
            </a:r>
            <a:r>
              <a:rPr lang="en-US" sz="3600" dirty="0" smtClean="0"/>
              <a:t>nullity </a:t>
            </a:r>
            <a:r>
              <a:rPr lang="en-US" sz="3600" b="1" dirty="0" smtClean="0"/>
              <a:t>A</a:t>
            </a:r>
            <a:r>
              <a:rPr lang="en-US" sz="3600" dirty="0" smtClean="0"/>
              <a:t> </a:t>
            </a:r>
            <a:r>
              <a:rPr lang="en-US" sz="3600" dirty="0"/>
              <a:t>= </a:t>
            </a:r>
            <a:r>
              <a:rPr lang="en-US" sz="3600" i="1" dirty="0"/>
              <a:t>n</a:t>
            </a:r>
            <a:r>
              <a:rPr lang="en-US" sz="3600" dirty="0"/>
              <a:t>. 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4291434"/>
              </p:ext>
            </p:extLst>
          </p:nvPr>
        </p:nvGraphicFramePr>
        <p:xfrm>
          <a:off x="6629400" y="1549011"/>
          <a:ext cx="1960245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75" name="Equation" r:id="rId3" imgW="469696" imgH="241195" progId="Equation.3">
                  <p:embed/>
                </p:oleObj>
              </mc:Choice>
              <mc:Fallback>
                <p:oleObj name="Equation" r:id="rId3" imgW="469696" imgH="241195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1549011"/>
                        <a:ext cx="1960245" cy="10001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Sun 8"/>
          <p:cNvSpPr/>
          <p:nvPr/>
        </p:nvSpPr>
        <p:spPr>
          <a:xfrm>
            <a:off x="7543800" y="304800"/>
            <a:ext cx="914400" cy="914400"/>
          </a:xfrm>
          <a:prstGeom prst="su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9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222" y="228600"/>
            <a:ext cx="8440772" cy="23391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 smtClean="0"/>
              <a:t>Example:</a:t>
            </a:r>
          </a:p>
          <a:p>
            <a:endParaRPr lang="en-US" sz="3200" dirty="0"/>
          </a:p>
          <a:p>
            <a:r>
              <a:rPr lang="en-US" sz="3200" dirty="0" smtClean="0"/>
              <a:t>Find rank </a:t>
            </a:r>
            <a:r>
              <a:rPr lang="en-US" sz="3200" b="1" dirty="0" smtClean="0"/>
              <a:t>A</a:t>
            </a:r>
            <a:r>
              <a:rPr lang="en-US" sz="3200" dirty="0" smtClean="0"/>
              <a:t>, nullity </a:t>
            </a:r>
            <a:r>
              <a:rPr lang="en-US" sz="3200" b="1" dirty="0" smtClean="0"/>
              <a:t>A</a:t>
            </a:r>
            <a:r>
              <a:rPr lang="en-US" sz="3200" dirty="0" smtClean="0"/>
              <a:t>, the null space of </a:t>
            </a:r>
            <a:r>
              <a:rPr lang="en-US" sz="3200" b="1" dirty="0" smtClean="0"/>
              <a:t>A</a:t>
            </a:r>
          </a:p>
          <a:p>
            <a:r>
              <a:rPr lang="en-US" sz="3200" dirty="0" smtClean="0"/>
              <a:t>and a basis for the row and column space of </a:t>
            </a:r>
            <a:r>
              <a:rPr lang="en-US" sz="3200" b="1" dirty="0" smtClean="0"/>
              <a:t>A</a:t>
            </a:r>
            <a:r>
              <a:rPr lang="en-US" sz="3200" dirty="0" smtClean="0"/>
              <a:t> if   </a:t>
            </a:r>
          </a:p>
          <a:p>
            <a:pPr marL="342900" indent="-342900">
              <a:buAutoNum type="alphaLcParenR"/>
            </a:pPr>
            <a:endParaRPr lang="en-US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4004412"/>
              </p:ext>
            </p:extLst>
          </p:nvPr>
        </p:nvGraphicFramePr>
        <p:xfrm>
          <a:off x="2362200" y="2684350"/>
          <a:ext cx="3375025" cy="2592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1" name="Equation" r:id="rId3" imgW="927000" imgH="711000" progId="Equation.3">
                  <p:embed/>
                </p:oleObj>
              </mc:Choice>
              <mc:Fallback>
                <p:oleObj name="Equation" r:id="rId3" imgW="927000" imgH="711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684350"/>
                        <a:ext cx="3375025" cy="25928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76400" y="3657600"/>
            <a:ext cx="9028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A</a:t>
            </a:r>
            <a:r>
              <a:rPr lang="en-US" sz="3600" dirty="0" smtClean="0"/>
              <a:t> =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9507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5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48" name="TextBox 1"/>
          <p:cNvSpPr txBox="1">
            <a:spLocks noChangeArrowheads="1"/>
          </p:cNvSpPr>
          <p:nvPr/>
        </p:nvSpPr>
        <p:spPr bwMode="auto">
          <a:xfrm>
            <a:off x="975133" y="1755775"/>
            <a:ext cx="238078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4000" u="sng" dirty="0" smtClean="0"/>
              <a:t>Theorem:</a:t>
            </a:r>
            <a:endParaRPr lang="en-US" sz="4000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990600" y="2984682"/>
                <a:ext cx="7467600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 smtClean="0"/>
                  <a:t>Lines through the origin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sz="3600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3600" dirty="0" smtClean="0"/>
                  <a:t> are subspaces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sz="3600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3600" dirty="0" smtClean="0"/>
                  <a:t> and lines and planes through the origin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sz="3600" b="0" i="1" smtClean="0"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3600" dirty="0" smtClean="0"/>
                  <a:t> </a:t>
                </a:r>
              </a:p>
              <a:p>
                <a:r>
                  <a:rPr lang="en-US" sz="3600" dirty="0" smtClean="0"/>
                  <a:t>are subspaces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sz="3600" b="0" i="1" smtClean="0"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3600" dirty="0" smtClean="0"/>
                  <a:t>. 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2984682"/>
                <a:ext cx="7467600" cy="2677656"/>
              </a:xfrm>
              <a:prstGeom prst="rect">
                <a:avLst/>
              </a:prstGeom>
              <a:blipFill rotWithShape="1">
                <a:blip r:embed="rId2"/>
                <a:stretch>
                  <a:fillRect l="-2531" t="-31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33994" y="457200"/>
                <a:ext cx="455240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400" u="sng" dirty="0" smtClean="0"/>
                  <a:t>Subspaces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400" i="1" u="sng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4400" b="0" i="1" u="sng" smtClean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sz="4400" b="0" i="1" u="sng" smtClean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4400" u="sng" dirty="0" smtClean="0"/>
                  <a:t>.</a:t>
                </a:r>
                <a:r>
                  <a:rPr lang="en-US" sz="4400" dirty="0" smtClean="0"/>
                  <a:t> </a:t>
                </a:r>
                <a:endParaRPr lang="en-US" sz="4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994" y="457200"/>
                <a:ext cx="4552406" cy="769441"/>
              </a:xfrm>
              <a:prstGeom prst="rect">
                <a:avLst/>
              </a:prstGeom>
              <a:blipFill rotWithShape="1">
                <a:blip r:embed="rId3"/>
                <a:stretch>
                  <a:fillRect l="-5355" t="-15873" b="-37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un 5"/>
          <p:cNvSpPr/>
          <p:nvPr/>
        </p:nvSpPr>
        <p:spPr>
          <a:xfrm>
            <a:off x="7543800" y="304800"/>
            <a:ext cx="914400" cy="914400"/>
          </a:xfrm>
          <a:prstGeom prst="su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15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806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519254"/>
              </p:ext>
            </p:extLst>
          </p:nvPr>
        </p:nvGraphicFramePr>
        <p:xfrm>
          <a:off x="2209800" y="762000"/>
          <a:ext cx="4444898" cy="548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2" name="Equation" r:id="rId3" imgW="1790640" imgH="2209680" progId="Equation.3">
                  <p:embed/>
                </p:oleObj>
              </mc:Choice>
              <mc:Fallback>
                <p:oleObj name="Equation" r:id="rId3" imgW="1790640" imgH="220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762000"/>
                        <a:ext cx="4444898" cy="548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57140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806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6390042"/>
              </p:ext>
            </p:extLst>
          </p:nvPr>
        </p:nvGraphicFramePr>
        <p:xfrm>
          <a:off x="2362200" y="1752600"/>
          <a:ext cx="3954462" cy="28467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5" name="Equation" r:id="rId3" imgW="1269720" imgH="914400" progId="Equation.3">
                  <p:embed/>
                </p:oleObj>
              </mc:Choice>
              <mc:Fallback>
                <p:oleObj name="Equation" r:id="rId3" imgW="126972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752600"/>
                        <a:ext cx="3954462" cy="28467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57140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14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7616095"/>
              </p:ext>
            </p:extLst>
          </p:nvPr>
        </p:nvGraphicFramePr>
        <p:xfrm>
          <a:off x="2317534" y="380999"/>
          <a:ext cx="2711665" cy="20250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45" name="Equation" r:id="rId3" imgW="952200" imgH="711000" progId="Equation.3">
                  <p:embed/>
                </p:oleObj>
              </mc:Choice>
              <mc:Fallback>
                <p:oleObj name="Equation" r:id="rId3" imgW="95220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534" y="380999"/>
                        <a:ext cx="2711665" cy="20250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41" name="Text Box 5"/>
          <p:cNvSpPr txBox="1">
            <a:spLocks noChangeArrowheads="1"/>
          </p:cNvSpPr>
          <p:nvPr/>
        </p:nvSpPr>
        <p:spPr bwMode="auto">
          <a:xfrm>
            <a:off x="2317535" y="2514600"/>
            <a:ext cx="2149948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1</a:t>
            </a:r>
            <a:r>
              <a:rPr lang="en-US" sz="2800" dirty="0"/>
              <a:t> = (1, -1, 3)</a:t>
            </a:r>
          </a:p>
          <a:p>
            <a:r>
              <a:rPr lang="en-US" sz="2800" dirty="0"/>
              <a:t>r</a:t>
            </a:r>
            <a:r>
              <a:rPr lang="en-US" sz="2800" baseline="-25000" dirty="0"/>
              <a:t>2 </a:t>
            </a:r>
            <a:r>
              <a:rPr lang="en-US" sz="2800" dirty="0"/>
              <a:t>= (0, 1, -19)</a:t>
            </a:r>
          </a:p>
        </p:txBody>
      </p:sp>
      <p:graphicFrame>
        <p:nvGraphicFramePr>
          <p:cNvPr id="9114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6924028"/>
              </p:ext>
            </p:extLst>
          </p:nvPr>
        </p:nvGraphicFramePr>
        <p:xfrm>
          <a:off x="2744780" y="3522915"/>
          <a:ext cx="1081731" cy="183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46" name="Equation" r:id="rId5" imgW="419040" imgH="711000" progId="Equation.3">
                  <p:embed/>
                </p:oleObj>
              </mc:Choice>
              <mc:Fallback>
                <p:oleObj name="Equation" r:id="rId5" imgW="41904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4780" y="3522915"/>
                        <a:ext cx="1081731" cy="1834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1668476"/>
              </p:ext>
            </p:extLst>
          </p:nvPr>
        </p:nvGraphicFramePr>
        <p:xfrm>
          <a:off x="4345654" y="3578465"/>
          <a:ext cx="1199364" cy="1723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47" name="Equation" r:id="rId7" imgW="495000" imgH="711000" progId="Equation.3">
                  <p:embed/>
                </p:oleObj>
              </mc:Choice>
              <mc:Fallback>
                <p:oleObj name="Equation" r:id="rId7" imgW="49500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5654" y="3578465"/>
                        <a:ext cx="1199364" cy="1723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44" name="Text Box 8"/>
          <p:cNvSpPr txBox="1">
            <a:spLocks noChangeArrowheads="1"/>
          </p:cNvSpPr>
          <p:nvPr/>
        </p:nvSpPr>
        <p:spPr bwMode="auto">
          <a:xfrm>
            <a:off x="2286000" y="4178674"/>
            <a:ext cx="45878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1</a:t>
            </a:r>
          </a:p>
        </p:txBody>
      </p:sp>
      <p:sp>
        <p:nvSpPr>
          <p:cNvPr id="91145" name="Text Box 9"/>
          <p:cNvSpPr txBox="1">
            <a:spLocks noChangeArrowheads="1"/>
          </p:cNvSpPr>
          <p:nvPr/>
        </p:nvSpPr>
        <p:spPr bwMode="auto">
          <a:xfrm>
            <a:off x="3886874" y="4178674"/>
            <a:ext cx="45878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2</a:t>
            </a:r>
          </a:p>
        </p:txBody>
      </p:sp>
      <p:sp>
        <p:nvSpPr>
          <p:cNvPr id="91146" name="Text Box 10"/>
          <p:cNvSpPr txBox="1">
            <a:spLocks noChangeArrowheads="1"/>
          </p:cNvSpPr>
          <p:nvPr/>
        </p:nvSpPr>
        <p:spPr bwMode="auto">
          <a:xfrm>
            <a:off x="3048000" y="5562599"/>
            <a:ext cx="1906291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dirty="0"/>
              <a:t>rank </a:t>
            </a:r>
            <a:r>
              <a:rPr lang="en-US" sz="2800" dirty="0" smtClean="0"/>
              <a:t>A </a:t>
            </a:r>
            <a:r>
              <a:rPr lang="en-US" sz="2800" dirty="0"/>
              <a:t>= 2</a:t>
            </a:r>
          </a:p>
          <a:p>
            <a:r>
              <a:rPr lang="en-US" sz="2800" dirty="0"/>
              <a:t>nullity </a:t>
            </a:r>
            <a:r>
              <a:rPr lang="en-US" sz="2800" dirty="0" smtClean="0"/>
              <a:t>A </a:t>
            </a:r>
            <a:r>
              <a:rPr lang="en-US" sz="2800" dirty="0"/>
              <a:t>= 1</a:t>
            </a:r>
          </a:p>
        </p:txBody>
      </p:sp>
    </p:spTree>
    <p:extLst>
      <p:ext uri="{BB962C8B-B14F-4D97-AF65-F5344CB8AC3E}">
        <p14:creationId xmlns:p14="http://schemas.microsoft.com/office/powerpoint/2010/main" val="170496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222" y="228600"/>
            <a:ext cx="8440772" cy="23391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 smtClean="0"/>
              <a:t>Example:</a:t>
            </a:r>
          </a:p>
          <a:p>
            <a:endParaRPr lang="en-US" sz="3200" dirty="0"/>
          </a:p>
          <a:p>
            <a:r>
              <a:rPr lang="en-US" sz="3200" dirty="0" smtClean="0"/>
              <a:t>Find rank </a:t>
            </a:r>
            <a:r>
              <a:rPr lang="en-US" sz="3200" b="1" dirty="0" smtClean="0"/>
              <a:t>A</a:t>
            </a:r>
            <a:r>
              <a:rPr lang="en-US" sz="3200" dirty="0" smtClean="0"/>
              <a:t>, nullity </a:t>
            </a:r>
            <a:r>
              <a:rPr lang="en-US" sz="3200" b="1" dirty="0" smtClean="0"/>
              <a:t>A</a:t>
            </a:r>
            <a:r>
              <a:rPr lang="en-US" sz="3200" dirty="0" smtClean="0"/>
              <a:t>, the null space of </a:t>
            </a:r>
            <a:r>
              <a:rPr lang="en-US" sz="3200" b="1" dirty="0" smtClean="0"/>
              <a:t>A</a:t>
            </a:r>
          </a:p>
          <a:p>
            <a:r>
              <a:rPr lang="en-US" sz="3200" dirty="0" smtClean="0"/>
              <a:t>and a basis for the row and column space of </a:t>
            </a:r>
            <a:r>
              <a:rPr lang="en-US" sz="3200" b="1" dirty="0" smtClean="0"/>
              <a:t>A</a:t>
            </a:r>
            <a:r>
              <a:rPr lang="en-US" sz="3200" dirty="0" smtClean="0"/>
              <a:t> if   </a:t>
            </a:r>
          </a:p>
          <a:p>
            <a:pPr marL="342900" indent="-342900">
              <a:buAutoNum type="alphaLcParenR"/>
            </a:pPr>
            <a:endParaRPr lang="en-US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7876040"/>
              </p:ext>
            </p:extLst>
          </p:nvPr>
        </p:nvGraphicFramePr>
        <p:xfrm>
          <a:off x="2570163" y="2684463"/>
          <a:ext cx="2957512" cy="2592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2" name="Equation" r:id="rId3" imgW="812520" imgH="711000" progId="Equation.3">
                  <p:embed/>
                </p:oleObj>
              </mc:Choice>
              <mc:Fallback>
                <p:oleObj name="Equation" r:id="rId3" imgW="81252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0163" y="2684463"/>
                        <a:ext cx="2957512" cy="2592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76400" y="3657600"/>
            <a:ext cx="9028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A</a:t>
            </a:r>
            <a:r>
              <a:rPr lang="en-US" sz="3600" dirty="0" smtClean="0"/>
              <a:t> =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86178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18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4978315"/>
              </p:ext>
            </p:extLst>
          </p:nvPr>
        </p:nvGraphicFramePr>
        <p:xfrm>
          <a:off x="2362200" y="1066800"/>
          <a:ext cx="4191000" cy="43550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7" name="Equation" r:id="rId3" imgW="1625400" imgH="1688760" progId="Equation.3">
                  <p:embed/>
                </p:oleObj>
              </mc:Choice>
              <mc:Fallback>
                <p:oleObj name="Equation" r:id="rId3" imgW="1625400" imgH="1688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066800"/>
                        <a:ext cx="4191000" cy="43550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263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18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7248589"/>
              </p:ext>
            </p:extLst>
          </p:nvPr>
        </p:nvGraphicFramePr>
        <p:xfrm>
          <a:off x="2667000" y="1066800"/>
          <a:ext cx="3886200" cy="4303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1" name="Equation" r:id="rId3" imgW="1536480" imgH="1701720" progId="Equation.3">
                  <p:embed/>
                </p:oleObj>
              </mc:Choice>
              <mc:Fallback>
                <p:oleObj name="Equation" r:id="rId3" imgW="1536480" imgH="1701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1066800"/>
                        <a:ext cx="3886200" cy="43037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263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21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1218014"/>
              </p:ext>
            </p:extLst>
          </p:nvPr>
        </p:nvGraphicFramePr>
        <p:xfrm>
          <a:off x="3109611" y="304800"/>
          <a:ext cx="2240267" cy="25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7" name="Equation" r:id="rId3" imgW="838080" imgH="965160" progId="Equation.3">
                  <p:embed/>
                </p:oleObj>
              </mc:Choice>
              <mc:Fallback>
                <p:oleObj name="Equation" r:id="rId3" imgW="838080" imgH="965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9611" y="304800"/>
                        <a:ext cx="2240267" cy="25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11" name="Text Box 3"/>
          <p:cNvSpPr txBox="1">
            <a:spLocks noChangeArrowheads="1"/>
          </p:cNvSpPr>
          <p:nvPr/>
        </p:nvSpPr>
        <p:spPr bwMode="auto">
          <a:xfrm>
            <a:off x="3155041" y="3004810"/>
            <a:ext cx="533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1</a:t>
            </a:r>
            <a:r>
              <a:rPr lang="en-US" dirty="0"/>
              <a:t> </a:t>
            </a:r>
          </a:p>
        </p:txBody>
      </p:sp>
      <p:graphicFrame>
        <p:nvGraphicFramePr>
          <p:cNvPr id="942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754862"/>
              </p:ext>
            </p:extLst>
          </p:nvPr>
        </p:nvGraphicFramePr>
        <p:xfrm>
          <a:off x="3616642" y="3769015"/>
          <a:ext cx="990600" cy="18501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8" name="Equation" r:id="rId5" imgW="380880" imgH="711000" progId="Equation.3">
                  <p:embed/>
                </p:oleObj>
              </mc:Choice>
              <mc:Fallback>
                <p:oleObj name="Equation" r:id="rId5" imgW="38088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6642" y="3769015"/>
                        <a:ext cx="990600" cy="18501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14" name="Text Box 6"/>
          <p:cNvSpPr txBox="1">
            <a:spLocks noChangeArrowheads="1"/>
          </p:cNvSpPr>
          <p:nvPr/>
        </p:nvSpPr>
        <p:spPr bwMode="auto">
          <a:xfrm>
            <a:off x="3229661" y="4432479"/>
            <a:ext cx="45878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1</a:t>
            </a:r>
          </a:p>
        </p:txBody>
      </p:sp>
      <p:sp>
        <p:nvSpPr>
          <p:cNvPr id="94216" name="Text Box 8"/>
          <p:cNvSpPr txBox="1">
            <a:spLocks noChangeArrowheads="1"/>
          </p:cNvSpPr>
          <p:nvPr/>
        </p:nvSpPr>
        <p:spPr bwMode="auto">
          <a:xfrm>
            <a:off x="3276600" y="5710168"/>
            <a:ext cx="1906291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dirty="0"/>
              <a:t>rank </a:t>
            </a:r>
            <a:r>
              <a:rPr lang="en-US" sz="2800" dirty="0" smtClean="0"/>
              <a:t>A </a:t>
            </a:r>
            <a:r>
              <a:rPr lang="en-US" sz="2800" dirty="0"/>
              <a:t>= 1</a:t>
            </a:r>
          </a:p>
          <a:p>
            <a:r>
              <a:rPr lang="en-US" sz="2800" dirty="0"/>
              <a:t>nullity </a:t>
            </a:r>
            <a:r>
              <a:rPr lang="en-US" sz="2800" dirty="0" smtClean="0"/>
              <a:t>A </a:t>
            </a:r>
            <a:r>
              <a:rPr lang="en-US" sz="2800" dirty="0"/>
              <a:t>= 2</a:t>
            </a:r>
          </a:p>
        </p:txBody>
      </p:sp>
      <p:graphicFrame>
        <p:nvGraphicFramePr>
          <p:cNvPr id="9421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5828461"/>
              </p:ext>
            </p:extLst>
          </p:nvPr>
        </p:nvGraphicFramePr>
        <p:xfrm>
          <a:off x="3579790" y="2700476"/>
          <a:ext cx="2625172" cy="1131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9" name="Equation" r:id="rId7" imgW="1002960" imgH="431640" progId="Equation.3">
                  <p:embed/>
                </p:oleObj>
              </mc:Choice>
              <mc:Fallback>
                <p:oleObj name="Equation" r:id="rId7" imgW="10029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9790" y="2700476"/>
                        <a:ext cx="2625172" cy="1131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5331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4270" y="381000"/>
            <a:ext cx="8440772" cy="23391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 smtClean="0"/>
              <a:t>Example:</a:t>
            </a:r>
          </a:p>
          <a:p>
            <a:endParaRPr lang="en-US" sz="3200" dirty="0"/>
          </a:p>
          <a:p>
            <a:r>
              <a:rPr lang="en-US" sz="3200" dirty="0" smtClean="0"/>
              <a:t>Find rank </a:t>
            </a:r>
            <a:r>
              <a:rPr lang="en-US" sz="3200" b="1" dirty="0" smtClean="0"/>
              <a:t>A</a:t>
            </a:r>
            <a:r>
              <a:rPr lang="en-US" sz="3200" dirty="0" smtClean="0"/>
              <a:t>, nullity </a:t>
            </a:r>
            <a:r>
              <a:rPr lang="en-US" sz="3200" b="1" dirty="0" smtClean="0"/>
              <a:t>A</a:t>
            </a:r>
            <a:r>
              <a:rPr lang="en-US" sz="3200" dirty="0" smtClean="0"/>
              <a:t>, the null space of </a:t>
            </a:r>
            <a:r>
              <a:rPr lang="en-US" sz="3200" b="1" dirty="0" smtClean="0"/>
              <a:t>A</a:t>
            </a:r>
          </a:p>
          <a:p>
            <a:r>
              <a:rPr lang="en-US" sz="3200" dirty="0" smtClean="0"/>
              <a:t>and a basis for the row and column space of </a:t>
            </a:r>
            <a:r>
              <a:rPr lang="en-US" sz="3200" b="1" dirty="0" smtClean="0"/>
              <a:t>A</a:t>
            </a:r>
            <a:r>
              <a:rPr lang="en-US" sz="3200" dirty="0" smtClean="0"/>
              <a:t> if   </a:t>
            </a:r>
          </a:p>
          <a:p>
            <a:pPr marL="342900" indent="-342900">
              <a:buAutoNum type="alphaLcParenR"/>
            </a:pPr>
            <a:endParaRPr lang="en-US" dirty="0" smtClean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7025265"/>
              </p:ext>
            </p:extLst>
          </p:nvPr>
        </p:nvGraphicFramePr>
        <p:xfrm>
          <a:off x="2479267" y="2847563"/>
          <a:ext cx="3541713" cy="2503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74" name="Equation" r:id="rId3" imgW="1002960" imgH="711000" progId="Equation.3">
                  <p:embed/>
                </p:oleObj>
              </mc:Choice>
              <mc:Fallback>
                <p:oleObj name="Equation" r:id="rId3" imgW="100296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9267" y="2847563"/>
                        <a:ext cx="3541713" cy="2503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747977" y="3806920"/>
            <a:ext cx="7312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A =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955334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6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0319096"/>
              </p:ext>
            </p:extLst>
          </p:nvPr>
        </p:nvGraphicFramePr>
        <p:xfrm>
          <a:off x="2057400" y="533400"/>
          <a:ext cx="5257800" cy="55473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4" name="Equation" r:id="rId3" imgW="2095200" imgH="2209680" progId="Equation.3">
                  <p:embed/>
                </p:oleObj>
              </mc:Choice>
              <mc:Fallback>
                <p:oleObj name="Equation" r:id="rId3" imgW="2095200" imgH="220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33400"/>
                        <a:ext cx="5257800" cy="55473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8052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6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1280561"/>
              </p:ext>
            </p:extLst>
          </p:nvPr>
        </p:nvGraphicFramePr>
        <p:xfrm>
          <a:off x="2286000" y="533400"/>
          <a:ext cx="4724400" cy="59489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7" name="Equation" r:id="rId3" imgW="2057400" imgH="2590560" progId="Equation.3">
                  <p:embed/>
                </p:oleObj>
              </mc:Choice>
              <mc:Fallback>
                <p:oleObj name="Equation" r:id="rId3" imgW="2057400" imgH="259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533400"/>
                        <a:ext cx="4724400" cy="59489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8052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ChangeArrowheads="1"/>
          </p:cNvSpPr>
          <p:nvPr/>
        </p:nvSpPr>
        <p:spPr bwMode="auto">
          <a:xfrm>
            <a:off x="914400" y="1524000"/>
            <a:ext cx="7848600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800" dirty="0"/>
              <a:t>The vector </a:t>
            </a:r>
            <a:r>
              <a:rPr lang="en-US" sz="2800" b="1" dirty="0"/>
              <a:t>w</a:t>
            </a:r>
            <a:r>
              <a:rPr lang="en-US" sz="2800" dirty="0"/>
              <a:t> is called a linear combination of the vectors </a:t>
            </a:r>
            <a:r>
              <a:rPr lang="en-US" sz="2800" b="1" dirty="0"/>
              <a:t>v</a:t>
            </a:r>
            <a:r>
              <a:rPr lang="en-US" sz="2800" baseline="-25000" dirty="0"/>
              <a:t>1</a:t>
            </a:r>
            <a:r>
              <a:rPr lang="en-US" sz="2800" dirty="0"/>
              <a:t>, </a:t>
            </a:r>
            <a:r>
              <a:rPr lang="en-US" sz="2800" b="1" dirty="0"/>
              <a:t>v</a:t>
            </a:r>
            <a:r>
              <a:rPr lang="en-US" sz="2800" baseline="-25000" dirty="0"/>
              <a:t>2</a:t>
            </a:r>
            <a:r>
              <a:rPr lang="en-US" sz="2800" dirty="0"/>
              <a:t>, …, </a:t>
            </a:r>
            <a:r>
              <a:rPr lang="en-US" sz="2800" b="1" dirty="0" err="1"/>
              <a:t>v</a:t>
            </a:r>
            <a:r>
              <a:rPr lang="en-US" sz="2800" i="1" baseline="-25000" dirty="0" err="1"/>
              <a:t>r</a:t>
            </a:r>
            <a:r>
              <a:rPr lang="en-US" sz="2800" i="1" dirty="0"/>
              <a:t> </a:t>
            </a:r>
            <a:r>
              <a:rPr lang="en-US" sz="2800" dirty="0"/>
              <a:t>if it can be expressed in the form </a:t>
            </a:r>
            <a:endParaRPr lang="en-US" sz="2800" dirty="0" smtClean="0"/>
          </a:p>
          <a:p>
            <a:r>
              <a:rPr lang="en-US" sz="2800" b="1" dirty="0" smtClean="0"/>
              <a:t>w</a:t>
            </a:r>
            <a:r>
              <a:rPr lang="en-US" sz="2800" dirty="0" smtClean="0"/>
              <a:t> </a:t>
            </a:r>
            <a:r>
              <a:rPr lang="en-US" sz="2800" dirty="0"/>
              <a:t>= </a:t>
            </a:r>
            <a:r>
              <a:rPr lang="en-US" sz="2800" i="1" dirty="0"/>
              <a:t>k</a:t>
            </a:r>
            <a:r>
              <a:rPr lang="en-US" sz="2800" baseline="-25000" dirty="0"/>
              <a:t>1</a:t>
            </a:r>
            <a:r>
              <a:rPr lang="en-US" sz="2800" b="1" dirty="0"/>
              <a:t>v</a:t>
            </a:r>
            <a:r>
              <a:rPr lang="en-US" sz="2800" baseline="-25000" dirty="0"/>
              <a:t>1</a:t>
            </a:r>
            <a:r>
              <a:rPr lang="en-US" sz="2800" dirty="0"/>
              <a:t> + </a:t>
            </a:r>
            <a:r>
              <a:rPr lang="en-US" sz="2800" i="1" dirty="0"/>
              <a:t>k</a:t>
            </a:r>
            <a:r>
              <a:rPr lang="en-US" sz="2800" baseline="-25000" dirty="0"/>
              <a:t>2</a:t>
            </a:r>
            <a:r>
              <a:rPr lang="en-US" sz="2800" b="1" dirty="0"/>
              <a:t>v</a:t>
            </a:r>
            <a:r>
              <a:rPr lang="en-US" sz="2800" baseline="-25000" dirty="0"/>
              <a:t>2 </a:t>
            </a:r>
            <a:r>
              <a:rPr lang="en-US" sz="2800" dirty="0"/>
              <a:t>+ … + </a:t>
            </a:r>
            <a:r>
              <a:rPr lang="en-US" sz="2800" i="1" dirty="0" err="1"/>
              <a:t>k</a:t>
            </a:r>
            <a:r>
              <a:rPr lang="en-US" sz="2800" i="1" baseline="-25000" dirty="0" err="1"/>
              <a:t>r</a:t>
            </a:r>
            <a:r>
              <a:rPr lang="en-US" sz="2800" b="1" dirty="0" err="1"/>
              <a:t>v</a:t>
            </a:r>
            <a:r>
              <a:rPr lang="en-US" sz="2800" i="1" baseline="-25000" dirty="0" err="1"/>
              <a:t>r</a:t>
            </a:r>
            <a:r>
              <a:rPr lang="en-US" sz="2800" baseline="-25000" dirty="0"/>
              <a:t> </a:t>
            </a:r>
            <a:r>
              <a:rPr lang="en-US" sz="2800" dirty="0"/>
              <a:t>where </a:t>
            </a:r>
            <a:r>
              <a:rPr lang="en-US" sz="2800" i="1" dirty="0"/>
              <a:t>k</a:t>
            </a:r>
            <a:r>
              <a:rPr lang="en-US" sz="2800" baseline="-25000" dirty="0"/>
              <a:t>1</a:t>
            </a:r>
            <a:r>
              <a:rPr lang="en-US" sz="2800" dirty="0"/>
              <a:t>, </a:t>
            </a:r>
            <a:r>
              <a:rPr lang="en-US" sz="2800" i="1" dirty="0"/>
              <a:t>k</a:t>
            </a:r>
            <a:r>
              <a:rPr lang="en-US" sz="2800" baseline="-25000" dirty="0"/>
              <a:t>2</a:t>
            </a:r>
            <a:r>
              <a:rPr lang="en-US" sz="2800" dirty="0"/>
              <a:t>, …, </a:t>
            </a:r>
            <a:r>
              <a:rPr lang="en-US" sz="2800" i="1" dirty="0" err="1"/>
              <a:t>k</a:t>
            </a:r>
            <a:r>
              <a:rPr lang="en-US" sz="2800" i="1" baseline="-25000" dirty="0" err="1"/>
              <a:t>r</a:t>
            </a:r>
            <a:r>
              <a:rPr lang="en-US" sz="2800" baseline="-25000" dirty="0"/>
              <a:t> </a:t>
            </a:r>
            <a:r>
              <a:rPr lang="en-US" sz="2800" dirty="0"/>
              <a:t>are scalars.</a:t>
            </a:r>
          </a:p>
        </p:txBody>
      </p:sp>
      <p:sp>
        <p:nvSpPr>
          <p:cNvPr id="7171" name="TextBox 2"/>
          <p:cNvSpPr txBox="1">
            <a:spLocks noChangeArrowheads="1"/>
          </p:cNvSpPr>
          <p:nvPr/>
        </p:nvSpPr>
        <p:spPr bwMode="auto">
          <a:xfrm>
            <a:off x="914400" y="663575"/>
            <a:ext cx="44164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600" u="sng"/>
              <a:t>Linear Combinations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066800" y="3733800"/>
                <a:ext cx="5979650" cy="25244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u="sng" dirty="0" smtClean="0"/>
                  <a:t>Example:</a:t>
                </a:r>
                <a:r>
                  <a:rPr lang="en-US" sz="2800" dirty="0" smtClean="0"/>
                  <a:t> </a:t>
                </a:r>
              </a:p>
              <a:p>
                <a:r>
                  <a:rPr lang="en-US" sz="2800" dirty="0" smtClean="0"/>
                  <a:t>Every vector </a:t>
                </a:r>
                <a:r>
                  <a:rPr lang="en-US" sz="2800" dirty="0" err="1" smtClean="0"/>
                  <a:t>a</a:t>
                </a:r>
                <a:r>
                  <a:rPr lang="en-US" sz="2800" b="1" dirty="0" err="1" smtClean="0"/>
                  <a:t>i</a:t>
                </a:r>
                <a:r>
                  <a:rPr lang="en-US" sz="2800" dirty="0" smtClean="0"/>
                  <a:t> + </a:t>
                </a:r>
                <a:r>
                  <a:rPr lang="en-US" sz="2800" dirty="0" err="1" smtClean="0"/>
                  <a:t>b</a:t>
                </a:r>
                <a:r>
                  <a:rPr lang="en-US" sz="2800" b="1" dirty="0" err="1" smtClean="0"/>
                  <a:t>j</a:t>
                </a:r>
                <a:r>
                  <a:rPr lang="en-US" sz="2800" dirty="0" smtClean="0"/>
                  <a:t> + </a:t>
                </a:r>
                <a:r>
                  <a:rPr lang="en-US" sz="2800" dirty="0" err="1" smtClean="0"/>
                  <a:t>c</a:t>
                </a:r>
                <a:r>
                  <a:rPr lang="en-US" sz="2800" b="1" dirty="0" err="1" smtClean="0"/>
                  <a:t>k</a:t>
                </a:r>
                <a:r>
                  <a:rPr lang="en-US" sz="2800" dirty="0" smtClean="0"/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sz="2800" b="0" i="1" smtClean="0"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800" dirty="0" smtClean="0"/>
                  <a:t> is a linear </a:t>
                </a:r>
              </a:p>
              <a:p>
                <a:r>
                  <a:rPr lang="en-US" sz="2800" dirty="0"/>
                  <a:t>c</a:t>
                </a:r>
                <a:r>
                  <a:rPr lang="en-US" sz="2800" dirty="0" smtClean="0"/>
                  <a:t>ombination of </a:t>
                </a:r>
                <a:r>
                  <a:rPr lang="en-US" sz="2800" b="1" dirty="0" smtClean="0"/>
                  <a:t>i</a:t>
                </a:r>
                <a:r>
                  <a:rPr lang="en-US" sz="2800" dirty="0" smtClean="0"/>
                  <a:t>, </a:t>
                </a:r>
                <a:r>
                  <a:rPr lang="en-US" sz="2800" b="1" dirty="0" smtClean="0"/>
                  <a:t>j</a:t>
                </a:r>
                <a:r>
                  <a:rPr lang="en-US" sz="2800" dirty="0" smtClean="0"/>
                  <a:t>, </a:t>
                </a:r>
                <a:r>
                  <a:rPr lang="en-US" sz="2800" b="1" dirty="0" smtClean="0"/>
                  <a:t>k</a:t>
                </a:r>
                <a:r>
                  <a:rPr lang="en-US" sz="2800" dirty="0" smtClean="0"/>
                  <a:t> since</a:t>
                </a:r>
              </a:p>
              <a:p>
                <a:r>
                  <a:rPr lang="en-US" sz="2800" dirty="0" err="1"/>
                  <a:t>a</a:t>
                </a:r>
                <a:r>
                  <a:rPr lang="en-US" sz="2800" b="1" dirty="0" err="1" smtClean="0"/>
                  <a:t>i</a:t>
                </a:r>
                <a:r>
                  <a:rPr lang="en-US" sz="2800" b="1" dirty="0" smtClean="0"/>
                  <a:t> </a:t>
                </a:r>
                <a:r>
                  <a:rPr lang="en-US" sz="2800" dirty="0" smtClean="0"/>
                  <a:t>+ </a:t>
                </a:r>
                <a:r>
                  <a:rPr lang="en-US" sz="2800" dirty="0" err="1" smtClean="0"/>
                  <a:t>b</a:t>
                </a:r>
                <a:r>
                  <a:rPr lang="en-US" sz="2800" b="1" dirty="0" err="1" smtClean="0"/>
                  <a:t>j</a:t>
                </a:r>
                <a:r>
                  <a:rPr lang="en-US" sz="2800" dirty="0" smtClean="0"/>
                  <a:t> + </a:t>
                </a:r>
                <a:r>
                  <a:rPr lang="en-US" sz="2800" dirty="0" err="1" smtClean="0"/>
                  <a:t>c</a:t>
                </a:r>
                <a:r>
                  <a:rPr lang="en-US" sz="2800" b="1" dirty="0" err="1" smtClean="0"/>
                  <a:t>k</a:t>
                </a:r>
                <a:r>
                  <a:rPr lang="en-US" sz="2800" dirty="0" smtClean="0"/>
                  <a:t> = a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800" dirty="0" smtClean="0"/>
                  <a:t> + </a:t>
                </a:r>
                <a:r>
                  <a:rPr lang="en-US" sz="2800" dirty="0"/>
                  <a:t>b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800" dirty="0" smtClean="0"/>
                  <a:t> + </a:t>
                </a:r>
                <a:r>
                  <a:rPr lang="en-US" sz="2800" dirty="0"/>
                  <a:t>c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3733800"/>
                <a:ext cx="5979650" cy="2524409"/>
              </a:xfrm>
              <a:prstGeom prst="rect">
                <a:avLst/>
              </a:prstGeom>
              <a:blipFill rotWithShape="1">
                <a:blip r:embed="rId2"/>
                <a:stretch>
                  <a:fillRect l="-2039" t="-2174" r="-14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un 5"/>
          <p:cNvSpPr/>
          <p:nvPr/>
        </p:nvSpPr>
        <p:spPr>
          <a:xfrm>
            <a:off x="7543800" y="304800"/>
            <a:ext cx="914400" cy="914400"/>
          </a:xfrm>
          <a:prstGeom prst="su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523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1379606"/>
              </p:ext>
            </p:extLst>
          </p:nvPr>
        </p:nvGraphicFramePr>
        <p:xfrm>
          <a:off x="2057400" y="762000"/>
          <a:ext cx="5205952" cy="5160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4" name="Equation" r:id="rId3" imgW="1562040" imgH="1549080" progId="Equation.3">
                  <p:embed/>
                </p:oleObj>
              </mc:Choice>
              <mc:Fallback>
                <p:oleObj name="Equation" r:id="rId3" imgW="1562040" imgH="1549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762000"/>
                        <a:ext cx="5205952" cy="5160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2047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523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6286788"/>
              </p:ext>
            </p:extLst>
          </p:nvPr>
        </p:nvGraphicFramePr>
        <p:xfrm>
          <a:off x="3194991" y="398686"/>
          <a:ext cx="3604479" cy="213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62" name="Equation" r:id="rId3" imgW="1117440" imgH="660240" progId="Equation.3">
                  <p:embed/>
                </p:oleObj>
              </mc:Choice>
              <mc:Fallback>
                <p:oleObj name="Equation" r:id="rId3" imgW="1117440" imgH="660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4991" y="398686"/>
                        <a:ext cx="3604479" cy="213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3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2548506"/>
              </p:ext>
            </p:extLst>
          </p:nvPr>
        </p:nvGraphicFramePr>
        <p:xfrm>
          <a:off x="3351950" y="2623810"/>
          <a:ext cx="1524375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63" name="Equation" r:id="rId5" imgW="507960" imgH="711000" progId="Equation.3">
                  <p:embed/>
                </p:oleObj>
              </mc:Choice>
              <mc:Fallback>
                <p:oleObj name="Equation" r:id="rId5" imgW="50796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1950" y="2623810"/>
                        <a:ext cx="1524375" cy="213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3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5950650"/>
              </p:ext>
            </p:extLst>
          </p:nvPr>
        </p:nvGraphicFramePr>
        <p:xfrm>
          <a:off x="5376214" y="2596244"/>
          <a:ext cx="1172898" cy="21887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64" name="Equation" r:id="rId7" imgW="380880" imgH="711000" progId="Equation.3">
                  <p:embed/>
                </p:oleObj>
              </mc:Choice>
              <mc:Fallback>
                <p:oleObj name="Equation" r:id="rId7" imgW="38088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6214" y="2596244"/>
                        <a:ext cx="1172898" cy="21887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40" name="Text Box 8"/>
          <p:cNvSpPr txBox="1">
            <a:spLocks noChangeArrowheads="1"/>
          </p:cNvSpPr>
          <p:nvPr/>
        </p:nvSpPr>
        <p:spPr bwMode="auto">
          <a:xfrm>
            <a:off x="2781708" y="457200"/>
            <a:ext cx="43152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1</a:t>
            </a:r>
          </a:p>
        </p:txBody>
      </p:sp>
      <p:sp>
        <p:nvSpPr>
          <p:cNvPr id="95241" name="Text Box 9"/>
          <p:cNvSpPr txBox="1">
            <a:spLocks noChangeArrowheads="1"/>
          </p:cNvSpPr>
          <p:nvPr/>
        </p:nvSpPr>
        <p:spPr bwMode="auto">
          <a:xfrm>
            <a:off x="2893170" y="3429000"/>
            <a:ext cx="45878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1</a:t>
            </a:r>
          </a:p>
        </p:txBody>
      </p:sp>
      <p:sp>
        <p:nvSpPr>
          <p:cNvPr id="95242" name="Text Box 10"/>
          <p:cNvSpPr txBox="1">
            <a:spLocks noChangeArrowheads="1"/>
          </p:cNvSpPr>
          <p:nvPr/>
        </p:nvSpPr>
        <p:spPr bwMode="auto">
          <a:xfrm>
            <a:off x="4926020" y="3429000"/>
            <a:ext cx="45878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2</a:t>
            </a:r>
          </a:p>
        </p:txBody>
      </p:sp>
      <p:sp>
        <p:nvSpPr>
          <p:cNvPr id="95243" name="Text Box 11"/>
          <p:cNvSpPr txBox="1">
            <a:spLocks noChangeArrowheads="1"/>
          </p:cNvSpPr>
          <p:nvPr/>
        </p:nvSpPr>
        <p:spPr bwMode="auto">
          <a:xfrm>
            <a:off x="2762005" y="1600200"/>
            <a:ext cx="43152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2</a:t>
            </a:r>
          </a:p>
        </p:txBody>
      </p:sp>
      <p:sp>
        <p:nvSpPr>
          <p:cNvPr id="95244" name="Text Box 12"/>
          <p:cNvSpPr txBox="1">
            <a:spLocks noChangeArrowheads="1"/>
          </p:cNvSpPr>
          <p:nvPr/>
        </p:nvSpPr>
        <p:spPr bwMode="auto">
          <a:xfrm>
            <a:off x="2847797" y="4800600"/>
            <a:ext cx="1906291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dirty="0"/>
              <a:t>rank </a:t>
            </a:r>
            <a:r>
              <a:rPr lang="en-US" sz="2800" dirty="0" smtClean="0"/>
              <a:t>A </a:t>
            </a:r>
            <a:r>
              <a:rPr lang="en-US" sz="2800" dirty="0"/>
              <a:t>= 2</a:t>
            </a:r>
          </a:p>
          <a:p>
            <a:r>
              <a:rPr lang="en-US" sz="2800" dirty="0"/>
              <a:t>nullity </a:t>
            </a:r>
            <a:r>
              <a:rPr lang="en-US" sz="2800" dirty="0" smtClean="0"/>
              <a:t>A </a:t>
            </a:r>
            <a:r>
              <a:rPr lang="en-US" sz="2800" dirty="0"/>
              <a:t>= 2</a:t>
            </a:r>
          </a:p>
        </p:txBody>
      </p:sp>
    </p:spTree>
    <p:extLst>
      <p:ext uri="{BB962C8B-B14F-4D97-AF65-F5344CB8AC3E}">
        <p14:creationId xmlns:p14="http://schemas.microsoft.com/office/powerpoint/2010/main" val="212047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4270" y="381000"/>
            <a:ext cx="8440772" cy="23391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 smtClean="0"/>
              <a:t>Example:</a:t>
            </a:r>
          </a:p>
          <a:p>
            <a:endParaRPr lang="en-US" sz="3200" dirty="0"/>
          </a:p>
          <a:p>
            <a:r>
              <a:rPr lang="en-US" sz="3200" dirty="0" smtClean="0"/>
              <a:t>Find rank </a:t>
            </a:r>
            <a:r>
              <a:rPr lang="en-US" sz="3200" b="1" dirty="0" smtClean="0"/>
              <a:t>A</a:t>
            </a:r>
            <a:r>
              <a:rPr lang="en-US" sz="3200" dirty="0" smtClean="0"/>
              <a:t>, nullity </a:t>
            </a:r>
            <a:r>
              <a:rPr lang="en-US" sz="3200" b="1" dirty="0" smtClean="0"/>
              <a:t>A</a:t>
            </a:r>
            <a:r>
              <a:rPr lang="en-US" sz="3200" dirty="0" smtClean="0"/>
              <a:t>, the null space of </a:t>
            </a:r>
            <a:r>
              <a:rPr lang="en-US" sz="3200" b="1" dirty="0" smtClean="0"/>
              <a:t>A</a:t>
            </a:r>
          </a:p>
          <a:p>
            <a:r>
              <a:rPr lang="en-US" sz="3200" dirty="0" smtClean="0"/>
              <a:t>and a basis for the row and column space of </a:t>
            </a:r>
            <a:r>
              <a:rPr lang="en-US" sz="3200" b="1" dirty="0" smtClean="0"/>
              <a:t>A</a:t>
            </a:r>
            <a:r>
              <a:rPr lang="en-US" sz="3200" dirty="0" smtClean="0"/>
              <a:t> if   </a:t>
            </a:r>
          </a:p>
          <a:p>
            <a:pPr marL="342900" indent="-342900">
              <a:buAutoNum type="alphaLcParenR"/>
            </a:pPr>
            <a:endParaRPr lang="en-US" dirty="0" smtClean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1730081"/>
              </p:ext>
            </p:extLst>
          </p:nvPr>
        </p:nvGraphicFramePr>
        <p:xfrm>
          <a:off x="1731549" y="2971800"/>
          <a:ext cx="5651500" cy="322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50" name="Equation" r:id="rId3" imgW="1600200" imgH="914400" progId="Equation.3">
                  <p:embed/>
                </p:oleObj>
              </mc:Choice>
              <mc:Fallback>
                <p:oleObj name="Equation" r:id="rId3" imgW="16002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1549" y="2971800"/>
                        <a:ext cx="5651500" cy="3221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90600" y="4114800"/>
            <a:ext cx="7312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A =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25502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830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7821519"/>
              </p:ext>
            </p:extLst>
          </p:nvPr>
        </p:nvGraphicFramePr>
        <p:xfrm>
          <a:off x="1066800" y="838200"/>
          <a:ext cx="7180824" cy="510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9" name="Equation" r:id="rId3" imgW="2679480" imgH="1904760" progId="Equation.3">
                  <p:embed/>
                </p:oleObj>
              </mc:Choice>
              <mc:Fallback>
                <p:oleObj name="Equation" r:id="rId3" imgW="2679480" imgH="1904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838200"/>
                        <a:ext cx="7180824" cy="510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0280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830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5773887"/>
              </p:ext>
            </p:extLst>
          </p:nvPr>
        </p:nvGraphicFramePr>
        <p:xfrm>
          <a:off x="1676400" y="838200"/>
          <a:ext cx="5877654" cy="541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83" name="Equation" r:id="rId3" imgW="2070000" imgH="1904760" progId="Equation.3">
                  <p:embed/>
                </p:oleObj>
              </mc:Choice>
              <mc:Fallback>
                <p:oleObj name="Equation" r:id="rId3" imgW="2070000" imgH="1904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838200"/>
                        <a:ext cx="5877654" cy="541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0280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830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3984272"/>
              </p:ext>
            </p:extLst>
          </p:nvPr>
        </p:nvGraphicFramePr>
        <p:xfrm>
          <a:off x="1998839" y="1447800"/>
          <a:ext cx="6369446" cy="419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7" name="Equation" r:id="rId3" imgW="1968480" imgH="1295280" progId="Equation.3">
                  <p:embed/>
                </p:oleObj>
              </mc:Choice>
              <mc:Fallback>
                <p:oleObj name="Equation" r:id="rId3" imgW="1968480" imgH="1295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8839" y="1447800"/>
                        <a:ext cx="6369446" cy="419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219200" y="1313645"/>
            <a:ext cx="759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Let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00280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33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0314002"/>
              </p:ext>
            </p:extLst>
          </p:nvPr>
        </p:nvGraphicFramePr>
        <p:xfrm>
          <a:off x="2667000" y="304800"/>
          <a:ext cx="3048000" cy="28864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47" name="Equation" r:id="rId3" imgW="1206360" imgH="1143000" progId="Equation.3">
                  <p:embed/>
                </p:oleObj>
              </mc:Choice>
              <mc:Fallback>
                <p:oleObj name="Equation" r:id="rId3" imgW="1206360" imgH="1143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04800"/>
                        <a:ext cx="3048000" cy="28864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3668327"/>
              </p:ext>
            </p:extLst>
          </p:nvPr>
        </p:nvGraphicFramePr>
        <p:xfrm>
          <a:off x="3200400" y="3352800"/>
          <a:ext cx="4341873" cy="312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48" name="Equation" r:id="rId5" imgW="1587240" imgH="1143000" progId="Equation.3">
                  <p:embed/>
                </p:oleObj>
              </mc:Choice>
              <mc:Fallback>
                <p:oleObj name="Equation" r:id="rId5" imgW="1587240" imgH="1143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352800"/>
                        <a:ext cx="4341873" cy="312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645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33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5689759"/>
              </p:ext>
            </p:extLst>
          </p:nvPr>
        </p:nvGraphicFramePr>
        <p:xfrm>
          <a:off x="2889976" y="457200"/>
          <a:ext cx="2919802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6" name="Equation" r:id="rId3" imgW="1130040" imgH="914400" progId="Equation.3">
                  <p:embed/>
                </p:oleObj>
              </mc:Choice>
              <mc:Fallback>
                <p:oleObj name="Equation" r:id="rId3" imgW="113004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9976" y="457200"/>
                        <a:ext cx="2919802" cy="236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3175184"/>
              </p:ext>
            </p:extLst>
          </p:nvPr>
        </p:nvGraphicFramePr>
        <p:xfrm>
          <a:off x="3292908" y="3925907"/>
          <a:ext cx="898091" cy="16165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7" name="Equation" r:id="rId5" imgW="507960" imgH="914400" progId="Equation.3">
                  <p:embed/>
                </p:oleObj>
              </mc:Choice>
              <mc:Fallback>
                <p:oleObj name="Equation" r:id="rId5" imgW="50796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2908" y="3925907"/>
                        <a:ext cx="898091" cy="16165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7108964"/>
              </p:ext>
            </p:extLst>
          </p:nvPr>
        </p:nvGraphicFramePr>
        <p:xfrm>
          <a:off x="4700698" y="3925907"/>
          <a:ext cx="861901" cy="15912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8" name="Equation" r:id="rId7" imgW="495000" imgH="914400" progId="Equation.3">
                  <p:embed/>
                </p:oleObj>
              </mc:Choice>
              <mc:Fallback>
                <p:oleObj name="Equation" r:id="rId7" imgW="4950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0698" y="3925907"/>
                        <a:ext cx="861901" cy="15912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38" name="Text Box 10"/>
          <p:cNvSpPr txBox="1">
            <a:spLocks noChangeArrowheads="1"/>
          </p:cNvSpPr>
          <p:nvPr/>
        </p:nvSpPr>
        <p:spPr bwMode="auto">
          <a:xfrm>
            <a:off x="2895600" y="5542746"/>
            <a:ext cx="1906291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dirty="0"/>
              <a:t>rank </a:t>
            </a:r>
            <a:r>
              <a:rPr lang="en-US" sz="2800" dirty="0" smtClean="0"/>
              <a:t>A </a:t>
            </a:r>
            <a:r>
              <a:rPr lang="en-US" sz="2800" dirty="0"/>
              <a:t>= 2</a:t>
            </a:r>
          </a:p>
          <a:p>
            <a:r>
              <a:rPr lang="en-US" sz="2800" dirty="0"/>
              <a:t>nullity </a:t>
            </a:r>
            <a:r>
              <a:rPr lang="en-US" sz="2800" dirty="0" smtClean="0"/>
              <a:t>A </a:t>
            </a:r>
            <a:r>
              <a:rPr lang="en-US" sz="2800" dirty="0"/>
              <a:t>= 3</a:t>
            </a:r>
          </a:p>
        </p:txBody>
      </p:sp>
      <p:sp>
        <p:nvSpPr>
          <p:cNvPr id="99339" name="Text Box 11"/>
          <p:cNvSpPr txBox="1">
            <a:spLocks noChangeArrowheads="1"/>
          </p:cNvSpPr>
          <p:nvPr/>
        </p:nvSpPr>
        <p:spPr bwMode="auto">
          <a:xfrm>
            <a:off x="2835733" y="4464707"/>
            <a:ext cx="45717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1" dirty="0"/>
              <a:t>c</a:t>
            </a:r>
            <a:r>
              <a:rPr lang="en-US" sz="2800" baseline="-25000" dirty="0"/>
              <a:t>1</a:t>
            </a:r>
          </a:p>
        </p:txBody>
      </p:sp>
      <p:sp>
        <p:nvSpPr>
          <p:cNvPr id="99340" name="Text Box 12"/>
          <p:cNvSpPr txBox="1">
            <a:spLocks noChangeArrowheads="1"/>
          </p:cNvSpPr>
          <p:nvPr/>
        </p:nvSpPr>
        <p:spPr bwMode="auto">
          <a:xfrm>
            <a:off x="4290860" y="4464707"/>
            <a:ext cx="45717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1" dirty="0"/>
              <a:t>c</a:t>
            </a:r>
            <a:r>
              <a:rPr lang="en-US" sz="2800" baseline="-25000" dirty="0"/>
              <a:t>2</a:t>
            </a:r>
          </a:p>
        </p:txBody>
      </p:sp>
      <p:sp>
        <p:nvSpPr>
          <p:cNvPr id="99341" name="Rectangle 13"/>
          <p:cNvSpPr>
            <a:spLocks noChangeArrowheads="1"/>
          </p:cNvSpPr>
          <p:nvPr/>
        </p:nvSpPr>
        <p:spPr bwMode="auto">
          <a:xfrm>
            <a:off x="2835733" y="2971800"/>
            <a:ext cx="3477296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800" b="1" dirty="0"/>
              <a:t>r</a:t>
            </a:r>
            <a:r>
              <a:rPr lang="en-US" sz="2800" baseline="-25000" dirty="0"/>
              <a:t>1 </a:t>
            </a:r>
            <a:r>
              <a:rPr lang="en-US" sz="2800" dirty="0"/>
              <a:t>= (1, 4, 5, 6, 9)</a:t>
            </a:r>
          </a:p>
          <a:p>
            <a:r>
              <a:rPr lang="en-US" sz="2800" b="1" dirty="0"/>
              <a:t>r</a:t>
            </a:r>
            <a:r>
              <a:rPr lang="en-US" sz="2800" baseline="-25000" dirty="0"/>
              <a:t>2</a:t>
            </a:r>
            <a:r>
              <a:rPr lang="en-US" sz="2800" dirty="0"/>
              <a:t> = (0, 1, 1, 1, 2)</a:t>
            </a:r>
          </a:p>
        </p:txBody>
      </p:sp>
    </p:spTree>
    <p:extLst>
      <p:ext uri="{BB962C8B-B14F-4D97-AF65-F5344CB8AC3E}">
        <p14:creationId xmlns:p14="http://schemas.microsoft.com/office/powerpoint/2010/main" val="28645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222" y="228600"/>
            <a:ext cx="8440772" cy="23391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 smtClean="0"/>
              <a:t>Example:</a:t>
            </a:r>
          </a:p>
          <a:p>
            <a:endParaRPr lang="en-US" sz="3200" dirty="0"/>
          </a:p>
          <a:p>
            <a:r>
              <a:rPr lang="en-US" sz="3200" dirty="0" smtClean="0"/>
              <a:t>Find rank </a:t>
            </a:r>
            <a:r>
              <a:rPr lang="en-US" sz="3200" b="1" dirty="0" smtClean="0"/>
              <a:t>A</a:t>
            </a:r>
            <a:r>
              <a:rPr lang="en-US" sz="3200" dirty="0" smtClean="0"/>
              <a:t>, nullity </a:t>
            </a:r>
            <a:r>
              <a:rPr lang="en-US" sz="3200" b="1" dirty="0" smtClean="0"/>
              <a:t>A</a:t>
            </a:r>
            <a:r>
              <a:rPr lang="en-US" sz="3200" dirty="0" smtClean="0"/>
              <a:t>, the null space of </a:t>
            </a:r>
            <a:r>
              <a:rPr lang="en-US" sz="3200" b="1" dirty="0" smtClean="0"/>
              <a:t>A</a:t>
            </a:r>
          </a:p>
          <a:p>
            <a:r>
              <a:rPr lang="en-US" sz="3200" dirty="0" smtClean="0"/>
              <a:t>and a basis for the row and column space of </a:t>
            </a:r>
            <a:r>
              <a:rPr lang="en-US" sz="3200" b="1" dirty="0" smtClean="0"/>
              <a:t>A</a:t>
            </a:r>
            <a:r>
              <a:rPr lang="en-US" sz="3200" dirty="0" smtClean="0"/>
              <a:t> if   </a:t>
            </a:r>
          </a:p>
          <a:p>
            <a:pPr marL="342900" indent="-342900">
              <a:buAutoNum type="alphaLcParenR"/>
            </a:pPr>
            <a:endParaRPr lang="en-US" dirty="0" smtClean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4995657"/>
              </p:ext>
            </p:extLst>
          </p:nvPr>
        </p:nvGraphicFramePr>
        <p:xfrm>
          <a:off x="1693477" y="2567702"/>
          <a:ext cx="5910262" cy="4024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0" name="Equation" r:id="rId3" imgW="1676160" imgH="1143000" progId="Equation.3">
                  <p:embed/>
                </p:oleObj>
              </mc:Choice>
              <mc:Fallback>
                <p:oleObj name="Equation" r:id="rId3" imgW="1676160" imgH="11430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3477" y="2567702"/>
                        <a:ext cx="5910262" cy="4024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90600" y="4114800"/>
            <a:ext cx="7312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A =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15661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5578282"/>
              </p:ext>
            </p:extLst>
          </p:nvPr>
        </p:nvGraphicFramePr>
        <p:xfrm>
          <a:off x="1143000" y="1295400"/>
          <a:ext cx="6758815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9" name="Equation" r:id="rId3" imgW="1917360" imgH="1168200" progId="Equation.3">
                  <p:embed/>
                </p:oleObj>
              </mc:Choice>
              <mc:Fallback>
                <p:oleObj name="Equation" r:id="rId3" imgW="1917360" imgH="1168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295400"/>
                        <a:ext cx="6758815" cy="411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0498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838199" y="1066800"/>
                <a:ext cx="7913961" cy="25244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u="sng" dirty="0" smtClean="0"/>
                  <a:t>Example:</a:t>
                </a:r>
              </a:p>
              <a:p>
                <a:endParaRPr lang="en-US" sz="2800" dirty="0" smtClean="0"/>
              </a:p>
              <a:p>
                <a:r>
                  <a:rPr lang="en-US" sz="2800" dirty="0" smtClean="0"/>
                  <a:t>Determine if any vector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sz="2800" b="0" i="1" smtClean="0"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800" dirty="0" smtClean="0"/>
                  <a:t> is a linear combination </a:t>
                </a:r>
              </a:p>
              <a:p>
                <a:r>
                  <a:rPr lang="en-US" sz="2800" dirty="0"/>
                  <a:t>o</a:t>
                </a:r>
                <a:r>
                  <a:rPr lang="en-US" sz="2800" dirty="0" smtClean="0"/>
                  <a:t>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800" dirty="0" smtClean="0"/>
                  <a:t>,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800" dirty="0" smtClean="0"/>
                  <a:t>,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800" dirty="0" smtClean="0"/>
                  <a:t>.</a:t>
                </a:r>
                <a:endParaRPr lang="en-US" sz="28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066800"/>
                <a:ext cx="7913961" cy="2524409"/>
              </a:xfrm>
              <a:prstGeom prst="rect">
                <a:avLst/>
              </a:prstGeom>
              <a:blipFill rotWithShape="1">
                <a:blip r:embed="rId2"/>
                <a:stretch>
                  <a:fillRect l="-1540" t="-2174" r="-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180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3839492"/>
              </p:ext>
            </p:extLst>
          </p:nvPr>
        </p:nvGraphicFramePr>
        <p:xfrm>
          <a:off x="533400" y="1371600"/>
          <a:ext cx="7924800" cy="40481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2" name="Equation" r:id="rId3" imgW="2286000" imgH="1168200" progId="Equation.3">
                  <p:embed/>
                </p:oleObj>
              </mc:Choice>
              <mc:Fallback>
                <p:oleObj name="Equation" r:id="rId3" imgW="2286000" imgH="1168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371600"/>
                        <a:ext cx="7924800" cy="40481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3922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9788622"/>
              </p:ext>
            </p:extLst>
          </p:nvPr>
        </p:nvGraphicFramePr>
        <p:xfrm>
          <a:off x="685800" y="1524000"/>
          <a:ext cx="7390455" cy="373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5" name="Equation" r:id="rId3" imgW="2311200" imgH="1168200" progId="Equation.3">
                  <p:embed/>
                </p:oleObj>
              </mc:Choice>
              <mc:Fallback>
                <p:oleObj name="Equation" r:id="rId3" imgW="2311200" imgH="1168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524000"/>
                        <a:ext cx="7390455" cy="373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9109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4278857"/>
              </p:ext>
            </p:extLst>
          </p:nvPr>
        </p:nvGraphicFramePr>
        <p:xfrm>
          <a:off x="457200" y="1143000"/>
          <a:ext cx="8055318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9" name="Equation" r:id="rId3" imgW="2286000" imgH="1168200" progId="Equation.3">
                  <p:embed/>
                </p:oleObj>
              </mc:Choice>
              <mc:Fallback>
                <p:oleObj name="Equation" r:id="rId3" imgW="2286000" imgH="1168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143000"/>
                        <a:ext cx="8055318" cy="411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127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0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45771"/>
              </p:ext>
            </p:extLst>
          </p:nvPr>
        </p:nvGraphicFramePr>
        <p:xfrm>
          <a:off x="2057400" y="838200"/>
          <a:ext cx="4909973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2" name="Equation" r:id="rId3" imgW="1739880" imgH="431640" progId="Equation.3">
                  <p:embed/>
                </p:oleObj>
              </mc:Choice>
              <mc:Fallback>
                <p:oleObj name="Equation" r:id="rId3" imgW="17398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838200"/>
                        <a:ext cx="4909973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0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1660483"/>
              </p:ext>
            </p:extLst>
          </p:nvPr>
        </p:nvGraphicFramePr>
        <p:xfrm>
          <a:off x="3505200" y="2057400"/>
          <a:ext cx="2133600" cy="5139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3" name="Equation" r:id="rId5" imgW="736560" imgH="177480" progId="Equation.3">
                  <p:embed/>
                </p:oleObj>
              </mc:Choice>
              <mc:Fallback>
                <p:oleObj name="Equation" r:id="rId5" imgW="73656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2057400"/>
                        <a:ext cx="2133600" cy="5139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0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6250127"/>
              </p:ext>
            </p:extLst>
          </p:nvPr>
        </p:nvGraphicFramePr>
        <p:xfrm>
          <a:off x="2667000" y="2819400"/>
          <a:ext cx="2971800" cy="297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4" name="Equation" r:id="rId7" imgW="1143000" imgH="1143000" progId="Equation.3">
                  <p:embed/>
                </p:oleObj>
              </mc:Choice>
              <mc:Fallback>
                <p:oleObj name="Equation" r:id="rId7" imgW="1143000" imgH="1143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819400"/>
                        <a:ext cx="2971800" cy="297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1384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0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9571371"/>
              </p:ext>
            </p:extLst>
          </p:nvPr>
        </p:nvGraphicFramePr>
        <p:xfrm>
          <a:off x="2209800" y="609600"/>
          <a:ext cx="4953000" cy="55432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3" name="Equation" r:id="rId3" imgW="2133360" imgH="2387520" progId="Equation.3">
                  <p:embed/>
                </p:oleObj>
              </mc:Choice>
              <mc:Fallback>
                <p:oleObj name="Equation" r:id="rId3" imgW="2133360" imgH="2387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609600"/>
                        <a:ext cx="4953000" cy="55432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1384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9095850"/>
              </p:ext>
            </p:extLst>
          </p:nvPr>
        </p:nvGraphicFramePr>
        <p:xfrm>
          <a:off x="2133600" y="1219200"/>
          <a:ext cx="4953000" cy="41213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7" name="Equation" r:id="rId3" imgW="1434960" imgH="1193760" progId="Equation.3">
                  <p:embed/>
                </p:oleObj>
              </mc:Choice>
              <mc:Fallback>
                <p:oleObj name="Equation" r:id="rId3" imgW="1434960" imgH="119376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219200"/>
                        <a:ext cx="4953000" cy="41213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60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8" name="Text Box 4"/>
          <p:cNvSpPr txBox="1">
            <a:spLocks noChangeArrowheads="1"/>
          </p:cNvSpPr>
          <p:nvPr/>
        </p:nvSpPr>
        <p:spPr bwMode="auto">
          <a:xfrm>
            <a:off x="1265744" y="457200"/>
            <a:ext cx="77777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1" dirty="0"/>
              <a:t>r</a:t>
            </a:r>
            <a:r>
              <a:rPr lang="en-US" sz="2800" baseline="-25000" dirty="0"/>
              <a:t>1</a:t>
            </a:r>
            <a:r>
              <a:rPr lang="en-US" sz="2800" dirty="0"/>
              <a:t> = </a:t>
            </a:r>
          </a:p>
        </p:txBody>
      </p:sp>
      <p:graphicFrame>
        <p:nvGraphicFramePr>
          <p:cNvPr id="10342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539433"/>
              </p:ext>
            </p:extLst>
          </p:nvPr>
        </p:nvGraphicFramePr>
        <p:xfrm>
          <a:off x="1924998" y="457200"/>
          <a:ext cx="3561402" cy="6053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6" name="Equation" r:id="rId3" imgW="1269720" imgH="215640" progId="Equation.3">
                  <p:embed/>
                </p:oleObj>
              </mc:Choice>
              <mc:Fallback>
                <p:oleObj name="Equation" r:id="rId3" imgW="12697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4998" y="457200"/>
                        <a:ext cx="3561402" cy="6053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30" name="Text Box 6"/>
          <p:cNvSpPr txBox="1">
            <a:spLocks noChangeArrowheads="1"/>
          </p:cNvSpPr>
          <p:nvPr/>
        </p:nvSpPr>
        <p:spPr bwMode="auto">
          <a:xfrm>
            <a:off x="1295400" y="1076980"/>
            <a:ext cx="77777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1" dirty="0"/>
              <a:t>r</a:t>
            </a:r>
            <a:r>
              <a:rPr lang="en-US" sz="2800" baseline="-25000" dirty="0"/>
              <a:t>2</a:t>
            </a:r>
            <a:r>
              <a:rPr lang="en-US" sz="2800" dirty="0"/>
              <a:t> = </a:t>
            </a:r>
          </a:p>
        </p:txBody>
      </p:sp>
      <p:graphicFrame>
        <p:nvGraphicFramePr>
          <p:cNvPr id="10343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2140780"/>
              </p:ext>
            </p:extLst>
          </p:nvPr>
        </p:nvGraphicFramePr>
        <p:xfrm>
          <a:off x="1981200" y="1107032"/>
          <a:ext cx="3657600" cy="6151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7" name="Equation" r:id="rId5" imgW="1282680" imgH="215640" progId="Equation.3">
                  <p:embed/>
                </p:oleObj>
              </mc:Choice>
              <mc:Fallback>
                <p:oleObj name="Equation" r:id="rId5" imgW="12826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107032"/>
                        <a:ext cx="3657600" cy="6151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3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5367206"/>
              </p:ext>
            </p:extLst>
          </p:nvPr>
        </p:nvGraphicFramePr>
        <p:xfrm>
          <a:off x="1945196" y="1675848"/>
          <a:ext cx="4344974" cy="12959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8" name="Equation" r:id="rId7" imgW="1447560" imgH="431640" progId="Equation.3">
                  <p:embed/>
                </p:oleObj>
              </mc:Choice>
              <mc:Fallback>
                <p:oleObj name="Equation" r:id="rId7" imgW="14475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5196" y="1675848"/>
                        <a:ext cx="4344974" cy="12959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33" name="Rectangle 9"/>
          <p:cNvSpPr>
            <a:spLocks noChangeArrowheads="1"/>
          </p:cNvSpPr>
          <p:nvPr/>
        </p:nvSpPr>
        <p:spPr bwMode="auto">
          <a:xfrm>
            <a:off x="1280279" y="1929945"/>
            <a:ext cx="69602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1" dirty="0"/>
              <a:t>r</a:t>
            </a:r>
            <a:r>
              <a:rPr lang="en-US" sz="2800" baseline="-25000" dirty="0"/>
              <a:t>3</a:t>
            </a:r>
            <a:r>
              <a:rPr lang="en-US" sz="2800" dirty="0"/>
              <a:t> =</a:t>
            </a:r>
          </a:p>
        </p:txBody>
      </p:sp>
      <p:sp>
        <p:nvSpPr>
          <p:cNvPr id="103434" name="Text Box 10"/>
          <p:cNvSpPr txBox="1">
            <a:spLocks noChangeArrowheads="1"/>
          </p:cNvSpPr>
          <p:nvPr/>
        </p:nvSpPr>
        <p:spPr bwMode="auto">
          <a:xfrm>
            <a:off x="1295400" y="3810000"/>
            <a:ext cx="71846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1" dirty="0"/>
              <a:t>c</a:t>
            </a:r>
            <a:r>
              <a:rPr lang="en-US" sz="2800" baseline="-25000" dirty="0"/>
              <a:t>1</a:t>
            </a:r>
            <a:r>
              <a:rPr lang="en-US" sz="2800" dirty="0"/>
              <a:t> =</a:t>
            </a:r>
          </a:p>
        </p:txBody>
      </p:sp>
      <p:graphicFrame>
        <p:nvGraphicFramePr>
          <p:cNvPr id="10343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9253270"/>
              </p:ext>
            </p:extLst>
          </p:nvPr>
        </p:nvGraphicFramePr>
        <p:xfrm>
          <a:off x="2073177" y="2832601"/>
          <a:ext cx="1066800" cy="30058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9" name="Equation" r:id="rId9" imgW="406080" imgH="1143000" progId="Equation.3">
                  <p:embed/>
                </p:oleObj>
              </mc:Choice>
              <mc:Fallback>
                <p:oleObj name="Equation" r:id="rId9" imgW="406080" imgH="1143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3177" y="2832601"/>
                        <a:ext cx="1066800" cy="30058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3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7957644"/>
              </p:ext>
            </p:extLst>
          </p:nvPr>
        </p:nvGraphicFramePr>
        <p:xfrm>
          <a:off x="4069120" y="2844671"/>
          <a:ext cx="1058819" cy="29770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0" name="Equation" r:id="rId11" imgW="406080" imgH="1143000" progId="Equation.3">
                  <p:embed/>
                </p:oleObj>
              </mc:Choice>
              <mc:Fallback>
                <p:oleObj name="Equation" r:id="rId11" imgW="406080" imgH="1143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9120" y="2844671"/>
                        <a:ext cx="1058819" cy="29770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3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9635398"/>
              </p:ext>
            </p:extLst>
          </p:nvPr>
        </p:nvGraphicFramePr>
        <p:xfrm>
          <a:off x="5900066" y="2810996"/>
          <a:ext cx="1014816" cy="30444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1" name="Equation" r:id="rId13" imgW="380880" imgH="1143000" progId="Equation.3">
                  <p:embed/>
                </p:oleObj>
              </mc:Choice>
              <mc:Fallback>
                <p:oleObj name="Equation" r:id="rId13" imgW="380880" imgH="1143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0066" y="2810996"/>
                        <a:ext cx="1014816" cy="30444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40" name="Rectangle 16"/>
          <p:cNvSpPr>
            <a:spLocks noChangeArrowheads="1"/>
          </p:cNvSpPr>
          <p:nvPr/>
        </p:nvSpPr>
        <p:spPr bwMode="auto">
          <a:xfrm>
            <a:off x="3352800" y="3810000"/>
            <a:ext cx="71846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1" dirty="0"/>
              <a:t>c</a:t>
            </a:r>
            <a:r>
              <a:rPr lang="en-US" sz="2800" baseline="-25000" dirty="0"/>
              <a:t>2</a:t>
            </a:r>
            <a:r>
              <a:rPr lang="en-US" sz="2800" dirty="0"/>
              <a:t> =</a:t>
            </a:r>
          </a:p>
        </p:txBody>
      </p:sp>
      <p:sp>
        <p:nvSpPr>
          <p:cNvPr id="103441" name="Rectangle 17"/>
          <p:cNvSpPr>
            <a:spLocks noChangeArrowheads="1"/>
          </p:cNvSpPr>
          <p:nvPr/>
        </p:nvSpPr>
        <p:spPr bwMode="auto">
          <a:xfrm>
            <a:off x="5181600" y="3810000"/>
            <a:ext cx="71846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1" dirty="0"/>
              <a:t>c</a:t>
            </a:r>
            <a:r>
              <a:rPr lang="en-US" sz="2800" baseline="-25000" dirty="0"/>
              <a:t>3</a:t>
            </a:r>
            <a:r>
              <a:rPr lang="en-US" sz="2800" dirty="0"/>
              <a:t> =</a:t>
            </a:r>
          </a:p>
        </p:txBody>
      </p:sp>
      <p:sp>
        <p:nvSpPr>
          <p:cNvPr id="103442" name="Text Box 18"/>
          <p:cNvSpPr txBox="1">
            <a:spLocks noChangeArrowheads="1"/>
          </p:cNvSpPr>
          <p:nvPr/>
        </p:nvSpPr>
        <p:spPr bwMode="auto">
          <a:xfrm>
            <a:off x="1447800" y="5838425"/>
            <a:ext cx="2253275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800" dirty="0"/>
              <a:t>rank (A) = 3</a:t>
            </a:r>
          </a:p>
          <a:p>
            <a:r>
              <a:rPr lang="en-US" sz="2800" dirty="0"/>
              <a:t>nullity (A) = 2</a:t>
            </a:r>
          </a:p>
        </p:txBody>
      </p:sp>
    </p:spTree>
    <p:extLst>
      <p:ext uri="{BB962C8B-B14F-4D97-AF65-F5344CB8AC3E}">
        <p14:creationId xmlns:p14="http://schemas.microsoft.com/office/powerpoint/2010/main" val="271808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7019124"/>
              </p:ext>
            </p:extLst>
          </p:nvPr>
        </p:nvGraphicFramePr>
        <p:xfrm>
          <a:off x="2590800" y="1524000"/>
          <a:ext cx="2081212" cy="2395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3" name="Equation" r:id="rId3" imgW="622080" imgH="711000" progId="Equation.3">
                  <p:embed/>
                </p:oleObj>
              </mc:Choice>
              <mc:Fallback>
                <p:oleObj name="Equation" r:id="rId3" imgW="62208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1524000"/>
                        <a:ext cx="2081212" cy="239553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295400" y="457200"/>
            <a:ext cx="208294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u="sng" dirty="0" smtClean="0"/>
              <a:t>Example:</a:t>
            </a:r>
          </a:p>
          <a:p>
            <a:endParaRPr lang="en-US" sz="4000" dirty="0"/>
          </a:p>
          <a:p>
            <a:endParaRPr lang="en-US" sz="4000" dirty="0" smtClean="0"/>
          </a:p>
          <a:p>
            <a:r>
              <a:rPr lang="en-US" sz="4000" dirty="0" smtClean="0"/>
              <a:t>If A = 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1414247" y="4114800"/>
            <a:ext cx="39281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f</a:t>
            </a:r>
            <a:r>
              <a:rPr lang="en-US" sz="4000" dirty="0" smtClean="0"/>
              <a:t>ind the rank of A.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61430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7674053"/>
              </p:ext>
            </p:extLst>
          </p:nvPr>
        </p:nvGraphicFramePr>
        <p:xfrm>
          <a:off x="1905000" y="152400"/>
          <a:ext cx="4994275" cy="65853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9" name="Equation" r:id="rId3" imgW="1790700" imgH="2362200" progId="Equation.3">
                  <p:embed/>
                </p:oleObj>
              </mc:Choice>
              <mc:Fallback>
                <p:oleObj name="Equation" r:id="rId3" imgW="1790700" imgH="2362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52400"/>
                        <a:ext cx="4994275" cy="65853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1901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2221031"/>
              </p:ext>
            </p:extLst>
          </p:nvPr>
        </p:nvGraphicFramePr>
        <p:xfrm>
          <a:off x="2133600" y="1371600"/>
          <a:ext cx="5067759" cy="350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3" name="Equation" r:id="rId3" imgW="1028254" imgH="710891" progId="Equation.3">
                  <p:embed/>
                </p:oleObj>
              </mc:Choice>
              <mc:Fallback>
                <p:oleObj name="Equation" r:id="rId3" imgW="1028254" imgH="710891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371600"/>
                        <a:ext cx="5067759" cy="350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3249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464</TotalTime>
  <Words>2864</Words>
  <Application>Microsoft Office PowerPoint</Application>
  <PresentationFormat>On-screen Show (4:3)</PresentationFormat>
  <Paragraphs>398</Paragraphs>
  <Slides>158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158</vt:i4>
      </vt:variant>
    </vt:vector>
  </HeadingPairs>
  <TitlesOfParts>
    <vt:vector size="161" baseType="lpstr">
      <vt:lpstr>Office Theme</vt:lpstr>
      <vt:lpstr>Equation</vt:lpstr>
      <vt:lpstr>Microsoft Equation 3.0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EXERCISES May/June 2002 to   Oct/Nov 2010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References: </vt:lpstr>
    </vt:vector>
  </TitlesOfParts>
  <Company>taylors's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taylorsadmin</dc:creator>
  <cp:lastModifiedBy>taylorsadmin</cp:lastModifiedBy>
  <cp:revision>57</cp:revision>
  <dcterms:created xsi:type="dcterms:W3CDTF">2013-07-23T06:24:26Z</dcterms:created>
  <dcterms:modified xsi:type="dcterms:W3CDTF">2013-07-28T15:46:07Z</dcterms:modified>
</cp:coreProperties>
</file>