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0"/>
  </p:notesMasterIdLst>
  <p:handoutMasterIdLst>
    <p:handoutMasterId r:id="rId161"/>
  </p:handoutMasterIdLst>
  <p:sldIdLst>
    <p:sldId id="256" r:id="rId2"/>
    <p:sldId id="413" r:id="rId3"/>
    <p:sldId id="257" r:id="rId4"/>
    <p:sldId id="258" r:id="rId5"/>
    <p:sldId id="259" r:id="rId6"/>
    <p:sldId id="260" r:id="rId7"/>
    <p:sldId id="261" r:id="rId8"/>
    <p:sldId id="262" r:id="rId9"/>
    <p:sldId id="288" r:id="rId10"/>
    <p:sldId id="289" r:id="rId11"/>
    <p:sldId id="290" r:id="rId12"/>
    <p:sldId id="291" r:id="rId13"/>
    <p:sldId id="294" r:id="rId14"/>
    <p:sldId id="292" r:id="rId15"/>
    <p:sldId id="416" r:id="rId16"/>
    <p:sldId id="414" r:id="rId17"/>
    <p:sldId id="415" r:id="rId18"/>
    <p:sldId id="417" r:id="rId19"/>
    <p:sldId id="263" r:id="rId20"/>
    <p:sldId id="264" r:id="rId21"/>
    <p:sldId id="265" r:id="rId22"/>
    <p:sldId id="435" r:id="rId23"/>
    <p:sldId id="429" r:id="rId24"/>
    <p:sldId id="436" r:id="rId25"/>
    <p:sldId id="430" r:id="rId26"/>
    <p:sldId id="438" r:id="rId27"/>
    <p:sldId id="431" r:id="rId28"/>
    <p:sldId id="439" r:id="rId29"/>
    <p:sldId id="432" r:id="rId30"/>
    <p:sldId id="440" r:id="rId31"/>
    <p:sldId id="433" r:id="rId32"/>
    <p:sldId id="441" r:id="rId33"/>
    <p:sldId id="434" r:id="rId34"/>
    <p:sldId id="266" r:id="rId35"/>
    <p:sldId id="267" r:id="rId36"/>
    <p:sldId id="268" r:id="rId37"/>
    <p:sldId id="269" r:id="rId38"/>
    <p:sldId id="270" r:id="rId39"/>
    <p:sldId id="419" r:id="rId40"/>
    <p:sldId id="423" r:id="rId41"/>
    <p:sldId id="420" r:id="rId42"/>
    <p:sldId id="421" r:id="rId43"/>
    <p:sldId id="422" r:id="rId44"/>
    <p:sldId id="424" r:id="rId45"/>
    <p:sldId id="425" r:id="rId46"/>
    <p:sldId id="426" r:id="rId47"/>
    <p:sldId id="427" r:id="rId48"/>
    <p:sldId id="428" r:id="rId49"/>
    <p:sldId id="271" r:id="rId50"/>
    <p:sldId id="272" r:id="rId51"/>
    <p:sldId id="418" r:id="rId52"/>
    <p:sldId id="273" r:id="rId53"/>
    <p:sldId id="275" r:id="rId54"/>
    <p:sldId id="395" r:id="rId55"/>
    <p:sldId id="403" r:id="rId56"/>
    <p:sldId id="411" r:id="rId57"/>
    <p:sldId id="410" r:id="rId58"/>
    <p:sldId id="404" r:id="rId59"/>
    <p:sldId id="409" r:id="rId60"/>
    <p:sldId id="408" r:id="rId61"/>
    <p:sldId id="412" r:id="rId62"/>
    <p:sldId id="407" r:id="rId63"/>
    <p:sldId id="406" r:id="rId64"/>
    <p:sldId id="405" r:id="rId65"/>
    <p:sldId id="391" r:id="rId66"/>
    <p:sldId id="394" r:id="rId67"/>
    <p:sldId id="392" r:id="rId68"/>
    <p:sldId id="393" r:id="rId69"/>
    <p:sldId id="276" r:id="rId70"/>
    <p:sldId id="378" r:id="rId71"/>
    <p:sldId id="379" r:id="rId72"/>
    <p:sldId id="380" r:id="rId73"/>
    <p:sldId id="387" r:id="rId74"/>
    <p:sldId id="382" r:id="rId75"/>
    <p:sldId id="383" r:id="rId76"/>
    <p:sldId id="384" r:id="rId77"/>
    <p:sldId id="390" r:id="rId78"/>
    <p:sldId id="374" r:id="rId79"/>
    <p:sldId id="375" r:id="rId80"/>
    <p:sldId id="376" r:id="rId81"/>
    <p:sldId id="377" r:id="rId82"/>
    <p:sldId id="389" r:id="rId83"/>
    <p:sldId id="369" r:id="rId84"/>
    <p:sldId id="370" r:id="rId85"/>
    <p:sldId id="371" r:id="rId86"/>
    <p:sldId id="372" r:id="rId87"/>
    <p:sldId id="373" r:id="rId88"/>
    <p:sldId id="282" r:id="rId89"/>
    <p:sldId id="322" r:id="rId90"/>
    <p:sldId id="323" r:id="rId91"/>
    <p:sldId id="324" r:id="rId92"/>
    <p:sldId id="325" r:id="rId93"/>
    <p:sldId id="334" r:id="rId94"/>
    <p:sldId id="333" r:id="rId95"/>
    <p:sldId id="327" r:id="rId96"/>
    <p:sldId id="335" r:id="rId97"/>
    <p:sldId id="350" r:id="rId98"/>
    <p:sldId id="329" r:id="rId99"/>
    <p:sldId id="330" r:id="rId100"/>
    <p:sldId id="331" r:id="rId101"/>
    <p:sldId id="332" r:id="rId102"/>
    <p:sldId id="340" r:id="rId103"/>
    <p:sldId id="344" r:id="rId104"/>
    <p:sldId id="343" r:id="rId105"/>
    <p:sldId id="345" r:id="rId106"/>
    <p:sldId id="348" r:id="rId107"/>
    <p:sldId id="349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283" r:id="rId127"/>
    <p:sldId id="284" r:id="rId128"/>
    <p:sldId id="285" r:id="rId129"/>
    <p:sldId id="286" r:id="rId130"/>
    <p:sldId id="287" r:id="rId131"/>
    <p:sldId id="295" r:id="rId132"/>
    <p:sldId id="296" r:id="rId133"/>
    <p:sldId id="297" r:id="rId134"/>
    <p:sldId id="298" r:id="rId135"/>
    <p:sldId id="299" r:id="rId136"/>
    <p:sldId id="300" r:id="rId137"/>
    <p:sldId id="301" r:id="rId138"/>
    <p:sldId id="302" r:id="rId139"/>
    <p:sldId id="303" r:id="rId140"/>
    <p:sldId id="304" r:id="rId141"/>
    <p:sldId id="305" r:id="rId142"/>
    <p:sldId id="306" r:id="rId143"/>
    <p:sldId id="307" r:id="rId144"/>
    <p:sldId id="308" r:id="rId145"/>
    <p:sldId id="309" r:id="rId146"/>
    <p:sldId id="310" r:id="rId147"/>
    <p:sldId id="311" r:id="rId148"/>
    <p:sldId id="312" r:id="rId149"/>
    <p:sldId id="313" r:id="rId150"/>
    <p:sldId id="314" r:id="rId151"/>
    <p:sldId id="315" r:id="rId152"/>
    <p:sldId id="316" r:id="rId153"/>
    <p:sldId id="317" r:id="rId154"/>
    <p:sldId id="318" r:id="rId155"/>
    <p:sldId id="319" r:id="rId156"/>
    <p:sldId id="320" r:id="rId157"/>
    <p:sldId id="321" r:id="rId158"/>
    <p:sldId id="336" r:id="rId1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7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883C-265B-4D39-89F6-173369F2A1EF}" type="datetimeFigureOut">
              <a:rPr lang="en-US" smtClean="0"/>
              <a:t>17/8/2015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E988-AE7C-4EFD-8339-713C2DC78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55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889A9-54D0-46EB-89B3-C9E16DE26369}" type="datetimeFigureOut">
              <a:rPr lang="en-US" smtClean="0"/>
              <a:t>17/8/2015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6A49-3A23-43CE-82D4-030E57E7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86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76A49-3A23-43CE-82D4-030E57E73C2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89DB-4DF6-4BC1-809E-7D15F200CA3B}" type="datetime1">
              <a:rPr lang="en-US" smtClean="0"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9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FB50-2705-4273-9B5D-1DAF43DE6A4E}" type="datetime1">
              <a:rPr lang="en-US" smtClean="0"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7561-0C0B-4F0F-9218-3B4060F12C0D}" type="datetime1">
              <a:rPr lang="en-US" smtClean="0"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D550-4914-4B34-BF93-E3E6EE289476}" type="datetime1">
              <a:rPr lang="en-US" smtClean="0"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8153-3FB7-4709-A3FD-EA22281A6EEE}" type="datetime1">
              <a:rPr lang="en-US" smtClean="0"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B083-15CC-4E63-9596-53F99A5667F2}" type="datetime1">
              <a:rPr lang="en-US" smtClean="0"/>
              <a:t>17/8/2015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F2BE-763F-4BA8-BEED-75AD1719A545}" type="datetime1">
              <a:rPr lang="en-US" smtClean="0"/>
              <a:t>17/8/2015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A6D6-CFF1-4154-9AC0-E9D08CF70CB4}" type="datetime1">
              <a:rPr lang="en-US" smtClean="0"/>
              <a:t>17/8/2015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6779-5AE6-4117-BC04-F83951719070}" type="datetime1">
              <a:rPr lang="en-US" smtClean="0"/>
              <a:t>17/8/2015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A208-68E0-41A6-9BED-7B3DA53800CD}" type="datetime1">
              <a:rPr lang="en-US" smtClean="0"/>
              <a:t>17/8/2015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E523-504E-4942-8F84-BE6060DF3634}" type="datetime1">
              <a:rPr lang="en-US" smtClean="0"/>
              <a:t>17/8/2015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1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5D98-074F-4573-A1B2-68E3E9EE5F55}" type="datetime1">
              <a:rPr lang="en-US" smtClean="0"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Mr.A.Sathia (Further Mathematics Pure) CAL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DC82-5FE5-46B7-AF49-F99FC4FF8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101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02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03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104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5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107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108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109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110.wmf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114.w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115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1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0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3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5.w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8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130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131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8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2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6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4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6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png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4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4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4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53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5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6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6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6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6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67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6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6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73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74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75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76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7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82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8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84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85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86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90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91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7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98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99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10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1066800"/>
            <a:ext cx="403668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/>
              <a:t>Linear Spaces</a:t>
            </a:r>
          </a:p>
          <a:p>
            <a:endParaRPr lang="en-US" dirty="0" smtClean="0"/>
          </a:p>
          <a:p>
            <a:r>
              <a:rPr lang="en-US" sz="3200" dirty="0" smtClean="0"/>
              <a:t>● Definitions</a:t>
            </a:r>
          </a:p>
          <a:p>
            <a:r>
              <a:rPr lang="en-US" sz="3200" dirty="0" smtClean="0"/>
              <a:t>● Subspaces</a:t>
            </a:r>
          </a:p>
          <a:p>
            <a:r>
              <a:rPr lang="en-US" sz="3200" dirty="0" smtClean="0"/>
              <a:t>● Linear Combinations</a:t>
            </a:r>
          </a:p>
          <a:p>
            <a:r>
              <a:rPr lang="en-US" sz="3200" dirty="0" smtClean="0"/>
              <a:t>● Linear Independence</a:t>
            </a:r>
          </a:p>
          <a:p>
            <a:r>
              <a:rPr lang="en-US" sz="3200" dirty="0" smtClean="0"/>
              <a:t>● Basis and Dimension</a:t>
            </a:r>
          </a:p>
          <a:p>
            <a:r>
              <a:rPr lang="en-US" sz="3200" dirty="0"/>
              <a:t>● </a:t>
            </a:r>
            <a:r>
              <a:rPr lang="en-US" sz="3200" dirty="0" smtClean="0"/>
              <a:t>Rank and Nullity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63562"/>
              </p:ext>
            </p:extLst>
          </p:nvPr>
        </p:nvGraphicFramePr>
        <p:xfrm>
          <a:off x="3124200" y="392228"/>
          <a:ext cx="29718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3" imgW="1866900" imgH="1422400" progId="Equation.3">
                  <p:embed/>
                </p:oleObj>
              </mc:Choice>
              <mc:Fallback>
                <p:oleObj name="Equation" r:id="rId3" imgW="18669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2228"/>
                        <a:ext cx="297180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74654" y="6857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74893" y="1886755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96972"/>
              </p:ext>
            </p:extLst>
          </p:nvPr>
        </p:nvGraphicFramePr>
        <p:xfrm>
          <a:off x="3581400" y="2841170"/>
          <a:ext cx="26860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5" imgW="1600200" imgH="2133600" progId="Equation.3">
                  <p:embed/>
                </p:oleObj>
              </mc:Choice>
              <mc:Fallback>
                <p:oleObj name="Equation" r:id="rId5" imgW="1600200" imgH="213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41170"/>
                        <a:ext cx="26860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65623"/>
              </p:ext>
            </p:extLst>
          </p:nvPr>
        </p:nvGraphicFramePr>
        <p:xfrm>
          <a:off x="1707113" y="152400"/>
          <a:ext cx="5410200" cy="565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3" imgW="1358900" imgH="1422400" progId="Equation.3">
                  <p:embed/>
                </p:oleObj>
              </mc:Choice>
              <mc:Fallback>
                <p:oleObj name="Equation" r:id="rId3" imgW="13589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113" y="152400"/>
                        <a:ext cx="5410200" cy="5659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124200" y="5715000"/>
            <a:ext cx="25760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4400" dirty="0" smtClean="0"/>
              <a:t>rank A </a:t>
            </a:r>
            <a:r>
              <a:rPr lang="en-US" sz="4400" dirty="0"/>
              <a:t>= </a:t>
            </a:r>
            <a:r>
              <a:rPr lang="en-US" sz="4400" dirty="0" smtClean="0"/>
              <a:t>2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55697"/>
              </p:ext>
            </p:extLst>
          </p:nvPr>
        </p:nvGraphicFramePr>
        <p:xfrm>
          <a:off x="1284326" y="609600"/>
          <a:ext cx="6408174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3" imgW="1816100" imgH="1422400" progId="Equation.3">
                  <p:embed/>
                </p:oleObj>
              </mc:Choice>
              <mc:Fallback>
                <p:oleObj name="Equation" r:id="rId3" imgW="1816100" imgH="142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326" y="609600"/>
                        <a:ext cx="6408174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200400" y="5512158"/>
            <a:ext cx="25760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4400" dirty="0" smtClean="0"/>
              <a:t>rank A </a:t>
            </a:r>
            <a:r>
              <a:rPr lang="en-US" sz="4400" dirty="0"/>
              <a:t>=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850491"/>
              </p:ext>
            </p:extLst>
          </p:nvPr>
        </p:nvGraphicFramePr>
        <p:xfrm>
          <a:off x="2590800" y="1482077"/>
          <a:ext cx="3311525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3" imgW="990360" imgH="711000" progId="Equation.3">
                  <p:embed/>
                </p:oleObj>
              </mc:Choice>
              <mc:Fallback>
                <p:oleObj name="Equation" r:id="rId3" imgW="99036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82077"/>
                        <a:ext cx="3311525" cy="2395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457200"/>
            <a:ext cx="2082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smtClean="0"/>
              <a:t>Example: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If A =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14247" y="4114800"/>
            <a:ext cx="392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</a:t>
            </a:r>
            <a:r>
              <a:rPr lang="en-US" sz="4000" dirty="0" smtClean="0"/>
              <a:t>ind the rank of A.</a:t>
            </a:r>
            <a:endParaRPr lang="en-US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211490"/>
              </p:ext>
            </p:extLst>
          </p:nvPr>
        </p:nvGraphicFramePr>
        <p:xfrm>
          <a:off x="838200" y="304800"/>
          <a:ext cx="7543800" cy="615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2616120" imgH="2133360" progId="Equation.3">
                  <p:embed/>
                </p:oleObj>
              </mc:Choice>
              <mc:Fallback>
                <p:oleObj name="Equation" r:id="rId3" imgW="261612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7543800" cy="615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97099"/>
              </p:ext>
            </p:extLst>
          </p:nvPr>
        </p:nvGraphicFramePr>
        <p:xfrm>
          <a:off x="1981200" y="152400"/>
          <a:ext cx="5105399" cy="244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1485720" imgH="711000" progId="Equation.3">
                  <p:embed/>
                </p:oleObj>
              </mc:Choice>
              <mc:Fallback>
                <p:oleObj name="Equation" r:id="rId3" imgW="1485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"/>
                        <a:ext cx="5105399" cy="244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70787"/>
              </p:ext>
            </p:extLst>
          </p:nvPr>
        </p:nvGraphicFramePr>
        <p:xfrm>
          <a:off x="2057400" y="2514600"/>
          <a:ext cx="5105400" cy="395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1803240" imgH="1396800" progId="Equation.3">
                  <p:embed/>
                </p:oleObj>
              </mc:Choice>
              <mc:Fallback>
                <p:oleObj name="Equation" r:id="rId5" imgW="18032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5105400" cy="3955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130133"/>
              </p:ext>
            </p:extLst>
          </p:nvPr>
        </p:nvGraphicFramePr>
        <p:xfrm>
          <a:off x="1938070" y="1066800"/>
          <a:ext cx="519166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1155600" imgH="761760" progId="Equation.3">
                  <p:embed/>
                </p:oleObj>
              </mc:Choice>
              <mc:Fallback>
                <p:oleObj name="Equation" r:id="rId3" imgW="1155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070" y="1066800"/>
                        <a:ext cx="519166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129566" y="4876799"/>
            <a:ext cx="266700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400" dirty="0"/>
              <a:t>rank </a:t>
            </a:r>
            <a:r>
              <a:rPr lang="en-US" sz="4400" dirty="0" smtClean="0"/>
              <a:t>A = 2 </a:t>
            </a:r>
            <a:endParaRPr lang="en-US" sz="44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660758"/>
              </p:ext>
            </p:extLst>
          </p:nvPr>
        </p:nvGraphicFramePr>
        <p:xfrm>
          <a:off x="2057400" y="533400"/>
          <a:ext cx="5486400" cy="513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1218960" imgH="1143000" progId="Equation.3">
                  <p:embed/>
                </p:oleObj>
              </mc:Choice>
              <mc:Fallback>
                <p:oleObj name="Equation" r:id="rId3" imgW="12189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"/>
                        <a:ext cx="5486400" cy="5136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352800" y="5772955"/>
            <a:ext cx="24718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/>
              <a:t>rank </a:t>
            </a:r>
            <a:r>
              <a:rPr lang="en-US" sz="4400" dirty="0" smtClean="0"/>
              <a:t>A </a:t>
            </a:r>
            <a:r>
              <a:rPr lang="en-US" sz="4400" dirty="0"/>
              <a:t>=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58664"/>
              </p:ext>
            </p:extLst>
          </p:nvPr>
        </p:nvGraphicFramePr>
        <p:xfrm>
          <a:off x="1828800" y="762000"/>
          <a:ext cx="5791200" cy="4692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1879560" imgH="1523880" progId="Equation.3">
                  <p:embed/>
                </p:oleObj>
              </mc:Choice>
              <mc:Fallback>
                <p:oleObj name="Equation" r:id="rId3" imgW="1879560" imgH="152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5791200" cy="4692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124200" y="5565579"/>
            <a:ext cx="25760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4400" dirty="0" smtClean="0"/>
              <a:t>rank A </a:t>
            </a:r>
            <a:r>
              <a:rPr lang="en-US" sz="4400" dirty="0"/>
              <a:t>=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1143000" y="-32833"/>
            <a:ext cx="56467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800" dirty="0" smtClean="0">
              <a:cs typeface="Times New Roman" pitchFamily="18" charset="0"/>
            </a:endParaRP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>
                <a:cs typeface="Times New Roman" pitchFamily="18" charset="0"/>
              </a:rPr>
              <a:t>linear transformation T: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→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is represented by the matrix</a:t>
            </a:r>
            <a:endParaRPr lang="en-US" sz="2800" dirty="0"/>
          </a:p>
          <a:p>
            <a:pPr eaLnBrk="0" hangingPunct="0"/>
            <a:r>
              <a:rPr lang="en-US" dirty="0" smtClean="0">
                <a:cs typeface="Times New Roman" pitchFamily="18" charset="0"/>
              </a:rPr>
              <a:t>                                                       </a:t>
            </a:r>
          </a:p>
          <a:p>
            <a:pPr eaLnBrk="0" hangingPunct="0"/>
            <a:endParaRPr lang="en-US" b="1" dirty="0">
              <a:cs typeface="Times New Roman" pitchFamily="18" charset="0"/>
            </a:endParaRPr>
          </a:p>
          <a:p>
            <a:pPr eaLnBrk="0" hangingPunct="0"/>
            <a:endParaRPr lang="en-US" b="1" dirty="0" smtClean="0">
              <a:cs typeface="Times New Roman" pitchFamily="18" charset="0"/>
            </a:endParaRPr>
          </a:p>
          <a:p>
            <a:pPr eaLnBrk="0" hangingPunct="0"/>
            <a:r>
              <a:rPr lang="en-US" b="1" dirty="0" smtClean="0">
                <a:cs typeface="Times New Roman" pitchFamily="18" charset="0"/>
              </a:rPr>
              <a:t>      </a:t>
            </a:r>
          </a:p>
          <a:p>
            <a:pPr eaLnBrk="0" hangingPunct="0"/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    </a:t>
            </a:r>
          </a:p>
          <a:p>
            <a:pPr eaLnBrk="0" hangingPunct="0"/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smtClean="0">
                <a:cs typeface="Times New Roman" pitchFamily="18" charset="0"/>
              </a:rPr>
              <a:t>    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 </a:t>
            </a:r>
            <a:endParaRPr lang="en-US" sz="2800" dirty="0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598031"/>
              </p:ext>
            </p:extLst>
          </p:nvPr>
        </p:nvGraphicFramePr>
        <p:xfrm>
          <a:off x="2251869" y="1956267"/>
          <a:ext cx="3515545" cy="2615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1231900" imgH="914400" progId="Equation.3">
                  <p:embed/>
                </p:oleObj>
              </mc:Choice>
              <mc:Fallback>
                <p:oleObj name="Equation" r:id="rId3" imgW="1231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869" y="1956267"/>
                        <a:ext cx="3515545" cy="2615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1373747" y="4648200"/>
            <a:ext cx="662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dirty="0" smtClean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) Find the rank of </a:t>
            </a:r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dirty="0">
                <a:cs typeface="Times New Roman" pitchFamily="18" charset="0"/>
              </a:rPr>
              <a:t>.</a:t>
            </a:r>
            <a:endParaRPr lang="en-US" sz="2800" dirty="0"/>
          </a:p>
          <a:p>
            <a:pPr eaLnBrk="0" hangingPunct="0"/>
            <a:r>
              <a:rPr lang="en-US" sz="2800" dirty="0" smtClean="0">
                <a:cs typeface="Times New Roman" pitchFamily="18" charset="0"/>
              </a:rPr>
              <a:t>ii</a:t>
            </a:r>
            <a:r>
              <a:rPr lang="en-US" sz="2800" dirty="0">
                <a:cs typeface="Times New Roman" pitchFamily="18" charset="0"/>
              </a:rPr>
              <a:t>) Obtain a basis for the null space, </a:t>
            </a:r>
            <a:r>
              <a:rPr lang="en-US" sz="2800" i="1" dirty="0">
                <a:cs typeface="Times New Roman" pitchFamily="18" charset="0"/>
              </a:rPr>
              <a:t>K</a:t>
            </a:r>
            <a:r>
              <a:rPr lang="en-US" sz="2800" dirty="0">
                <a:cs typeface="Times New Roman" pitchFamily="18" charset="0"/>
              </a:rPr>
              <a:t>, of T.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31498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Example:</a:t>
            </a:r>
            <a:endParaRPr lang="en-US" sz="28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2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525089" y="914400"/>
            <a:ext cx="2443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iii</a:t>
            </a:r>
            <a:r>
              <a:rPr lang="en-US" sz="2800" dirty="0"/>
              <a:t>) Evaluate </a:t>
            </a:r>
            <a:r>
              <a:rPr lang="en-US" sz="2800" dirty="0" smtClean="0"/>
              <a:t>M</a:t>
            </a:r>
            <a:endParaRPr lang="en-US" sz="2800" dirty="0"/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9008"/>
              </p:ext>
            </p:extLst>
          </p:nvPr>
        </p:nvGraphicFramePr>
        <p:xfrm>
          <a:off x="3942629" y="139807"/>
          <a:ext cx="934171" cy="210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3" imgW="406080" imgH="914400" progId="Equation.3">
                  <p:embed/>
                </p:oleObj>
              </mc:Choice>
              <mc:Fallback>
                <p:oleObj name="Equation" r:id="rId3" imgW="406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629" y="139807"/>
                        <a:ext cx="934171" cy="210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1905000" y="2133600"/>
            <a:ext cx="6022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and hence show that any solution of </a:t>
            </a: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4876800" y="3352800"/>
            <a:ext cx="1072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err="1"/>
              <a:t>Mx</a:t>
            </a:r>
            <a:r>
              <a:rPr lang="en-US" sz="2800" dirty="0"/>
              <a:t> = </a:t>
            </a:r>
          </a:p>
        </p:txBody>
      </p:sp>
      <p:graphicFrame>
        <p:nvGraphicFramePr>
          <p:cNvPr id="30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93612"/>
              </p:ext>
            </p:extLst>
          </p:nvPr>
        </p:nvGraphicFramePr>
        <p:xfrm>
          <a:off x="5794164" y="2598408"/>
          <a:ext cx="759036" cy="202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5" imgW="342900" imgH="914400" progId="Equation.3">
                  <p:embed/>
                </p:oleObj>
              </mc:Choice>
              <mc:Fallback>
                <p:oleObj name="Equation" r:id="rId5" imgW="342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164" y="2598408"/>
                        <a:ext cx="759036" cy="202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6696193" y="3352800"/>
            <a:ext cx="564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(*)</a:t>
            </a:r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1905000" y="4539803"/>
            <a:ext cx="2183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has the form</a:t>
            </a:r>
          </a:p>
        </p:txBody>
      </p:sp>
      <p:graphicFrame>
        <p:nvGraphicFramePr>
          <p:cNvPr id="308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751849"/>
              </p:ext>
            </p:extLst>
          </p:nvPr>
        </p:nvGraphicFramePr>
        <p:xfrm>
          <a:off x="4088611" y="3733800"/>
          <a:ext cx="872576" cy="216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7" imgW="368300" imgH="914400" progId="Equation.3">
                  <p:embed/>
                </p:oleObj>
              </mc:Choice>
              <mc:Fallback>
                <p:oleObj name="Equation" r:id="rId7" imgW="368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611" y="3733800"/>
                        <a:ext cx="872576" cy="216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4950582" y="4560195"/>
            <a:ext cx="2263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+</a:t>
            </a:r>
            <a:r>
              <a:rPr lang="el-GR" sz="2800" dirty="0">
                <a:cs typeface="Arial" charset="0"/>
              </a:rPr>
              <a:t>λ</a:t>
            </a:r>
            <a:r>
              <a:rPr lang="en-US" sz="2800" b="1" dirty="0">
                <a:cs typeface="Arial" charset="0"/>
              </a:rPr>
              <a:t>e</a:t>
            </a:r>
            <a:r>
              <a:rPr lang="en-US" sz="2800" baseline="-25000" dirty="0">
                <a:cs typeface="Arial" charset="0"/>
              </a:rPr>
              <a:t>1</a:t>
            </a:r>
            <a:r>
              <a:rPr lang="en-US" sz="2800" dirty="0">
                <a:cs typeface="Arial" charset="0"/>
              </a:rPr>
              <a:t> +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b="1" dirty="0">
                <a:cs typeface="Arial" charset="0"/>
              </a:rPr>
              <a:t>e</a:t>
            </a:r>
            <a:r>
              <a:rPr lang="en-US" sz="2800" baseline="-25000" dirty="0">
                <a:cs typeface="Arial" charset="0"/>
              </a:rPr>
              <a:t>2</a:t>
            </a:r>
            <a:r>
              <a:rPr lang="en-US" sz="2800" dirty="0">
                <a:cs typeface="Arial" charset="0"/>
              </a:rPr>
              <a:t>,</a:t>
            </a:r>
            <a:endParaRPr lang="el-GR" sz="2800" dirty="0">
              <a:cs typeface="Arial" charset="0"/>
            </a:endParaRP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1905000" y="5867400"/>
            <a:ext cx="662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where </a:t>
            </a:r>
            <a:r>
              <a:rPr lang="el-GR" sz="2800" dirty="0"/>
              <a:t>λ</a:t>
            </a:r>
            <a:r>
              <a:rPr lang="en-US" sz="2800" dirty="0"/>
              <a:t> and </a:t>
            </a:r>
            <a:r>
              <a:rPr lang="el-GR" sz="2800" dirty="0"/>
              <a:t>μ</a:t>
            </a:r>
            <a:r>
              <a:rPr lang="en-US" sz="2800" dirty="0"/>
              <a:t> are constants and {</a:t>
            </a:r>
            <a:r>
              <a:rPr lang="en-US" sz="2800" b="1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e</a:t>
            </a:r>
            <a:r>
              <a:rPr lang="en-US" sz="2800" baseline="-25000" dirty="0"/>
              <a:t>2</a:t>
            </a:r>
            <a:r>
              <a:rPr lang="en-US" sz="2800" dirty="0"/>
              <a:t>} is a basis for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  <a:endParaRPr lang="el-G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804001"/>
              </p:ext>
            </p:extLst>
          </p:nvPr>
        </p:nvGraphicFramePr>
        <p:xfrm>
          <a:off x="3238136" y="523220"/>
          <a:ext cx="2880995" cy="313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3" imgW="1307880" imgH="1422360" progId="Equation.3">
                  <p:embed/>
                </p:oleObj>
              </mc:Choice>
              <mc:Fallback>
                <p:oleObj name="Equation" r:id="rId3" imgW="130788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136" y="523220"/>
                        <a:ext cx="2880995" cy="3133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529838"/>
              </p:ext>
            </p:extLst>
          </p:nvPr>
        </p:nvGraphicFramePr>
        <p:xfrm>
          <a:off x="3048000" y="3581400"/>
          <a:ext cx="2590800" cy="157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5" imgW="1079032" imgH="710891" progId="Equation.3">
                  <p:embed/>
                </p:oleObj>
              </mc:Choice>
              <mc:Fallback>
                <p:oleObj name="Equation" r:id="rId5" imgW="1079032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2590800" cy="1575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887451"/>
              </p:ext>
            </p:extLst>
          </p:nvPr>
        </p:nvGraphicFramePr>
        <p:xfrm>
          <a:off x="2865028" y="5029200"/>
          <a:ext cx="3307171" cy="176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7" imgW="1587500" imgH="711200" progId="Equation.3">
                  <p:embed/>
                </p:oleObj>
              </mc:Choice>
              <mc:Fallback>
                <p:oleObj name="Equation" r:id="rId7" imgW="15875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028" y="5029200"/>
                        <a:ext cx="3307171" cy="176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8038" y="1066800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err="1"/>
              <a:t>adj</a:t>
            </a:r>
            <a:r>
              <a:rPr lang="en-US" sz="2800" dirty="0"/>
              <a:t> A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75424" y="26670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30000" dirty="0"/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634" y="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|</a:t>
            </a:r>
            <a:r>
              <a:rPr lang="en-US" sz="2800" b="1" dirty="0"/>
              <a:t>A</a:t>
            </a:r>
            <a:r>
              <a:rPr lang="en-US" sz="2800" dirty="0"/>
              <a:t>| = -</a:t>
            </a:r>
            <a:r>
              <a:rPr lang="en-US" sz="2800" dirty="0" smtClean="0"/>
              <a:t>22+3+21 = </a:t>
            </a:r>
            <a:r>
              <a:rPr lang="en-US" sz="2800" dirty="0"/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766293" y="762000"/>
            <a:ext cx="76290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iv</a:t>
            </a:r>
            <a:r>
              <a:rPr lang="en-US" sz="2800" dirty="0"/>
              <a:t>) Find the solution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of (*) such that the first</a:t>
            </a:r>
          </a:p>
          <a:p>
            <a:pPr eaLnBrk="1" hangingPunct="1"/>
            <a:r>
              <a:rPr lang="en-US" sz="2800" dirty="0"/>
              <a:t>    </a:t>
            </a:r>
            <a:r>
              <a:rPr lang="en-US" sz="2800" dirty="0" smtClean="0"/>
              <a:t> component </a:t>
            </a:r>
            <a:r>
              <a:rPr lang="en-US" sz="2800" dirty="0"/>
              <a:t>of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is A, and the sum of all the</a:t>
            </a:r>
          </a:p>
          <a:p>
            <a:pPr eaLnBrk="1" hangingPunct="1"/>
            <a:r>
              <a:rPr lang="en-US" sz="2800" dirty="0"/>
              <a:t>     </a:t>
            </a:r>
            <a:r>
              <a:rPr lang="en-US" sz="2800" dirty="0" smtClean="0"/>
              <a:t>components </a:t>
            </a:r>
            <a:r>
              <a:rPr lang="en-US" sz="2800" dirty="0"/>
              <a:t>of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is B.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676400" y="685800"/>
            <a:ext cx="47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</a:t>
            </a:r>
            <a:r>
              <a:rPr lang="en-US" sz="2800" dirty="0"/>
              <a:t>)</a:t>
            </a:r>
            <a:r>
              <a:rPr lang="en-US" dirty="0"/>
              <a:t> 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741837"/>
              </p:ext>
            </p:extLst>
          </p:nvPr>
        </p:nvGraphicFramePr>
        <p:xfrm>
          <a:off x="2146400" y="152400"/>
          <a:ext cx="3581400" cy="607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3" imgW="1651000" imgH="2794000" progId="Equation.3">
                  <p:embed/>
                </p:oleObj>
              </mc:Choice>
              <mc:Fallback>
                <p:oleObj name="Equation" r:id="rId3" imgW="1651000" imgH="27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400" y="152400"/>
                        <a:ext cx="3581400" cy="6075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2422524" y="6248400"/>
            <a:ext cx="18934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rank </a:t>
            </a:r>
            <a:r>
              <a:rPr lang="en-US" sz="2800" dirty="0" smtClean="0"/>
              <a:t>M </a:t>
            </a:r>
            <a:r>
              <a:rPr lang="en-US" sz="2800" dirty="0"/>
              <a:t>=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59466"/>
              </p:ext>
            </p:extLst>
          </p:nvPr>
        </p:nvGraphicFramePr>
        <p:xfrm>
          <a:off x="2558009" y="152400"/>
          <a:ext cx="4197697" cy="638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3" imgW="1879600" imgH="2857500" progId="Equation.3">
                  <p:embed/>
                </p:oleObj>
              </mc:Choice>
              <mc:Fallback>
                <p:oleObj name="Equation" r:id="rId3" imgW="1879600" imgH="285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09" y="152400"/>
                        <a:ext cx="4197697" cy="638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2057400" y="381000"/>
            <a:ext cx="465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ii</a:t>
            </a:r>
            <a:r>
              <a:rPr lang="en-US" sz="2800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09971"/>
              </p:ext>
            </p:extLst>
          </p:nvPr>
        </p:nvGraphicFramePr>
        <p:xfrm>
          <a:off x="1752600" y="1977294"/>
          <a:ext cx="4876800" cy="231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3" imgW="1981200" imgH="939800" progId="Equation.3">
                  <p:embed/>
                </p:oleObj>
              </mc:Choice>
              <mc:Fallback>
                <p:oleObj name="Equation" r:id="rId3" imgW="1981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77294"/>
                        <a:ext cx="4876800" cy="2313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838200" y="5105400"/>
            <a:ext cx="5273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A basis for the null space, </a:t>
            </a:r>
            <a:r>
              <a:rPr lang="en-US" sz="2800" i="1" dirty="0"/>
              <a:t>K</a:t>
            </a:r>
            <a:r>
              <a:rPr lang="en-US" sz="2800" dirty="0"/>
              <a:t>, of T is 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722170"/>
              </p:ext>
            </p:extLst>
          </p:nvPr>
        </p:nvGraphicFramePr>
        <p:xfrm>
          <a:off x="6172200" y="4267200"/>
          <a:ext cx="2073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5" imgW="825500" imgH="939800" progId="Equation.3">
                  <p:embed/>
                </p:oleObj>
              </mc:Choice>
              <mc:Fallback>
                <p:oleObj name="Equation" r:id="rId5" imgW="825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2073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13200"/>
              </p:ext>
            </p:extLst>
          </p:nvPr>
        </p:nvGraphicFramePr>
        <p:xfrm>
          <a:off x="2971800" y="990600"/>
          <a:ext cx="34067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7" imgW="1701800" imgH="457200" progId="Equation.3">
                  <p:embed/>
                </p:oleObj>
              </mc:Choice>
              <mc:Fallback>
                <p:oleObj name="Equation" r:id="rId7" imgW="1701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340671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86408"/>
              </p:ext>
            </p:extLst>
          </p:nvPr>
        </p:nvGraphicFramePr>
        <p:xfrm>
          <a:off x="2971800" y="152400"/>
          <a:ext cx="1549782" cy="91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9" imgW="774364" imgH="457002" progId="Equation.3">
                  <p:embed/>
                </p:oleObj>
              </mc:Choice>
              <mc:Fallback>
                <p:oleObj name="Equation" r:id="rId9" imgW="774364" imgH="4570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"/>
                        <a:ext cx="1549782" cy="91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2296" y="152400"/>
            <a:ext cx="7344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</a:t>
            </a:r>
          </a:p>
          <a:p>
            <a:r>
              <a:rPr lang="en-US" sz="2800" dirty="0" smtClean="0"/>
              <a:t>and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066800" y="848380"/>
            <a:ext cx="944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iii</a:t>
            </a:r>
            <a:r>
              <a:rPr lang="en-US" sz="2800" dirty="0"/>
              <a:t>) M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36089"/>
              </p:ext>
            </p:extLst>
          </p:nvPr>
        </p:nvGraphicFramePr>
        <p:xfrm>
          <a:off x="2103738" y="228600"/>
          <a:ext cx="403799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2019300" imgH="914400" progId="Equation.3">
                  <p:embed/>
                </p:oleObj>
              </mc:Choice>
              <mc:Fallback>
                <p:oleObj name="Equation" r:id="rId3" imgW="2019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738" y="228600"/>
                        <a:ext cx="403799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44130"/>
              </p:ext>
            </p:extLst>
          </p:nvPr>
        </p:nvGraphicFramePr>
        <p:xfrm>
          <a:off x="2745365" y="1981200"/>
          <a:ext cx="1064635" cy="20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469900" imgH="914400" progId="Equation.3">
                  <p:embed/>
                </p:oleObj>
              </mc:Choice>
              <mc:Fallback>
                <p:oleObj name="Equation" r:id="rId5" imgW="469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365" y="1981200"/>
                        <a:ext cx="1064635" cy="20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610618" y="4771623"/>
            <a:ext cx="118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Since </a:t>
            </a:r>
          </a:p>
        </p:txBody>
      </p:sp>
      <p:graphicFrame>
        <p:nvGraphicFramePr>
          <p:cNvPr id="81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321602"/>
              </p:ext>
            </p:extLst>
          </p:nvPr>
        </p:nvGraphicFramePr>
        <p:xfrm>
          <a:off x="2667000" y="4114800"/>
          <a:ext cx="838200" cy="208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Equation" r:id="rId7" imgW="368300" imgH="914400" progId="Equation.3">
                  <p:embed/>
                </p:oleObj>
              </mc:Choice>
              <mc:Fallback>
                <p:oleObj name="Equation" r:id="rId7" imgW="368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838200" cy="208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3505200" y="4754451"/>
            <a:ext cx="4663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is a solution of the equation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313645" y="1633210"/>
            <a:ext cx="684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err="1"/>
              <a:t>Mx</a:t>
            </a:r>
            <a:endParaRPr lang="en-US" sz="2800" b="1" dirty="0"/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601824"/>
              </p:ext>
            </p:extLst>
          </p:nvPr>
        </p:nvGraphicFramePr>
        <p:xfrm>
          <a:off x="2008107" y="776275"/>
          <a:ext cx="1149864" cy="223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3" imgW="469900" imgH="914400" progId="Equation.3">
                  <p:embed/>
                </p:oleObj>
              </mc:Choice>
              <mc:Fallback>
                <p:oleObj name="Equation" r:id="rId3" imgW="469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07" y="776275"/>
                        <a:ext cx="1149864" cy="2237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3124200" y="1633210"/>
            <a:ext cx="870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and</a:t>
            </a:r>
            <a:r>
              <a:rPr lang="en-US" dirty="0"/>
              <a:t> </a:t>
            </a: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04779"/>
              </p:ext>
            </p:extLst>
          </p:nvPr>
        </p:nvGraphicFramePr>
        <p:xfrm>
          <a:off x="3994951" y="729833"/>
          <a:ext cx="1981200" cy="232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5" imgW="799753" imgH="939392" progId="Equation.3">
                  <p:embed/>
                </p:oleObj>
              </mc:Choice>
              <mc:Fallback>
                <p:oleObj name="Equation" r:id="rId5" imgW="799753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951" y="729833"/>
                        <a:ext cx="1981200" cy="2329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225431" y="3200400"/>
            <a:ext cx="3280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forms a basis for </a:t>
            </a:r>
            <a:r>
              <a:rPr lang="en-US" sz="2800" i="1" dirty="0"/>
              <a:t>K,</a:t>
            </a:r>
          </a:p>
        </p:txBody>
      </p:sp>
      <p:graphicFrame>
        <p:nvGraphicFramePr>
          <p:cNvPr id="92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61332"/>
              </p:ext>
            </p:extLst>
          </p:nvPr>
        </p:nvGraphicFramePr>
        <p:xfrm>
          <a:off x="1214634" y="4495800"/>
          <a:ext cx="3099789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7" imgW="1384300" imgH="914400" progId="Equation.3">
                  <p:embed/>
                </p:oleObj>
              </mc:Choice>
              <mc:Fallback>
                <p:oleObj name="Equation" r:id="rId7" imgW="1384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634" y="4495800"/>
                        <a:ext cx="3099789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1225431" y="3810000"/>
            <a:ext cx="5081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any solution of (*) has the form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343400" y="5105400"/>
            <a:ext cx="48093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where </a:t>
            </a:r>
            <a:r>
              <a:rPr lang="el-GR" sz="2800" dirty="0">
                <a:cs typeface="Arial" charset="0"/>
              </a:rPr>
              <a:t>λ</a:t>
            </a:r>
            <a:r>
              <a:rPr lang="en-US" sz="2800" dirty="0">
                <a:cs typeface="Arial" charset="0"/>
              </a:rPr>
              <a:t> and </a:t>
            </a:r>
            <a:r>
              <a:rPr lang="el-GR" sz="2800" dirty="0">
                <a:cs typeface="Arial" charset="0"/>
              </a:rPr>
              <a:t>μ</a:t>
            </a:r>
            <a:r>
              <a:rPr lang="en-US" sz="2800" dirty="0">
                <a:cs typeface="Arial" charset="0"/>
              </a:rPr>
              <a:t> are constants.</a:t>
            </a:r>
            <a:endParaRPr lang="el-GR" sz="2800" dirty="0"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676399" y="805190"/>
            <a:ext cx="17043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smtClean="0"/>
              <a:t>iv</a:t>
            </a:r>
            <a:r>
              <a:rPr lang="en-US" sz="2800" dirty="0"/>
              <a:t>) If </a:t>
            </a:r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54939"/>
              </p:ext>
            </p:extLst>
          </p:nvPr>
        </p:nvGraphicFramePr>
        <p:xfrm>
          <a:off x="3200400" y="76226"/>
          <a:ext cx="2998787" cy="198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3" imgW="1384300" imgH="914400" progId="Equation.3">
                  <p:embed/>
                </p:oleObj>
              </mc:Choice>
              <mc:Fallback>
                <p:oleObj name="Equation" r:id="rId3" imgW="1384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26"/>
                        <a:ext cx="2998787" cy="1981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77730"/>
              </p:ext>
            </p:extLst>
          </p:nvPr>
        </p:nvGraphicFramePr>
        <p:xfrm>
          <a:off x="2942155" y="2057400"/>
          <a:ext cx="2595777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5" imgW="1092200" imgH="914400" progId="Equation.3">
                  <p:embed/>
                </p:oleObj>
              </mc:Choice>
              <mc:Fallback>
                <p:oleObj name="Equation" r:id="rId5" imgW="1092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55" y="2057400"/>
                        <a:ext cx="2595777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193925" y="4611688"/>
            <a:ext cx="785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and</a:t>
            </a:r>
          </a:p>
        </p:txBody>
      </p:sp>
      <p:graphicFrame>
        <p:nvGraphicFramePr>
          <p:cNvPr id="102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690494"/>
              </p:ext>
            </p:extLst>
          </p:nvPr>
        </p:nvGraphicFramePr>
        <p:xfrm>
          <a:off x="3124199" y="4267200"/>
          <a:ext cx="5592336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4" name="Equation" r:id="rId7" imgW="2413000" imgH="1117600" progId="Equation.3">
                  <p:embed/>
                </p:oleObj>
              </mc:Choice>
              <mc:Fallback>
                <p:oleObj name="Equation" r:id="rId7" imgW="2413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4267200"/>
                        <a:ext cx="5592336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806229"/>
              </p:ext>
            </p:extLst>
          </p:nvPr>
        </p:nvGraphicFramePr>
        <p:xfrm>
          <a:off x="3149600" y="2509413"/>
          <a:ext cx="3276600" cy="37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3" imgW="1003300" imgH="1143000" progId="Equation.3">
                  <p:embed/>
                </p:oleObj>
              </mc:Choice>
              <mc:Fallback>
                <p:oleObj name="Equation" r:id="rId3" imgW="1003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509413"/>
                        <a:ext cx="3276600" cy="3730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62686"/>
              </p:ext>
            </p:extLst>
          </p:nvPr>
        </p:nvGraphicFramePr>
        <p:xfrm>
          <a:off x="1371600" y="914400"/>
          <a:ext cx="6553200" cy="138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5" imgW="1866090" imgH="393529" progId="Equation.3">
                  <p:embed/>
                </p:oleObj>
              </mc:Choice>
              <mc:Fallback>
                <p:oleObj name="Equation" r:id="rId5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6553200" cy="1384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667000" y="4147842"/>
            <a:ext cx="96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/>
              <a:t>X</a:t>
            </a:r>
            <a:r>
              <a:rPr lang="en-US" sz="2800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838200" y="1219200"/>
            <a:ext cx="7696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The linear transformation T: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→ R</a:t>
            </a:r>
            <a:r>
              <a:rPr lang="en-US" sz="2800" baseline="30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is represented</a:t>
            </a:r>
          </a:p>
          <a:p>
            <a:r>
              <a:rPr lang="en-US" sz="2800" dirty="0" smtClean="0">
                <a:cs typeface="Times New Roman" pitchFamily="18" charset="0"/>
              </a:rPr>
              <a:t>by </a:t>
            </a:r>
            <a:r>
              <a:rPr lang="en-US" sz="2800" dirty="0">
                <a:cs typeface="Times New Roman" pitchFamily="18" charset="0"/>
              </a:rPr>
              <a:t>the matrix</a:t>
            </a:r>
            <a:endParaRPr lang="en-US" sz="2800" dirty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990600" y="3196571"/>
            <a:ext cx="8130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cs typeface="Times New Roman" pitchFamily="18" charset="0"/>
              </a:rPr>
              <a:t>M</a:t>
            </a:r>
            <a:r>
              <a:rPr lang="en-US" sz="2800" dirty="0">
                <a:cs typeface="Times New Roman" pitchFamily="18" charset="0"/>
              </a:rPr>
              <a:t> =</a:t>
            </a:r>
            <a:r>
              <a:rPr lang="en-US" dirty="0">
                <a:cs typeface="Times New Roman" pitchFamily="18" charset="0"/>
              </a:rPr>
              <a:t> </a:t>
            </a:r>
            <a:endParaRPr lang="en-US" dirty="0"/>
          </a:p>
        </p:txBody>
      </p:sp>
      <p:graphicFrame>
        <p:nvGraphicFramePr>
          <p:cNvPr id="1229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36455"/>
              </p:ext>
            </p:extLst>
          </p:nvPr>
        </p:nvGraphicFramePr>
        <p:xfrm>
          <a:off x="1927476" y="2286000"/>
          <a:ext cx="3780548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3" imgW="1473120" imgH="914400" progId="Equation.3">
                  <p:embed/>
                </p:oleObj>
              </mc:Choice>
              <mc:Fallback>
                <p:oleObj name="Equation" r:id="rId3" imgW="1473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476" y="2286000"/>
                        <a:ext cx="3780548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"/>
          <p:cNvSpPr>
            <a:spLocks noChangeArrowheads="1"/>
          </p:cNvSpPr>
          <p:nvPr/>
        </p:nvSpPr>
        <p:spPr bwMode="auto">
          <a:xfrm>
            <a:off x="5751490" y="3196571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>
                <a:cs typeface="Times New Roman" pitchFamily="18" charset="0"/>
              </a:rPr>
              <a:t>, </a:t>
            </a:r>
            <a:r>
              <a:rPr lang="en-US" sz="2800" i="1" dirty="0"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 is a constant.</a:t>
            </a:r>
            <a:endParaRPr lang="en-US" sz="2800" dirty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1143000" y="4882704"/>
            <a:ext cx="533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cs typeface="Times New Roman" pitchFamily="18" charset="0"/>
              </a:rPr>
              <a:t>The null space of T is denoted by </a:t>
            </a:r>
            <a:r>
              <a:rPr lang="en-US" sz="2800" i="1" dirty="0">
                <a:cs typeface="Times New Roman" pitchFamily="18" charset="0"/>
              </a:rPr>
              <a:t>K</a:t>
            </a:r>
            <a:r>
              <a:rPr lang="en-US" sz="2800" baseline="-25000" dirty="0">
                <a:cs typeface="Times New Roman" pitchFamily="18" charset="0"/>
              </a:rPr>
              <a:t>1</a:t>
            </a:r>
            <a:r>
              <a:rPr lang="en-US" sz="2800" dirty="0">
                <a:cs typeface="Times New Roman" pitchFamily="18" charset="0"/>
              </a:rPr>
              <a:t> when </a:t>
            </a:r>
            <a:r>
              <a:rPr lang="en-US" sz="2800" i="1" dirty="0"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 ≠ 0 and by </a:t>
            </a:r>
            <a:r>
              <a:rPr lang="en-US" sz="2800" i="1" dirty="0">
                <a:cs typeface="Times New Roman" pitchFamily="18" charset="0"/>
              </a:rPr>
              <a:t>K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when </a:t>
            </a:r>
            <a:r>
              <a:rPr lang="en-US" sz="2800" i="1" dirty="0">
                <a:cs typeface="Times New Roman" pitchFamily="18" charset="0"/>
              </a:rPr>
              <a:t>e</a:t>
            </a:r>
            <a:r>
              <a:rPr lang="en-US" sz="2800" dirty="0">
                <a:cs typeface="Times New Roman" pitchFamily="18" charset="0"/>
              </a:rPr>
              <a:t> = 0.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endParaRPr lang="en-US" sz="28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76200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Example:</a:t>
            </a:r>
            <a:endParaRPr lang="en-US" sz="2800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066800" y="1066800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i) F</a:t>
            </a:r>
            <a:r>
              <a:rPr lang="en-US" sz="2800" dirty="0"/>
              <a:t>in</a:t>
            </a:r>
            <a:r>
              <a:rPr lang="en-US" dirty="0"/>
              <a:t>d a basis for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and a basis for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066800" y="1828800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ii) Verify that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is a subspace of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066800" y="2588654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iii) If the set </a:t>
            </a:r>
            <a:r>
              <a:rPr lang="en-US" sz="2800" i="1" dirty="0"/>
              <a:t>V</a:t>
            </a:r>
            <a:r>
              <a:rPr lang="en-US" sz="2800" dirty="0"/>
              <a:t> consists of the zero vector</a:t>
            </a:r>
          </a:p>
          <a:p>
            <a:r>
              <a:rPr lang="en-US" sz="2800" dirty="0"/>
              <a:t>     together with the vectors in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which are</a:t>
            </a:r>
          </a:p>
          <a:p>
            <a:r>
              <a:rPr lang="en-US" sz="2800" dirty="0"/>
              <a:t>     not in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determine whether </a:t>
            </a:r>
            <a:r>
              <a:rPr lang="en-US" sz="2800" i="1" dirty="0"/>
              <a:t>V</a:t>
            </a:r>
            <a:r>
              <a:rPr lang="en-US" sz="2800" dirty="0"/>
              <a:t> is a</a:t>
            </a:r>
          </a:p>
          <a:p>
            <a:r>
              <a:rPr lang="en-US" sz="2800" dirty="0"/>
              <a:t>     vector space.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590006"/>
                <a:ext cx="6934200" cy="366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Exercise:</a:t>
                </a:r>
              </a:p>
              <a:p>
                <a:endParaRPr lang="en-US" sz="2400" dirty="0"/>
              </a:p>
              <a:p>
                <a:r>
                  <a:rPr lang="en-US" sz="2800" dirty="0" smtClean="0"/>
                  <a:t>Express </a:t>
                </a:r>
                <a:r>
                  <a:rPr lang="en-US" sz="2800" b="1" dirty="0" smtClean="0"/>
                  <a:t>v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as a linear combination of </a:t>
                </a:r>
              </a:p>
              <a:p>
                <a:r>
                  <a:rPr lang="en-US" sz="28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0006"/>
                <a:ext cx="6934200" cy="3661002"/>
              </a:xfrm>
              <a:prstGeom prst="rect">
                <a:avLst/>
              </a:prstGeom>
              <a:blipFill rotWithShape="1">
                <a:blip r:embed="rId2"/>
                <a:stretch>
                  <a:fillRect l="-2197" t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148480"/>
              </p:ext>
            </p:extLst>
          </p:nvPr>
        </p:nvGraphicFramePr>
        <p:xfrm>
          <a:off x="2362200" y="353185"/>
          <a:ext cx="4419600" cy="633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3" imgW="1955520" imgH="2793960" progId="Equation.3">
                  <p:embed/>
                </p:oleObj>
              </mc:Choice>
              <mc:Fallback>
                <p:oleObj name="Equation" r:id="rId3" imgW="1955520" imgH="2793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3185"/>
                        <a:ext cx="4419600" cy="6332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Box 1"/>
          <p:cNvSpPr txBox="1">
            <a:spLocks noChangeArrowheads="1"/>
          </p:cNvSpPr>
          <p:nvPr/>
        </p:nvSpPr>
        <p:spPr bwMode="auto">
          <a:xfrm>
            <a:off x="1800225" y="37465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i)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523300"/>
              </p:ext>
            </p:extLst>
          </p:nvPr>
        </p:nvGraphicFramePr>
        <p:xfrm>
          <a:off x="2719705" y="2362200"/>
          <a:ext cx="3959838" cy="244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3" imgW="1523880" imgH="939600" progId="Equation.3">
                  <p:embed/>
                </p:oleObj>
              </mc:Choice>
              <mc:Fallback>
                <p:oleObj name="Equation" r:id="rId3" imgW="1523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705" y="2362200"/>
                        <a:ext cx="3959838" cy="244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1295400" y="5053916"/>
            <a:ext cx="5394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A basis for the null space,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of T is </a:t>
            </a:r>
          </a:p>
        </p:txBody>
      </p:sp>
      <p:graphicFrame>
        <p:nvGraphicFramePr>
          <p:cNvPr id="153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52442"/>
              </p:ext>
            </p:extLst>
          </p:nvPr>
        </p:nvGraphicFramePr>
        <p:xfrm>
          <a:off x="6858000" y="4038600"/>
          <a:ext cx="1676400" cy="2639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5" imgW="596880" imgH="939600" progId="Equation.3">
                  <p:embed/>
                </p:oleObj>
              </mc:Choice>
              <mc:Fallback>
                <p:oleObj name="Equation" r:id="rId5" imgW="596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676400" cy="2639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600621"/>
              </p:ext>
            </p:extLst>
          </p:nvPr>
        </p:nvGraphicFramePr>
        <p:xfrm>
          <a:off x="3151793" y="1295400"/>
          <a:ext cx="299435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7" imgW="1282700" imgH="457200" progId="Equation.3">
                  <p:embed/>
                </p:oleObj>
              </mc:Choice>
              <mc:Fallback>
                <p:oleObj name="Equation" r:id="rId7" imgW="1282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793" y="1295400"/>
                        <a:ext cx="299435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61816"/>
              </p:ext>
            </p:extLst>
          </p:nvPr>
        </p:nvGraphicFramePr>
        <p:xfrm>
          <a:off x="3149647" y="115881"/>
          <a:ext cx="21113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9" imgW="850680" imgH="457200" progId="Equation.3">
                  <p:embed/>
                </p:oleObj>
              </mc:Choice>
              <mc:Fallback>
                <p:oleObj name="Equation" r:id="rId9" imgW="850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47" y="115881"/>
                        <a:ext cx="21113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47800" y="160986"/>
            <a:ext cx="170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</a:t>
            </a:r>
            <a:r>
              <a:rPr lang="en-US" sz="2800" i="1" dirty="0"/>
              <a:t> e</a:t>
            </a:r>
            <a:r>
              <a:rPr lang="en-US" sz="2800" dirty="0"/>
              <a:t> ≠ 0 let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1524000" y="282575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e</a:t>
            </a:r>
            <a:r>
              <a:rPr lang="en-US" sz="2800" dirty="0"/>
              <a:t> = 0 Let 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02410"/>
              </p:ext>
            </p:extLst>
          </p:nvPr>
        </p:nvGraphicFramePr>
        <p:xfrm>
          <a:off x="3276600" y="102659"/>
          <a:ext cx="1676400" cy="98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2659"/>
                        <a:ext cx="1676400" cy="989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42041"/>
              </p:ext>
            </p:extLst>
          </p:nvPr>
        </p:nvGraphicFramePr>
        <p:xfrm>
          <a:off x="3276600" y="1066800"/>
          <a:ext cx="3352800" cy="101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3" name="Equation" r:id="rId5" imgW="1511280" imgH="457200" progId="Equation.3">
                  <p:embed/>
                </p:oleObj>
              </mc:Choice>
              <mc:Fallback>
                <p:oleObj name="Equation" r:id="rId5" imgW="1511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66800"/>
                        <a:ext cx="3352800" cy="101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06503"/>
              </p:ext>
            </p:extLst>
          </p:nvPr>
        </p:nvGraphicFramePr>
        <p:xfrm>
          <a:off x="1524000" y="1982626"/>
          <a:ext cx="4080992" cy="205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4" name="Equation" r:id="rId7" imgW="1866600" imgH="939600" progId="Equation.3">
                  <p:embed/>
                </p:oleObj>
              </mc:Choice>
              <mc:Fallback>
                <p:oleObj name="Equation" r:id="rId7" imgW="1866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2626"/>
                        <a:ext cx="4080992" cy="205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490663" y="3887788"/>
            <a:ext cx="601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 basis for the null space,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, of T is </a:t>
            </a:r>
          </a:p>
        </p:txBody>
      </p:sp>
      <p:graphicFrame>
        <p:nvGraphicFramePr>
          <p:cNvPr id="16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85928"/>
              </p:ext>
            </p:extLst>
          </p:nvPr>
        </p:nvGraphicFramePr>
        <p:xfrm>
          <a:off x="1676400" y="4495799"/>
          <a:ext cx="1676400" cy="22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5" name="Equation" r:id="rId9" imgW="710891" imgH="939392" progId="Equation.3">
                  <p:embed/>
                </p:oleObj>
              </mc:Choice>
              <mc:Fallback>
                <p:oleObj name="Equation" r:id="rId9" imgW="710891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799"/>
                        <a:ext cx="1676400" cy="22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219200" y="6858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ii) If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is a subspace of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then </a:t>
            </a: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89631"/>
              </p:ext>
            </p:extLst>
          </p:nvPr>
        </p:nvGraphicFramePr>
        <p:xfrm>
          <a:off x="1676400" y="1166813"/>
          <a:ext cx="3810000" cy="182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Equation" r:id="rId3" imgW="1904760" imgH="914400" progId="Equation.3">
                  <p:embed/>
                </p:oleObj>
              </mc:Choice>
              <mc:Fallback>
                <p:oleObj name="Equation" r:id="rId3" imgW="1904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66813"/>
                        <a:ext cx="3810000" cy="182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1676400" y="3090863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Since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350185"/>
              </p:ext>
            </p:extLst>
          </p:nvPr>
        </p:nvGraphicFramePr>
        <p:xfrm>
          <a:off x="2760351" y="3086570"/>
          <a:ext cx="3717722" cy="196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Equation" r:id="rId5" imgW="1726920" imgH="914400" progId="Equation.3">
                  <p:embed/>
                </p:oleObj>
              </mc:Choice>
              <mc:Fallback>
                <p:oleObj name="Equation" r:id="rId5" imgW="17269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51" y="3086570"/>
                        <a:ext cx="3717722" cy="196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804767"/>
              </p:ext>
            </p:extLst>
          </p:nvPr>
        </p:nvGraphicFramePr>
        <p:xfrm>
          <a:off x="1828800" y="5027285"/>
          <a:ext cx="27347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Equation" r:id="rId7" imgW="1041120" imgH="203040" progId="Equation.3">
                  <p:embed/>
                </p:oleObj>
              </mc:Choice>
              <mc:Fallback>
                <p:oleObj name="Equation" r:id="rId7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7285"/>
                        <a:ext cx="273476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227263" y="5560685"/>
            <a:ext cx="3424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is a subspace of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. </a:t>
            </a:r>
          </a:p>
        </p:txBody>
      </p:sp>
      <p:graphicFrame>
        <p:nvGraphicFramePr>
          <p:cNvPr id="174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74235"/>
              </p:ext>
            </p:extLst>
          </p:nvPr>
        </p:nvGraphicFramePr>
        <p:xfrm>
          <a:off x="1831398" y="5646082"/>
          <a:ext cx="38697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Equation" r:id="rId9" imgW="139680" imgH="126720" progId="Equation.3">
                  <p:embed/>
                </p:oleObj>
              </mc:Choice>
              <mc:Fallback>
                <p:oleObj name="Equation" r:id="rId9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398" y="5646082"/>
                        <a:ext cx="38697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1730375" y="304800"/>
            <a:ext cx="143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iii) If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52211"/>
              </p:ext>
            </p:extLst>
          </p:nvPr>
        </p:nvGraphicFramePr>
        <p:xfrm>
          <a:off x="3029945" y="395287"/>
          <a:ext cx="3052763" cy="576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3" imgW="1600200" imgH="3022560" progId="Equation.3">
                  <p:embed/>
                </p:oleObj>
              </mc:Choice>
              <mc:Fallback>
                <p:oleObj name="Equation" r:id="rId3" imgW="1600200" imgH="3022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945" y="395287"/>
                        <a:ext cx="3052763" cy="576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486684" y="1410461"/>
            <a:ext cx="611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dirty="0"/>
              <a:t> =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493841" y="3243330"/>
            <a:ext cx="615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y</a:t>
            </a:r>
            <a:r>
              <a:rPr lang="en-US" sz="2800" dirty="0"/>
              <a:t> =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581400" y="304800"/>
            <a:ext cx="2199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i="1" dirty="0"/>
              <a:t>V</a:t>
            </a:r>
            <a:r>
              <a:rPr lang="en-US" sz="2800" dirty="0"/>
              <a:t> =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\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let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019614" y="4958366"/>
            <a:ext cx="1249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 dirty="0"/>
              <a:t>x</a:t>
            </a:r>
            <a:r>
              <a:rPr lang="en-US" sz="2800" dirty="0"/>
              <a:t> + </a:t>
            </a:r>
            <a:r>
              <a:rPr lang="en-US" sz="2800" b="1" dirty="0"/>
              <a:t>y</a:t>
            </a:r>
            <a:r>
              <a:rPr lang="en-US" sz="2800" dirty="0"/>
              <a:t> =  </a:t>
            </a: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4932363" y="3276600"/>
            <a:ext cx="1822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/>
              <a:t>since </a:t>
            </a:r>
            <a:r>
              <a:rPr lang="en-US" sz="2800" b="1" dirty="0"/>
              <a:t>x</a:t>
            </a:r>
            <a:r>
              <a:rPr lang="en-US" sz="2800" dirty="0"/>
              <a:t>, </a:t>
            </a:r>
            <a:r>
              <a:rPr lang="en-US" sz="2800" b="1" dirty="0"/>
              <a:t>y</a:t>
            </a:r>
            <a:r>
              <a:rPr lang="en-US" sz="2800" dirty="0"/>
              <a:t> </a:t>
            </a:r>
          </a:p>
        </p:txBody>
      </p:sp>
      <p:graphicFrame>
        <p:nvGraphicFramePr>
          <p:cNvPr id="184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31722"/>
              </p:ext>
            </p:extLst>
          </p:nvPr>
        </p:nvGraphicFramePr>
        <p:xfrm>
          <a:off x="6629400" y="3332074"/>
          <a:ext cx="679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5" imgW="355320" imgH="215640" progId="Equation.3">
                  <p:embed/>
                </p:oleObj>
              </mc:Choice>
              <mc:Fallback>
                <p:oleObj name="Equation" r:id="rId5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32074"/>
                        <a:ext cx="679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445443"/>
              </p:ext>
            </p:extLst>
          </p:nvPr>
        </p:nvGraphicFramePr>
        <p:xfrm>
          <a:off x="2740025" y="244074"/>
          <a:ext cx="4264025" cy="56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3" imgW="2234880" imgH="2946240" progId="Equation.3">
                  <p:embed/>
                </p:oleObj>
              </mc:Choice>
              <mc:Fallback>
                <p:oleObj name="Equation" r:id="rId3" imgW="2234880" imgH="294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244074"/>
                        <a:ext cx="4264025" cy="561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304925" y="914400"/>
            <a:ext cx="139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If </a:t>
            </a:r>
            <a:r>
              <a:rPr lang="en-US" b="1"/>
              <a:t>x</a:t>
            </a:r>
            <a:r>
              <a:rPr lang="en-US"/>
              <a:t> + </a:t>
            </a:r>
            <a:r>
              <a:rPr lang="en-US" b="1"/>
              <a:t>y</a:t>
            </a:r>
            <a:r>
              <a:rPr lang="en-US"/>
              <a:t> =</a:t>
            </a:r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920875" y="2667000"/>
            <a:ext cx="784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then</a:t>
            </a: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2351088" y="3810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If</a:t>
            </a: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1700213" y="4343400"/>
            <a:ext cx="100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that is</a:t>
            </a: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1930400" y="5029200"/>
            <a:ext cx="877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x</a:t>
            </a:r>
            <a:r>
              <a:rPr lang="en-US"/>
              <a:t> + </a:t>
            </a:r>
            <a:r>
              <a:rPr lang="en-US" b="1"/>
              <a:t>y</a:t>
            </a: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1863725" y="5429250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x</a:t>
            </a:r>
            <a:r>
              <a:rPr lang="en-US" dirty="0"/>
              <a:t> + </a:t>
            </a:r>
            <a:r>
              <a:rPr lang="en-US" b="1" dirty="0"/>
              <a:t>y</a:t>
            </a:r>
          </a:p>
        </p:txBody>
      </p:sp>
      <p:sp>
        <p:nvSpPr>
          <p:cNvPr id="19465" name="TextBox 10"/>
          <p:cNvSpPr txBox="1">
            <a:spLocks noChangeArrowheads="1"/>
          </p:cNvSpPr>
          <p:nvPr/>
        </p:nvSpPr>
        <p:spPr bwMode="auto">
          <a:xfrm>
            <a:off x="2022475" y="5953125"/>
            <a:ext cx="3382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/>
              <a:t>V </a:t>
            </a:r>
            <a:r>
              <a:rPr lang="en-US" dirty="0"/>
              <a:t>is not a vector space.</a:t>
            </a:r>
          </a:p>
        </p:txBody>
      </p:sp>
      <p:graphicFrame>
        <p:nvGraphicFramePr>
          <p:cNvPr id="19466" name="Object 11"/>
          <p:cNvGraphicFramePr>
            <a:graphicFrameLocks noChangeAspect="1"/>
          </p:cNvGraphicFramePr>
          <p:nvPr/>
        </p:nvGraphicFramePr>
        <p:xfrm>
          <a:off x="1787525" y="606266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5" imgW="139680" imgH="126720" progId="Equation.3">
                  <p:embed/>
                </p:oleObj>
              </mc:Choice>
              <mc:Fallback>
                <p:oleObj name="Equation" r:id="rId5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6062663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3886200" y="9144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that is </a:t>
            </a:r>
            <a:r>
              <a:rPr lang="en-US" b="1"/>
              <a:t>x</a:t>
            </a:r>
            <a:r>
              <a:rPr lang="en-US"/>
              <a:t> + </a:t>
            </a:r>
            <a:r>
              <a:rPr lang="en-US" b="1"/>
              <a:t>y</a:t>
            </a:r>
            <a:r>
              <a:rPr lang="en-US"/>
              <a:t> </a:t>
            </a:r>
          </a:p>
        </p:txBody>
      </p:sp>
      <p:graphicFrame>
        <p:nvGraphicFramePr>
          <p:cNvPr id="19468" name="Object 13"/>
          <p:cNvGraphicFramePr>
            <a:graphicFrameLocks noChangeAspect="1"/>
          </p:cNvGraphicFramePr>
          <p:nvPr/>
        </p:nvGraphicFramePr>
        <p:xfrm>
          <a:off x="5562600" y="944563"/>
          <a:ext cx="679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7" imgW="355320" imgH="215640" progId="Equation.3">
                  <p:embed/>
                </p:oleObj>
              </mc:Choice>
              <mc:Fallback>
                <p:oleObj name="Equation" r:id="rId7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44563"/>
                        <a:ext cx="6794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u="sng" dirty="0" smtClean="0"/>
              <a:t>EXERCISES</a:t>
            </a:r>
            <a:br>
              <a:rPr lang="en-US" sz="8000" u="sng" dirty="0" smtClean="0"/>
            </a:br>
            <a:r>
              <a:rPr lang="en-US" sz="6000" dirty="0" smtClean="0"/>
              <a:t>May/June 2002</a:t>
            </a:r>
            <a:br>
              <a:rPr lang="en-US" sz="6000" dirty="0" smtClean="0"/>
            </a:br>
            <a:r>
              <a:rPr lang="en-US" sz="6000" dirty="0" smtClean="0"/>
              <a:t>to  </a:t>
            </a:r>
            <a:br>
              <a:rPr lang="en-US" sz="6000" dirty="0" smtClean="0"/>
            </a:br>
            <a:r>
              <a:rPr lang="en-US" sz="6000" dirty="0" smtClean="0"/>
              <a:t>Oct/Nov 2010</a:t>
            </a:r>
            <a:endParaRPr lang="en-US" sz="6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518" y="41326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</a:t>
            </a:r>
            <a:r>
              <a:rPr lang="en-US" u="sng" dirty="0" smtClean="0"/>
              <a:t>2002 (9231/01</a:t>
            </a:r>
            <a:r>
              <a:rPr lang="en-US" u="sng" dirty="0"/>
              <a:t>)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077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" y="2514600"/>
            <a:ext cx="8042366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9248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4297" y="620539"/>
            <a:ext cx="1496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7" y="762000"/>
            <a:ext cx="78486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988423"/>
                <a:ext cx="8463535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  <a:r>
                  <a:rPr lang="en-US" sz="2800" dirty="0" smtClean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Express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𝐮</m:t>
                    </m:r>
                    <m:r>
                      <a:rPr lang="en-US" sz="2800" b="0" i="0" smtClean="0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/>
                      </a:rPr>
                      <m:t>+5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t</m:t>
                    </m:r>
                    <m:r>
                      <a:rPr lang="en-US" sz="2800" b="0" i="0" smtClean="0">
                        <a:latin typeface="Cambria Math"/>
                      </a:rPr>
                      <m:t> −5</m:t>
                    </m:r>
                  </m:oMath>
                </a14:m>
                <a:r>
                  <a:rPr lang="en-US" sz="2800" dirty="0" smtClean="0"/>
                  <a:t> as a linear combination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of the polynomials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r>
                        <a:rPr lang="en-US" sz="2800" b="0" i="1" smtClean="0">
                          <a:latin typeface="Cambria Math"/>
                        </a:rPr>
                        <m:t>𝑡</m:t>
                      </m:r>
                      <m:r>
                        <a:rPr lang="en-US" sz="2800" b="0" i="1" smtClean="0">
                          <a:latin typeface="Cambria Math"/>
                        </a:rPr>
                        <m:t>+1,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+4,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3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+6 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8423"/>
                <a:ext cx="8463535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441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82" y="1143000"/>
            <a:ext cx="7467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95082" y="39723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2003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858000" cy="38474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59" y="1143000"/>
            <a:ext cx="69342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48481" y="44875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2003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178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9206"/>
            <a:ext cx="7315200" cy="2338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38200" y="4572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2004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528"/>
            <a:ext cx="81534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31" y="1371600"/>
            <a:ext cx="8153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4952" y="523878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2004 (9231/01)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2" y="1219200"/>
            <a:ext cx="791138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0" y="1384479"/>
            <a:ext cx="731412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70580" y="609600"/>
            <a:ext cx="163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96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87003" y="838200"/>
                <a:ext cx="6747938" cy="4089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  <a:r>
                  <a:rPr lang="en-US" sz="2800" dirty="0" smtClean="0"/>
                  <a:t>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Determine if the following vectors are linear </a:t>
                </a:r>
              </a:p>
              <a:p>
                <a:r>
                  <a:rPr lang="en-US" sz="2800" dirty="0" smtClean="0"/>
                  <a:t>combinations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 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c)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d)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03" y="838200"/>
                <a:ext cx="6747938" cy="4089068"/>
              </a:xfrm>
              <a:prstGeom prst="rect">
                <a:avLst/>
              </a:prstGeom>
              <a:blipFill rotWithShape="1">
                <a:blip r:embed="rId2"/>
                <a:stretch>
                  <a:fillRect l="-1897" t="-1343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1594"/>
            <a:ext cx="63246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66800" y="15226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2005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7724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4572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2006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543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73994" y="83820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2006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696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5800" y="6858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2007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4676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2663"/>
            <a:ext cx="7144555" cy="6138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5800" y="183382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2007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739666" cy="4595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45636" y="609600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2008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8486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6" y="1219200"/>
            <a:ext cx="7961592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1" y="2895600"/>
            <a:ext cx="7931542" cy="26766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11051" y="53340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2008 (9231/01)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72365"/>
              </p:ext>
            </p:extLst>
          </p:nvPr>
        </p:nvGraphicFramePr>
        <p:xfrm>
          <a:off x="1905000" y="838200"/>
          <a:ext cx="3978275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Equation" r:id="rId3" imgW="1866600" imgH="2336760" progId="Equation.3">
                  <p:embed/>
                </p:oleObj>
              </mc:Choice>
              <mc:Fallback>
                <p:oleObj name="Equation" r:id="rId3" imgW="1866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3978275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39025" y="1153180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382000" cy="33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3400" y="533400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May/June 2009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2834"/>
            <a:ext cx="80010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93442"/>
            <a:ext cx="8001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501134"/>
            <a:ext cx="2568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Oct/Nov 2009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0" y="1295400"/>
            <a:ext cx="7848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7200" y="57525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2010 (9231/11)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9" y="1219200"/>
            <a:ext cx="7467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1899" y="611746"/>
            <a:ext cx="261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May/June 2010 (9231/13)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629400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2480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09600" y="533400"/>
            <a:ext cx="2482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Oct/Nov 2010 (9231/01)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5235"/>
            <a:ext cx="8077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u="sng" dirty="0" smtClean="0"/>
              <a:t>References: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33600"/>
            <a:ext cx="83026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 Elementary </a:t>
            </a:r>
            <a:r>
              <a:rPr lang="en-US" sz="3200" dirty="0"/>
              <a:t>Linear Algebra, 7</a:t>
            </a:r>
            <a:r>
              <a:rPr lang="en-US" sz="3200" baseline="30000" dirty="0"/>
              <a:t>th</a:t>
            </a:r>
            <a:r>
              <a:rPr lang="en-US" sz="3200" dirty="0"/>
              <a:t> Edition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Howard </a:t>
            </a:r>
            <a:r>
              <a:rPr lang="en-US" sz="3200" dirty="0"/>
              <a:t>Anton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 John </a:t>
            </a:r>
            <a:r>
              <a:rPr lang="en-US" sz="3200" dirty="0"/>
              <a:t>Wiley &amp; Sons, Inc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2. </a:t>
            </a:r>
            <a:r>
              <a:rPr lang="en-US" sz="3200" dirty="0" err="1"/>
              <a:t>S</a:t>
            </a:r>
            <a:r>
              <a:rPr lang="en-US" sz="3200" dirty="0" err="1" smtClean="0"/>
              <a:t>chaum’s</a:t>
            </a:r>
            <a:r>
              <a:rPr lang="en-US" sz="3200" dirty="0" smtClean="0"/>
              <a:t> Outline of Linear Algebra, 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Seymour </a:t>
            </a:r>
            <a:r>
              <a:rPr lang="en-US" sz="3200" dirty="0" err="1" smtClean="0"/>
              <a:t>Lipschutz</a:t>
            </a:r>
            <a:r>
              <a:rPr lang="en-US" sz="3200" dirty="0" smtClean="0"/>
              <a:t>, Marc Lipson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McGraw Hill</a:t>
            </a:r>
            <a:endParaRPr lang="en-US" sz="3200" dirty="0"/>
          </a:p>
        </p:txBody>
      </p:sp>
      <p:sp>
        <p:nvSpPr>
          <p:cNvPr id="4" name="Vertical Scroll 3"/>
          <p:cNvSpPr/>
          <p:nvPr/>
        </p:nvSpPr>
        <p:spPr>
          <a:xfrm>
            <a:off x="6815328" y="604234"/>
            <a:ext cx="1033272" cy="11430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00388"/>
              </p:ext>
            </p:extLst>
          </p:nvPr>
        </p:nvGraphicFramePr>
        <p:xfrm>
          <a:off x="2132258" y="838200"/>
          <a:ext cx="3976687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6" name="Equation" r:id="rId3" imgW="1866600" imgH="2336760" progId="Equation.3">
                  <p:embed/>
                </p:oleObj>
              </mc:Choice>
              <mc:Fallback>
                <p:oleObj name="Equation" r:id="rId3" imgW="1866600" imgH="2336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258" y="838200"/>
                        <a:ext cx="3976687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7576" y="115318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46780"/>
              </p:ext>
            </p:extLst>
          </p:nvPr>
        </p:nvGraphicFramePr>
        <p:xfrm>
          <a:off x="2484438" y="1081088"/>
          <a:ext cx="3976687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3" imgW="1866600" imgH="2108160" progId="Equation.3">
                  <p:embed/>
                </p:oleObj>
              </mc:Choice>
              <mc:Fallback>
                <p:oleObj name="Equation" r:id="rId3" imgW="1866600" imgH="2108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081088"/>
                        <a:ext cx="3976687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108325" y="5830888"/>
            <a:ext cx="19175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no solution.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1219200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666602"/>
              </p:ext>
            </p:extLst>
          </p:nvPr>
        </p:nvGraphicFramePr>
        <p:xfrm>
          <a:off x="2111867" y="152400"/>
          <a:ext cx="3976687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3" imgW="1866600" imgH="3060360" progId="Equation.3">
                  <p:embed/>
                </p:oleObj>
              </mc:Choice>
              <mc:Fallback>
                <p:oleObj name="Equation" r:id="rId3" imgW="1866600" imgH="306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867" y="152400"/>
                        <a:ext cx="3976687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70455" y="57252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/>
          <p:cNvSpPr>
            <a:spLocks noChangeArrowheads="1"/>
          </p:cNvSpPr>
          <p:nvPr/>
        </p:nvSpPr>
        <p:spPr bwMode="auto">
          <a:xfrm>
            <a:off x="812800" y="1905000"/>
            <a:ext cx="6934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="1" baseline="-25000" dirty="0"/>
              <a:t> </a:t>
            </a:r>
            <a:r>
              <a:rPr lang="en-US" sz="2800" dirty="0"/>
              <a:t>are vectors in a linear space </a:t>
            </a:r>
            <a:r>
              <a:rPr lang="en-US" sz="2800" i="1" dirty="0"/>
              <a:t>V</a:t>
            </a:r>
            <a:r>
              <a:rPr lang="en-US" sz="2800" dirty="0"/>
              <a:t> the subspace </a:t>
            </a:r>
            <a:r>
              <a:rPr lang="en-US" sz="2800" i="1" dirty="0"/>
              <a:t>W</a:t>
            </a:r>
            <a:r>
              <a:rPr lang="en-US" sz="2800" dirty="0"/>
              <a:t> of </a:t>
            </a:r>
            <a:r>
              <a:rPr lang="en-US" sz="2800" i="1" dirty="0"/>
              <a:t>V</a:t>
            </a:r>
            <a:r>
              <a:rPr lang="en-US" sz="2800" dirty="0"/>
              <a:t> consisting of all linear combinations of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b="1" dirty="0"/>
              <a:t>,</a:t>
            </a:r>
            <a:r>
              <a:rPr lang="en-US" sz="2800" dirty="0"/>
              <a:t>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, </a:t>
            </a:r>
          </a:p>
          <a:p>
            <a:r>
              <a:rPr lang="en-US" sz="2800" i="1" dirty="0"/>
              <a:t>W</a:t>
            </a:r>
            <a:r>
              <a:rPr lang="en-US" sz="2800" dirty="0"/>
              <a:t> = {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} is called the </a:t>
            </a:r>
            <a:r>
              <a:rPr lang="en-US" sz="2800" u="sng" dirty="0"/>
              <a:t>space spanned</a:t>
            </a:r>
            <a:r>
              <a:rPr lang="en-US" sz="2800" dirty="0"/>
              <a:t> by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baseline="-25000" dirty="0" err="1"/>
              <a:t>r</a:t>
            </a:r>
            <a:r>
              <a:rPr lang="en-US" sz="2800" dirty="0"/>
              <a:t> and we say that the vectors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 </a:t>
            </a:r>
            <a:r>
              <a:rPr lang="en-US" sz="2800" u="sng" dirty="0"/>
              <a:t>span</a:t>
            </a:r>
            <a:r>
              <a:rPr lang="en-US" sz="2800" dirty="0"/>
              <a:t> </a:t>
            </a:r>
            <a:r>
              <a:rPr lang="en-US" sz="2800" i="1" dirty="0"/>
              <a:t>W</a:t>
            </a:r>
            <a:r>
              <a:rPr lang="en-US" sz="2800" dirty="0"/>
              <a:t>.</a:t>
            </a:r>
          </a:p>
        </p:txBody>
      </p:sp>
      <p:sp>
        <p:nvSpPr>
          <p:cNvPr id="8195" name="TextBox 14"/>
          <p:cNvSpPr txBox="1">
            <a:spLocks noChangeArrowheads="1"/>
          </p:cNvSpPr>
          <p:nvPr/>
        </p:nvSpPr>
        <p:spPr bwMode="auto">
          <a:xfrm>
            <a:off x="838200" y="6858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/>
              <a:t>Spanning</a:t>
            </a:r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19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point in </a:t>
            </a:r>
            <a:r>
              <a:rPr lang="en-US" sz="3600" i="1" dirty="0"/>
              <a:t>n</a:t>
            </a:r>
            <a:r>
              <a:rPr lang="en-US" sz="3600" dirty="0"/>
              <a:t>-dimensional space, denoted </a:t>
            </a:r>
            <a:r>
              <a:rPr lang="en-US" sz="3600" b="1" dirty="0" err="1"/>
              <a:t>R</a:t>
            </a:r>
            <a:r>
              <a:rPr lang="en-US" sz="3600" i="1" baseline="30000" dirty="0" err="1"/>
              <a:t>n</a:t>
            </a:r>
            <a:r>
              <a:rPr lang="en-US" sz="3600" dirty="0"/>
              <a:t>, has coordinates (</a:t>
            </a:r>
            <a:r>
              <a:rPr lang="en-US" sz="3600" i="1" dirty="0"/>
              <a:t>x</a:t>
            </a:r>
            <a:r>
              <a:rPr lang="en-US" sz="3600" baseline="-25000" dirty="0"/>
              <a:t>1</a:t>
            </a:r>
            <a:r>
              <a:rPr lang="en-US" sz="3600" dirty="0"/>
              <a:t>, </a:t>
            </a:r>
            <a:r>
              <a:rPr lang="en-US" sz="3600" i="1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, …, </a:t>
            </a:r>
            <a:r>
              <a:rPr lang="en-US" sz="3600" i="1" dirty="0" err="1"/>
              <a:t>x</a:t>
            </a:r>
            <a:r>
              <a:rPr lang="en-US" sz="3600" i="1" baseline="-25000" dirty="0" err="1"/>
              <a:t>n</a:t>
            </a:r>
            <a:r>
              <a:rPr lang="en-US" sz="3600" dirty="0" smtClean="0"/>
              <a:t>) and vectors</a:t>
            </a:r>
          </a:p>
          <a:p>
            <a:r>
              <a:rPr lang="en-US" sz="3600" dirty="0"/>
              <a:t>h</a:t>
            </a:r>
            <a:r>
              <a:rPr lang="en-US" sz="3600" dirty="0" smtClean="0"/>
              <a:t>ave the form</a:t>
            </a:r>
            <a:endParaRPr 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03143"/>
              </p:ext>
            </p:extLst>
          </p:nvPr>
        </p:nvGraphicFramePr>
        <p:xfrm>
          <a:off x="3256611" y="2362200"/>
          <a:ext cx="1362075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Equation" r:id="rId3" imgW="355320" imgH="939600" progId="Equation.3">
                  <p:embed/>
                </p:oleObj>
              </mc:Choice>
              <mc:Fallback>
                <p:oleObj name="Equation" r:id="rId3" imgW="355320" imgH="93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611" y="2362200"/>
                        <a:ext cx="1362075" cy="3614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685800" y="1447800"/>
            <a:ext cx="746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u="sng" dirty="0"/>
              <a:t>Example:</a:t>
            </a:r>
            <a:r>
              <a:rPr lang="en-US" sz="3200" dirty="0"/>
              <a:t> </a:t>
            </a:r>
          </a:p>
          <a:p>
            <a:r>
              <a:rPr lang="en-US" sz="3200" dirty="0"/>
              <a:t>For a vector </a:t>
            </a:r>
            <a:r>
              <a:rPr lang="en-US" sz="3200" b="1" dirty="0"/>
              <a:t>v</a:t>
            </a:r>
            <a:r>
              <a:rPr lang="en-US" sz="3200" dirty="0"/>
              <a:t>, span{</a:t>
            </a:r>
            <a:r>
              <a:rPr lang="en-US" sz="3200" b="1" dirty="0"/>
              <a:t>v</a:t>
            </a:r>
            <a:r>
              <a:rPr lang="en-US" sz="3200" dirty="0"/>
              <a:t>} is the line through the origin determined by </a:t>
            </a:r>
            <a:r>
              <a:rPr lang="en-US" sz="3200" b="1" dirty="0"/>
              <a:t>v</a:t>
            </a:r>
            <a:r>
              <a:rPr lang="en-US" sz="3200" dirty="0"/>
              <a:t> since the line is the set of all multiples of the vector </a:t>
            </a:r>
            <a:r>
              <a:rPr lang="en-US" sz="3200" b="1" dirty="0"/>
              <a:t>v</a:t>
            </a:r>
            <a:r>
              <a:rPr lang="en-US" sz="32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533400" y="1219200"/>
            <a:ext cx="8077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u="sng" dirty="0"/>
              <a:t>Example:</a:t>
            </a:r>
          </a:p>
          <a:p>
            <a:r>
              <a:rPr lang="en-US" sz="3200" dirty="0"/>
              <a:t>For two nonparallel vectors 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</a:p>
          <a:p>
            <a:r>
              <a:rPr lang="en-US" sz="3200" dirty="0"/>
              <a:t>span{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} is the plane through the origin determined by 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and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since the plane is the set of all linear combinations of 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and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143000"/>
                <a:ext cx="6400800" cy="287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Example:</a:t>
                </a:r>
              </a:p>
              <a:p>
                <a:r>
                  <a:rPr lang="en-US" sz="32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r>
                  <a:rPr lang="en-US" sz="3200" dirty="0"/>
                  <a:t>s</a:t>
                </a:r>
                <a:r>
                  <a:rPr lang="en-US" sz="3200" dirty="0" smtClean="0"/>
                  <a:t>ince if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6400800" cy="2871940"/>
              </a:xfrm>
              <a:prstGeom prst="rect">
                <a:avLst/>
              </a:prstGeom>
              <a:blipFill rotWithShape="1">
                <a:blip r:embed="rId2"/>
                <a:stretch>
                  <a:fillRect l="-2381" t="-2760" b="-5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797700"/>
              </p:ext>
            </p:extLst>
          </p:nvPr>
        </p:nvGraphicFramePr>
        <p:xfrm>
          <a:off x="2483476" y="685800"/>
          <a:ext cx="3429000" cy="549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3" imgW="1790640" imgH="2869920" progId="Equation.3">
                  <p:embed/>
                </p:oleObj>
              </mc:Choice>
              <mc:Fallback>
                <p:oleObj name="Equation" r:id="rId3" imgW="1790640" imgH="286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476" y="685800"/>
                        <a:ext cx="3429000" cy="549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480171" y="5257800"/>
            <a:ext cx="9268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since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871672"/>
              </p:ext>
            </p:extLst>
          </p:nvPr>
        </p:nvGraphicFramePr>
        <p:xfrm>
          <a:off x="6373758" y="4796152"/>
          <a:ext cx="2324757" cy="144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5" imgW="1143000" imgH="711000" progId="Equation.3">
                  <p:embed/>
                </p:oleObj>
              </mc:Choice>
              <mc:Fallback>
                <p:oleObj name="Equation" r:id="rId5" imgW="1143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758" y="4796152"/>
                        <a:ext cx="2324757" cy="144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143000"/>
                <a:ext cx="6858000" cy="287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 smtClean="0"/>
                  <a:t>Example:</a:t>
                </a:r>
              </a:p>
              <a:p>
                <a:r>
                  <a:rPr lang="en-US" sz="32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since if 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6858000" cy="2871940"/>
              </a:xfrm>
              <a:prstGeom prst="rect">
                <a:avLst/>
              </a:prstGeom>
              <a:blipFill rotWithShape="1">
                <a:blip r:embed="rId2"/>
                <a:stretch>
                  <a:fillRect l="-2222" t="-2760" b="-6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25511"/>
              </p:ext>
            </p:extLst>
          </p:nvPr>
        </p:nvGraphicFramePr>
        <p:xfrm>
          <a:off x="2209800" y="228600"/>
          <a:ext cx="4267200" cy="465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Equation" r:id="rId3" imgW="1955520" imgH="2133360" progId="Equation.3">
                  <p:embed/>
                </p:oleObj>
              </mc:Choice>
              <mc:Fallback>
                <p:oleObj name="Equation" r:id="rId3" imgW="195552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"/>
                        <a:ext cx="4267200" cy="4656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735287"/>
              </p:ext>
            </p:extLst>
          </p:nvPr>
        </p:nvGraphicFramePr>
        <p:xfrm>
          <a:off x="2133600" y="5029200"/>
          <a:ext cx="5143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5" imgW="2400120" imgH="711000" progId="Equation.3">
                  <p:embed/>
                </p:oleObj>
              </mc:Choice>
              <mc:Fallback>
                <p:oleObj name="Equation" r:id="rId5" imgW="24001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29200"/>
                        <a:ext cx="5143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304800"/>
                <a:ext cx="6858000" cy="2533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do not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since if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800"/>
                <a:ext cx="6858000" cy="2533194"/>
              </a:xfrm>
              <a:prstGeom prst="rect">
                <a:avLst/>
              </a:prstGeom>
              <a:blipFill rotWithShape="1">
                <a:blip r:embed="rId3"/>
                <a:stretch>
                  <a:fillRect l="-1778" t="-2163" b="-6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463620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 </a:t>
            </a:r>
            <a:r>
              <a:rPr lang="en-US" sz="2800" dirty="0"/>
              <a:t>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b="1" dirty="0"/>
              <a:t>v</a:t>
            </a:r>
            <a:r>
              <a:rPr lang="en-US" sz="2800" baseline="-25000" dirty="0"/>
              <a:t>4</a:t>
            </a:r>
          </a:p>
          <a:p>
            <a:endParaRPr lang="en-US" sz="2800" dirty="0"/>
          </a:p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 – v</a:t>
            </a:r>
            <a:r>
              <a:rPr lang="en-US" sz="2800" b="1" baseline="-25000" dirty="0"/>
              <a:t>2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= (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(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– </a:t>
            </a:r>
            <a:r>
              <a:rPr lang="en-US" sz="2800" i="1" dirty="0"/>
              <a:t>k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</a:p>
          <a:p>
            <a:endParaRPr lang="en-US" sz="2800" dirty="0"/>
          </a:p>
          <a:p>
            <a:r>
              <a:rPr lang="en-US" sz="2800" dirty="0"/>
              <a:t>= </a:t>
            </a:r>
            <a:r>
              <a:rPr lang="en-US" sz="2800" i="1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302395"/>
              </p:ext>
            </p:extLst>
          </p:nvPr>
        </p:nvGraphicFramePr>
        <p:xfrm>
          <a:off x="2819400" y="2837994"/>
          <a:ext cx="782411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8" name="Equation" r:id="rId4" imgW="317160" imgH="711000" progId="Equation.3">
                  <p:embed/>
                </p:oleObj>
              </mc:Choice>
              <mc:Fallback>
                <p:oleObj name="Equation" r:id="rId4" imgW="3171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37994"/>
                        <a:ext cx="782411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42695"/>
              </p:ext>
            </p:extLst>
          </p:nvPr>
        </p:nvGraphicFramePr>
        <p:xfrm>
          <a:off x="2514600" y="228600"/>
          <a:ext cx="3831772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Equation" r:id="rId3" imgW="1676160" imgH="2133360" progId="Equation.3">
                  <p:embed/>
                </p:oleObj>
              </mc:Choice>
              <mc:Fallback>
                <p:oleObj name="Equation" r:id="rId3" imgW="167616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"/>
                        <a:ext cx="3831772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60795"/>
              </p:ext>
            </p:extLst>
          </p:nvPr>
        </p:nvGraphicFramePr>
        <p:xfrm>
          <a:off x="2438400" y="5105400"/>
          <a:ext cx="5731329" cy="1620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Equation" r:id="rId5" imgW="2514600" imgH="711000" progId="Equation.3">
                  <p:embed/>
                </p:oleObj>
              </mc:Choice>
              <mc:Fallback>
                <p:oleObj name="Equation" r:id="rId5" imgW="2514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5731329" cy="1620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304800"/>
                <a:ext cx="6858000" cy="2558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0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since if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800"/>
                <a:ext cx="6858000" cy="2558777"/>
              </a:xfrm>
              <a:prstGeom prst="rect">
                <a:avLst/>
              </a:prstGeom>
              <a:blipFill rotWithShape="1">
                <a:blip r:embed="rId3"/>
                <a:stretch>
                  <a:fillRect l="-1778" t="-2143" b="-4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581400" y="3429000"/>
            <a:ext cx="3756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3</a:t>
            </a:r>
            <a:r>
              <a:rPr lang="en-US" sz="2800" b="1" dirty="0"/>
              <a:t>v</a:t>
            </a:r>
            <a:r>
              <a:rPr lang="en-US" sz="2800" baseline="-25000" dirty="0"/>
              <a:t>3 </a:t>
            </a:r>
            <a:r>
              <a:rPr lang="en-US" sz="2800" dirty="0"/>
              <a:t>+ </a:t>
            </a:r>
            <a:r>
              <a:rPr lang="en-US" sz="2800" i="1" dirty="0" smtClean="0"/>
              <a:t>k</a:t>
            </a:r>
            <a:r>
              <a:rPr lang="en-US" sz="2800" baseline="-25000" dirty="0" smtClean="0"/>
              <a:t>4</a:t>
            </a:r>
            <a:r>
              <a:rPr lang="en-US" sz="2800" b="1" dirty="0" smtClean="0"/>
              <a:t>v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209323"/>
              </p:ext>
            </p:extLst>
          </p:nvPr>
        </p:nvGraphicFramePr>
        <p:xfrm>
          <a:off x="2819400" y="2837994"/>
          <a:ext cx="782411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Equation" r:id="rId4" imgW="317160" imgH="711000" progId="Equation.3">
                  <p:embed/>
                </p:oleObj>
              </mc:Choice>
              <mc:Fallback>
                <p:oleObj name="Equation" r:id="rId4" imgW="317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37994"/>
                        <a:ext cx="782411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74707"/>
              </p:ext>
            </p:extLst>
          </p:nvPr>
        </p:nvGraphicFramePr>
        <p:xfrm>
          <a:off x="2438400" y="457200"/>
          <a:ext cx="4419600" cy="60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3" imgW="1739880" imgH="2361960" progId="Equation.3">
                  <p:embed/>
                </p:oleObj>
              </mc:Choice>
              <mc:Fallback>
                <p:oleObj name="Equation" r:id="rId3" imgW="1739880" imgH="236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"/>
                        <a:ext cx="4419600" cy="60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51338" y="393412"/>
            <a:ext cx="69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836613" y="1295400"/>
            <a:ext cx="746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A set of objects </a:t>
            </a:r>
            <a:r>
              <a:rPr lang="en-US" sz="2800" i="1" dirty="0"/>
              <a:t>V</a:t>
            </a:r>
            <a:r>
              <a:rPr lang="en-US" sz="2800" dirty="0"/>
              <a:t> is called a </a:t>
            </a:r>
            <a:r>
              <a:rPr lang="en-US" sz="2800" b="1" dirty="0"/>
              <a:t>linear </a:t>
            </a:r>
            <a:r>
              <a:rPr lang="en-US" sz="2800" b="1" dirty="0" smtClean="0"/>
              <a:t>space or vector space</a:t>
            </a:r>
            <a:r>
              <a:rPr lang="en-US" sz="2800" dirty="0" smtClean="0"/>
              <a:t> </a:t>
            </a:r>
            <a:r>
              <a:rPr lang="en-US" sz="2800" dirty="0"/>
              <a:t>under the operations of addition and scalar multiplication if it satisfies the following conditions. 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990600" y="3130756"/>
            <a:ext cx="69342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1. If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objects in </a:t>
            </a:r>
            <a:r>
              <a:rPr lang="en-US" sz="2800" i="1" dirty="0"/>
              <a:t>V</a:t>
            </a:r>
            <a:r>
              <a:rPr lang="en-US" sz="2800" dirty="0"/>
              <a:t> then 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is an  </a:t>
            </a:r>
          </a:p>
          <a:p>
            <a:r>
              <a:rPr lang="en-US" sz="2800" dirty="0"/>
              <a:t>    object in </a:t>
            </a:r>
            <a:r>
              <a:rPr lang="en-US" sz="2800" i="1" dirty="0"/>
              <a:t>V</a:t>
            </a:r>
            <a:r>
              <a:rPr lang="en-US" sz="2800" dirty="0"/>
              <a:t>. </a:t>
            </a:r>
          </a:p>
          <a:p>
            <a:r>
              <a:rPr lang="en-US" sz="2800" dirty="0"/>
              <a:t>2. 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= </a:t>
            </a:r>
            <a:r>
              <a:rPr lang="en-US" sz="2800" i="1" dirty="0"/>
              <a:t>b</a:t>
            </a:r>
            <a:r>
              <a:rPr lang="en-US" sz="2800" dirty="0"/>
              <a:t> + </a:t>
            </a:r>
            <a:r>
              <a:rPr lang="en-US" sz="2800" i="1" dirty="0"/>
              <a:t>a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3. If 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 and </a:t>
            </a:r>
            <a:r>
              <a:rPr lang="en-US" sz="2800" i="1" dirty="0"/>
              <a:t>c</a:t>
            </a:r>
            <a:r>
              <a:rPr lang="en-US" sz="2800" dirty="0"/>
              <a:t> are objects in </a:t>
            </a:r>
            <a:r>
              <a:rPr lang="en-US" sz="2800" i="1" dirty="0"/>
              <a:t>V</a:t>
            </a:r>
            <a:r>
              <a:rPr lang="en-US" sz="2800" dirty="0"/>
              <a:t> then </a:t>
            </a:r>
          </a:p>
          <a:p>
            <a:r>
              <a:rPr lang="en-US" sz="2800" i="1" dirty="0"/>
              <a:t>    a</a:t>
            </a:r>
            <a:r>
              <a:rPr lang="en-US" sz="2800" dirty="0"/>
              <a:t> + (</a:t>
            </a:r>
            <a:r>
              <a:rPr lang="en-US" sz="2800" i="1" dirty="0"/>
              <a:t>b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dirty="0"/>
              <a:t>) = (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) + </a:t>
            </a:r>
            <a:r>
              <a:rPr lang="en-US" sz="2800" i="1" dirty="0"/>
              <a:t>c</a:t>
            </a:r>
            <a:endParaRPr lang="en-US" sz="2800" dirty="0"/>
          </a:p>
          <a:p>
            <a:r>
              <a:rPr lang="en-US" sz="2800" dirty="0"/>
              <a:t>4. There exists an object 0 in </a:t>
            </a:r>
            <a:r>
              <a:rPr lang="en-US" sz="2800" i="1" dirty="0"/>
              <a:t>V</a:t>
            </a:r>
            <a:r>
              <a:rPr lang="en-US" sz="2800" dirty="0"/>
              <a:t> such that </a:t>
            </a:r>
          </a:p>
          <a:p>
            <a:r>
              <a:rPr lang="en-US" sz="2800" i="1" dirty="0"/>
              <a:t>    a</a:t>
            </a:r>
            <a:r>
              <a:rPr lang="en-US" sz="2800" dirty="0"/>
              <a:t> + 0 = 0 + </a:t>
            </a:r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/>
              <a:t>a</a:t>
            </a:r>
            <a:r>
              <a:rPr lang="en-US" sz="2800" dirty="0"/>
              <a:t> for all </a:t>
            </a:r>
            <a:r>
              <a:rPr lang="en-US" sz="2800" i="1" dirty="0"/>
              <a:t>a</a:t>
            </a:r>
            <a:r>
              <a:rPr lang="en-US" sz="2800" dirty="0"/>
              <a:t> in </a:t>
            </a:r>
            <a:r>
              <a:rPr lang="en-US" sz="2800" i="1" dirty="0"/>
              <a:t>V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   0 </a:t>
            </a:r>
            <a:r>
              <a:rPr lang="en-US" sz="2800" dirty="0"/>
              <a:t>is called the zero vector.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 bwMode="auto">
          <a:xfrm>
            <a:off x="836613" y="531813"/>
            <a:ext cx="2897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 dirty="0"/>
              <a:t>Linear Spaces</a:t>
            </a:r>
          </a:p>
        </p:txBody>
      </p:sp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10390"/>
              </p:ext>
            </p:extLst>
          </p:nvPr>
        </p:nvGraphicFramePr>
        <p:xfrm>
          <a:off x="2743200" y="457200"/>
          <a:ext cx="3946525" cy="594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tion" r:id="rId3" imgW="1587240" imgH="2387520" progId="Equation.3">
                  <p:embed/>
                </p:oleObj>
              </mc:Choice>
              <mc:Fallback>
                <p:oleObj name="Equation" r:id="rId3" imgW="158724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"/>
                        <a:ext cx="3946525" cy="5940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08414"/>
              </p:ext>
            </p:extLst>
          </p:nvPr>
        </p:nvGraphicFramePr>
        <p:xfrm>
          <a:off x="756632" y="1051560"/>
          <a:ext cx="762000" cy="170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0" name="Equation" r:id="rId3" imgW="317160" imgH="711000" progId="Equation.3">
                  <p:embed/>
                </p:oleObj>
              </mc:Choice>
              <mc:Fallback>
                <p:oleObj name="Equation" r:id="rId3" imgW="317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32" y="1051560"/>
                        <a:ext cx="762000" cy="170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523996" y="1600200"/>
            <a:ext cx="72859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= 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2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3</a:t>
            </a:r>
            <a:r>
              <a:rPr lang="en-US" sz="3200" b="1" dirty="0"/>
              <a:t>v</a:t>
            </a:r>
            <a:r>
              <a:rPr lang="en-US" sz="3200" baseline="-25000" dirty="0"/>
              <a:t>3 </a:t>
            </a:r>
            <a:r>
              <a:rPr lang="en-US" sz="3200" dirty="0"/>
              <a:t>+ </a:t>
            </a:r>
            <a:r>
              <a:rPr lang="en-US" sz="3200" i="1" dirty="0"/>
              <a:t>k</a:t>
            </a:r>
            <a:r>
              <a:rPr lang="en-US" sz="3200" baseline="-25000" dirty="0"/>
              <a:t>4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  <a:p>
            <a:endParaRPr lang="en-US" sz="3200" dirty="0"/>
          </a:p>
          <a:p>
            <a:r>
              <a:rPr lang="en-US" sz="3200" dirty="0"/>
              <a:t>= 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dirty="0"/>
              <a:t>(-16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- 17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 + 39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  <a:r>
              <a:rPr lang="en-US" sz="3200" dirty="0"/>
              <a:t>) + </a:t>
            </a:r>
            <a:r>
              <a:rPr lang="en-US" sz="3200" i="1" dirty="0"/>
              <a:t>k</a:t>
            </a:r>
            <a:r>
              <a:rPr lang="en-US" sz="3200" baseline="-25000" dirty="0"/>
              <a:t>2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3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 + </a:t>
            </a:r>
            <a:r>
              <a:rPr lang="en-US" sz="3200" i="1" dirty="0"/>
              <a:t>k</a:t>
            </a:r>
            <a:r>
              <a:rPr lang="en-US" sz="3200" baseline="-25000" dirty="0"/>
              <a:t>4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  <a:p>
            <a:endParaRPr lang="en-US" sz="3200" dirty="0"/>
          </a:p>
          <a:p>
            <a:r>
              <a:rPr lang="en-US" sz="3200" dirty="0"/>
              <a:t>= (</a:t>
            </a:r>
            <a:r>
              <a:rPr lang="en-US" sz="3200" i="1" dirty="0"/>
              <a:t>k</a:t>
            </a:r>
            <a:r>
              <a:rPr lang="en-US" sz="3200" baseline="-25000" dirty="0"/>
              <a:t>2</a:t>
            </a:r>
            <a:r>
              <a:rPr lang="en-US" sz="3200" dirty="0"/>
              <a:t> -16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(</a:t>
            </a:r>
            <a:r>
              <a:rPr lang="en-US" sz="3200" i="1" dirty="0"/>
              <a:t>k</a:t>
            </a:r>
            <a:r>
              <a:rPr lang="en-US" sz="3200" baseline="-25000" dirty="0"/>
              <a:t>3</a:t>
            </a:r>
            <a:r>
              <a:rPr lang="en-US" sz="3200" dirty="0"/>
              <a:t> – 17</a:t>
            </a:r>
            <a:r>
              <a:rPr lang="en-US" sz="3200" i="1" dirty="0"/>
              <a:t>k</a:t>
            </a:r>
            <a:r>
              <a:rPr lang="en-US" sz="3200" baseline="-25000" dirty="0"/>
              <a:t>1</a:t>
            </a:r>
            <a:r>
              <a:rPr lang="en-US" sz="3200" dirty="0"/>
              <a:t>)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+ (39k</a:t>
            </a:r>
            <a:r>
              <a:rPr lang="en-US" sz="3200" baseline="-25000" dirty="0"/>
              <a:t>1</a:t>
            </a:r>
            <a:r>
              <a:rPr lang="en-US" sz="3200" dirty="0"/>
              <a:t> + k</a:t>
            </a:r>
            <a:r>
              <a:rPr lang="en-US" sz="3200" baseline="-25000" dirty="0"/>
              <a:t>4</a:t>
            </a:r>
            <a:r>
              <a:rPr lang="en-US" sz="3200" dirty="0"/>
              <a:t>)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  <a:p>
            <a:endParaRPr lang="en-US" sz="3200" dirty="0"/>
          </a:p>
          <a:p>
            <a:r>
              <a:rPr lang="en-US" sz="3200" dirty="0"/>
              <a:t>= </a:t>
            </a:r>
            <a:r>
              <a:rPr lang="en-US" sz="3200" i="1" dirty="0"/>
              <a:t>c</a:t>
            </a:r>
            <a:r>
              <a:rPr lang="en-US" sz="3200" baseline="-25000" dirty="0"/>
              <a:t>2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 + </a:t>
            </a:r>
            <a:r>
              <a:rPr lang="en-US" sz="3200" i="1" dirty="0"/>
              <a:t>c</a:t>
            </a:r>
            <a:r>
              <a:rPr lang="en-US" sz="3200" baseline="-25000" dirty="0"/>
              <a:t>3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 + </a:t>
            </a:r>
            <a:r>
              <a:rPr lang="en-US" sz="3200" i="1" dirty="0"/>
              <a:t>c</a:t>
            </a:r>
            <a:r>
              <a:rPr lang="en-US" sz="3200" baseline="-25000" dirty="0"/>
              <a:t>4</a:t>
            </a:r>
            <a:r>
              <a:rPr lang="en-US" sz="3200" b="1" dirty="0"/>
              <a:t>v</a:t>
            </a:r>
            <a:r>
              <a:rPr lang="en-US" sz="3200" baseline="-25000" dirty="0"/>
              <a:t>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67702"/>
              </p:ext>
            </p:extLst>
          </p:nvPr>
        </p:nvGraphicFramePr>
        <p:xfrm>
          <a:off x="3048000" y="838200"/>
          <a:ext cx="3228975" cy="467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Equation" r:id="rId3" imgW="1473120" imgH="2133360" progId="Equation.3">
                  <p:embed/>
                </p:oleObj>
              </mc:Choice>
              <mc:Fallback>
                <p:oleObj name="Equation" r:id="rId3" imgW="147312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838200"/>
                        <a:ext cx="3228975" cy="467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05000" y="1523999"/>
            <a:ext cx="1061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Since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86010"/>
              </p:ext>
            </p:extLst>
          </p:nvPr>
        </p:nvGraphicFramePr>
        <p:xfrm>
          <a:off x="3124200" y="1066800"/>
          <a:ext cx="33909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Equation" r:id="rId3" imgW="1498320" imgH="1447560" progId="Equation.3">
                  <p:embed/>
                </p:oleObj>
              </mc:Choice>
              <mc:Fallback>
                <p:oleObj name="Equation" r:id="rId3" imgW="149832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33909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304967" y="4537613"/>
            <a:ext cx="351731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 dirty="0"/>
              <a:t>v</a:t>
            </a:r>
            <a:r>
              <a:rPr lang="en-US" sz="3200" baseline="-25000" dirty="0"/>
              <a:t>1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3</a:t>
            </a:r>
            <a:r>
              <a:rPr lang="en-US" sz="3200" dirty="0"/>
              <a:t>, </a:t>
            </a:r>
            <a:r>
              <a:rPr lang="en-US" sz="3200" b="1" dirty="0"/>
              <a:t>v</a:t>
            </a:r>
            <a:r>
              <a:rPr lang="en-US" sz="3200" baseline="-25000" dirty="0"/>
              <a:t>4 </a:t>
            </a:r>
            <a:r>
              <a:rPr lang="en-US" sz="3200" dirty="0"/>
              <a:t>span R</a:t>
            </a:r>
            <a:r>
              <a:rPr lang="en-US" sz="3200" baseline="30000" dirty="0"/>
              <a:t>3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762000" y="1717403"/>
            <a:ext cx="7543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="1" baseline="-25000" dirty="0"/>
              <a:t> </a:t>
            </a:r>
            <a:r>
              <a:rPr lang="en-US" sz="2800" dirty="0"/>
              <a:t>are vectors then the vector equation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k</a:t>
            </a:r>
            <a:r>
              <a:rPr lang="en-US" sz="2800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= </a:t>
            </a:r>
            <a:r>
              <a:rPr lang="en-US" sz="2800" b="1" dirty="0"/>
              <a:t>0</a:t>
            </a:r>
            <a:r>
              <a:rPr lang="en-US" sz="2800" dirty="0"/>
              <a:t> has the solution </a:t>
            </a:r>
          </a:p>
          <a:p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= 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 </a:t>
            </a:r>
            <a:r>
              <a:rPr lang="en-US" sz="2800" dirty="0"/>
              <a:t>= </a:t>
            </a:r>
            <a:r>
              <a:rPr lang="en-US" sz="2800" b="1" dirty="0">
                <a:sym typeface="Symbol" pitchFamily="18" charset="2"/>
              </a:rPr>
              <a:t></a:t>
            </a:r>
            <a:r>
              <a:rPr lang="en-US" sz="2800" b="1" dirty="0"/>
              <a:t> </a:t>
            </a:r>
            <a:r>
              <a:rPr lang="en-US" sz="2800" dirty="0"/>
              <a:t>=</a:t>
            </a:r>
            <a:r>
              <a:rPr lang="en-US" sz="2800" b="1" dirty="0"/>
              <a:t> </a:t>
            </a:r>
            <a:r>
              <a:rPr lang="en-US" sz="2800" dirty="0"/>
              <a:t>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i="1" baseline="-25000" dirty="0"/>
              <a:t> </a:t>
            </a:r>
            <a:r>
              <a:rPr lang="en-US" sz="2800" dirty="0"/>
              <a:t>= 0. If this is the only solution, then the vectors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are linearly independent. If there are other solutions, </a:t>
            </a:r>
          </a:p>
          <a:p>
            <a:r>
              <a:rPr lang="en-US" sz="2800" dirty="0"/>
              <a:t>then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i="1" dirty="0"/>
              <a:t> </a:t>
            </a:r>
            <a:r>
              <a:rPr lang="en-US" sz="2800" dirty="0"/>
              <a:t>are linearly dependent.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762000" y="838200"/>
            <a:ext cx="4518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/>
              <a:t>Linear Independence</a:t>
            </a:r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202981"/>
              </p:ext>
            </p:extLst>
          </p:nvPr>
        </p:nvGraphicFramePr>
        <p:xfrm>
          <a:off x="1524000" y="2099348"/>
          <a:ext cx="5419725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2527300" imgH="2108200" progId="Equation.3">
                  <p:embed/>
                </p:oleObj>
              </mc:Choice>
              <mc:Fallback>
                <p:oleObj name="Equation" r:id="rId3" imgW="2527300" imgH="210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99348"/>
                        <a:ext cx="5419725" cy="45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89780" y="152401"/>
                <a:ext cx="5873020" cy="1807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 smtClean="0"/>
                  <a:t>Example:</a:t>
                </a:r>
              </a:p>
              <a:p>
                <a:r>
                  <a:rPr lang="en-US" sz="2400" dirty="0" smtClean="0"/>
                  <a:t>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is linearly dependent since if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780" y="152401"/>
                <a:ext cx="5873020" cy="1807611"/>
              </a:xfrm>
              <a:prstGeom prst="rect">
                <a:avLst/>
              </a:prstGeom>
              <a:blipFill rotWithShape="1">
                <a:blip r:embed="rId5"/>
                <a:stretch>
                  <a:fillRect l="-1661" t="-2694" b="-6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1600200" y="1143000"/>
          <a:ext cx="60960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006600" imgH="1473200" progId="Equation.3">
                  <p:embed/>
                </p:oleObj>
              </mc:Choice>
              <mc:Fallback>
                <p:oleObj name="Equation" r:id="rId3" imgW="20066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096000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600200" y="381000"/>
          <a:ext cx="5594350" cy="619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993900" imgH="2209800" progId="Equation.3">
                  <p:embed/>
                </p:oleObj>
              </mc:Choice>
              <mc:Fallback>
                <p:oleObj name="Equation" r:id="rId3" imgW="1993900" imgH="220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5594350" cy="619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1752600" y="685800"/>
          <a:ext cx="61722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689100" imgH="1371600" progId="Equation.3">
                  <p:embed/>
                </p:oleObj>
              </mc:Choice>
              <mc:Fallback>
                <p:oleObj name="Equation" r:id="rId3" imgW="16891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61722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438400" y="5943600"/>
            <a:ext cx="4237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Linearly dependent.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143000"/>
                <a:ext cx="5016053" cy="2520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16053" cy="2520049"/>
              </a:xfrm>
              <a:prstGeom prst="rect">
                <a:avLst/>
              </a:prstGeom>
              <a:blipFill rotWithShape="1">
                <a:blip r:embed="rId2"/>
                <a:stretch>
                  <a:fillRect l="-2430" t="-2179" r="-1458" b="-5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14400" y="762000"/>
            <a:ext cx="6858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5. For each object </a:t>
            </a:r>
            <a:r>
              <a:rPr lang="en-US" sz="2800" i="1" dirty="0"/>
              <a:t>a</a:t>
            </a:r>
            <a:r>
              <a:rPr lang="en-US" sz="2800" dirty="0"/>
              <a:t> in </a:t>
            </a:r>
            <a:r>
              <a:rPr lang="en-US" sz="2800" i="1" dirty="0"/>
              <a:t>V</a:t>
            </a:r>
            <a:r>
              <a:rPr lang="en-US" sz="2800" dirty="0"/>
              <a:t> there is an object –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</a:p>
          <a:p>
            <a:r>
              <a:rPr lang="en-US" sz="2800" dirty="0"/>
              <a:t>    in </a:t>
            </a:r>
            <a:r>
              <a:rPr lang="en-US" sz="2800" i="1" dirty="0"/>
              <a:t>V</a:t>
            </a:r>
            <a:r>
              <a:rPr lang="en-US" sz="2800" dirty="0"/>
              <a:t> called the negative of </a:t>
            </a:r>
            <a:r>
              <a:rPr lang="en-US" sz="2800" i="1" dirty="0"/>
              <a:t>a</a:t>
            </a:r>
            <a:r>
              <a:rPr lang="en-US" sz="2800" dirty="0"/>
              <a:t> such that</a:t>
            </a:r>
          </a:p>
          <a:p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dirty="0"/>
              <a:t> + (-</a:t>
            </a:r>
            <a:r>
              <a:rPr lang="en-US" sz="2800" i="1" dirty="0"/>
              <a:t>a</a:t>
            </a:r>
            <a:r>
              <a:rPr lang="en-US" sz="2800" dirty="0"/>
              <a:t>) = (-</a:t>
            </a:r>
            <a:r>
              <a:rPr lang="en-US" sz="2800" i="1" dirty="0"/>
              <a:t>a</a:t>
            </a:r>
            <a:r>
              <a:rPr lang="en-US" sz="2800" dirty="0"/>
              <a:t>) + </a:t>
            </a:r>
            <a:r>
              <a:rPr lang="en-US" sz="2800" i="1" dirty="0"/>
              <a:t>a</a:t>
            </a:r>
            <a:r>
              <a:rPr lang="en-US" sz="2800" dirty="0"/>
              <a:t> = 0.</a:t>
            </a:r>
          </a:p>
          <a:p>
            <a:r>
              <a:rPr lang="en-US" sz="2800" dirty="0"/>
              <a:t>6. If </a:t>
            </a:r>
            <a:r>
              <a:rPr lang="en-US" sz="2800" i="1" dirty="0"/>
              <a:t>a</a:t>
            </a:r>
            <a:r>
              <a:rPr lang="en-US" sz="2800" dirty="0"/>
              <a:t> is any object in </a:t>
            </a:r>
            <a:r>
              <a:rPr lang="en-US" sz="2800" i="1" dirty="0"/>
              <a:t>V</a:t>
            </a:r>
            <a:r>
              <a:rPr lang="en-US" sz="2800" dirty="0"/>
              <a:t> and </a:t>
            </a:r>
            <a:r>
              <a:rPr lang="en-US" sz="2800" i="1" dirty="0"/>
              <a:t>k</a:t>
            </a:r>
            <a:r>
              <a:rPr lang="en-US" sz="2800" dirty="0"/>
              <a:t> is any scalar </a:t>
            </a:r>
          </a:p>
          <a:p>
            <a:r>
              <a:rPr lang="en-US" sz="2800" dirty="0"/>
              <a:t>    then </a:t>
            </a:r>
            <a:r>
              <a:rPr lang="en-US" sz="2800" i="1" dirty="0" err="1"/>
              <a:t>ka</a:t>
            </a:r>
            <a:r>
              <a:rPr lang="en-US" sz="2800" dirty="0"/>
              <a:t> is an object in </a:t>
            </a:r>
            <a:r>
              <a:rPr lang="en-US" sz="2800" i="1" dirty="0"/>
              <a:t>V</a:t>
            </a:r>
            <a:r>
              <a:rPr lang="en-US" sz="2800" dirty="0"/>
              <a:t>. </a:t>
            </a:r>
          </a:p>
          <a:p>
            <a:r>
              <a:rPr lang="en-US" sz="2800" dirty="0"/>
              <a:t>7. </a:t>
            </a:r>
            <a:r>
              <a:rPr lang="en-US" sz="2800" i="1" dirty="0"/>
              <a:t>k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i="1" dirty="0" err="1"/>
              <a:t>ka</a:t>
            </a:r>
            <a:r>
              <a:rPr lang="en-US" sz="2800" dirty="0"/>
              <a:t> + </a:t>
            </a:r>
            <a:r>
              <a:rPr lang="en-US" sz="2800" i="1" dirty="0"/>
              <a:t>kb</a:t>
            </a:r>
            <a:r>
              <a:rPr lang="en-US" sz="2800" dirty="0"/>
              <a:t>.</a:t>
            </a:r>
          </a:p>
          <a:p>
            <a:r>
              <a:rPr lang="en-US" sz="2800" dirty="0"/>
              <a:t>8. (</a:t>
            </a:r>
            <a:r>
              <a:rPr lang="en-US" sz="2800" i="1" dirty="0"/>
              <a:t>k</a:t>
            </a:r>
            <a:r>
              <a:rPr lang="en-US" sz="2800" dirty="0"/>
              <a:t> + 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i="1" dirty="0"/>
              <a:t>a</a:t>
            </a:r>
            <a:r>
              <a:rPr lang="en-US" sz="2800" dirty="0"/>
              <a:t> = </a:t>
            </a:r>
            <a:r>
              <a:rPr lang="en-US" sz="2800" i="1" dirty="0" err="1"/>
              <a:t>ka</a:t>
            </a:r>
            <a:r>
              <a:rPr lang="en-US" sz="2800" dirty="0"/>
              <a:t> + </a:t>
            </a:r>
            <a:r>
              <a:rPr lang="en-US" sz="2800" i="1" dirty="0"/>
              <a:t>la</a:t>
            </a:r>
            <a:r>
              <a:rPr lang="en-US" sz="2800" dirty="0"/>
              <a:t> for any scalars </a:t>
            </a:r>
            <a:r>
              <a:rPr lang="en-US" sz="2800" i="1" dirty="0"/>
              <a:t>k</a:t>
            </a:r>
            <a:r>
              <a:rPr lang="en-US" sz="2800" dirty="0"/>
              <a:t> and </a:t>
            </a:r>
            <a:r>
              <a:rPr lang="en-US" sz="2800" i="1" dirty="0"/>
              <a:t>l</a:t>
            </a:r>
            <a:r>
              <a:rPr lang="en-US" sz="2800" dirty="0"/>
              <a:t>. </a:t>
            </a:r>
          </a:p>
          <a:p>
            <a:r>
              <a:rPr lang="en-US" sz="2800" dirty="0"/>
              <a:t>9. </a:t>
            </a:r>
            <a:r>
              <a:rPr lang="en-US" sz="2800" i="1" dirty="0"/>
              <a:t>k</a:t>
            </a:r>
            <a:r>
              <a:rPr lang="en-US" sz="2800" dirty="0"/>
              <a:t>(</a:t>
            </a:r>
            <a:r>
              <a:rPr lang="en-US" sz="2800" i="1" dirty="0"/>
              <a:t>la</a:t>
            </a:r>
            <a:r>
              <a:rPr lang="en-US" sz="2800" dirty="0"/>
              <a:t>) = (</a:t>
            </a:r>
            <a:r>
              <a:rPr lang="en-US" sz="2800" i="1" dirty="0"/>
              <a:t>kl</a:t>
            </a:r>
            <a:r>
              <a:rPr lang="en-US" sz="2800" dirty="0"/>
              <a:t>)</a:t>
            </a:r>
            <a:r>
              <a:rPr lang="en-US" sz="2800" i="1" dirty="0"/>
              <a:t>a</a:t>
            </a:r>
            <a:r>
              <a:rPr lang="en-US" sz="2800" dirty="0"/>
              <a:t>.      </a:t>
            </a:r>
          </a:p>
          <a:p>
            <a:r>
              <a:rPr lang="en-US" sz="2800" dirty="0"/>
              <a:t>10. 1</a:t>
            </a:r>
            <a:r>
              <a:rPr lang="en-US" sz="2800" i="1" dirty="0"/>
              <a:t>u</a:t>
            </a:r>
            <a:r>
              <a:rPr lang="en-US" sz="2800" dirty="0"/>
              <a:t> = </a:t>
            </a:r>
            <a:r>
              <a:rPr lang="en-US" sz="2800" i="1" dirty="0"/>
              <a:t>u</a:t>
            </a:r>
            <a:r>
              <a:rPr 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641928"/>
              </p:ext>
            </p:extLst>
          </p:nvPr>
        </p:nvGraphicFramePr>
        <p:xfrm>
          <a:off x="3124200" y="97142"/>
          <a:ext cx="2515681" cy="672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3" imgW="1434960" imgH="3835080" progId="Equation.3">
                  <p:embed/>
                </p:oleObj>
              </mc:Choice>
              <mc:Fallback>
                <p:oleObj name="Equation" r:id="rId3" imgW="1434960" imgH="383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7142"/>
                        <a:ext cx="2515681" cy="6724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5097806" cy="25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97806" cy="2530373"/>
              </a:xfrm>
              <a:prstGeom prst="rect">
                <a:avLst/>
              </a:prstGeom>
              <a:blipFill rotWithShape="1">
                <a:blip r:embed="rId2"/>
                <a:stretch>
                  <a:fillRect l="-2392" t="-2169" b="-5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48332"/>
              </p:ext>
            </p:extLst>
          </p:nvPr>
        </p:nvGraphicFramePr>
        <p:xfrm>
          <a:off x="2667000" y="304800"/>
          <a:ext cx="3733800" cy="59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Equation" r:id="rId3" imgW="1905000" imgH="3048000" progId="Equation.3">
                  <p:embed/>
                </p:oleObj>
              </mc:Choice>
              <mc:Fallback>
                <p:oleObj name="Equation" r:id="rId3" imgW="1905000" imgH="304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3733800" cy="59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2392" t="-2174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69915"/>
              </p:ext>
            </p:extLst>
          </p:nvPr>
        </p:nvGraphicFramePr>
        <p:xfrm>
          <a:off x="2667000" y="228600"/>
          <a:ext cx="3241675" cy="626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3" name="Equation" r:id="rId3" imgW="1333500" imgH="2578100" progId="Equation.3">
                  <p:embed/>
                </p:oleObj>
              </mc:Choice>
              <mc:Fallback>
                <p:oleObj name="Equation" r:id="rId3" imgW="13335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"/>
                        <a:ext cx="3241675" cy="626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independent since if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5097806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2392" t="-2174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49687"/>
              </p:ext>
            </p:extLst>
          </p:nvPr>
        </p:nvGraphicFramePr>
        <p:xfrm>
          <a:off x="2590800" y="457200"/>
          <a:ext cx="4002087" cy="582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3" imgW="1955800" imgH="2844800" progId="Equation.3">
                  <p:embed/>
                </p:oleObj>
              </mc:Choice>
              <mc:Fallback>
                <p:oleObj name="Equation" r:id="rId3" imgW="1955800" imgH="284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"/>
                        <a:ext cx="4002087" cy="5823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1143000"/>
                <a:ext cx="4826899" cy="252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r>
                  <a:rPr lang="en-US" sz="2800" dirty="0" smtClean="0"/>
                  <a:t>The 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 are linearly dependent since if 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143000"/>
                <a:ext cx="4826899" cy="2521588"/>
              </a:xfrm>
              <a:prstGeom prst="rect">
                <a:avLst/>
              </a:prstGeom>
              <a:blipFill rotWithShape="1">
                <a:blip r:embed="rId2"/>
                <a:stretch>
                  <a:fillRect l="-2525" t="-2179" r="-1515" b="-5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1727"/>
              </p:ext>
            </p:extLst>
          </p:nvPr>
        </p:nvGraphicFramePr>
        <p:xfrm>
          <a:off x="2514600" y="381000"/>
          <a:ext cx="3973512" cy="589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Equation" r:id="rId3" imgW="1917700" imgH="2844800" progId="Equation.3">
                  <p:embed/>
                </p:oleObj>
              </mc:Choice>
              <mc:Fallback>
                <p:oleObj name="Equation" r:id="rId3" imgW="1917700" imgH="284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"/>
                        <a:ext cx="3973512" cy="5895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609600"/>
                <a:ext cx="8305800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If the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dirty="0" smtClean="0"/>
                  <a:t> are linearly independent,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={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is linearly independent.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8305800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467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5-Point Star 3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685800" y="609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/>
              <a:t>Examples:</a:t>
            </a:r>
          </a:p>
        </p:txBody>
      </p:sp>
      <p:sp>
        <p:nvSpPr>
          <p:cNvPr id="4101" name="TextBox 13"/>
          <p:cNvSpPr txBox="1">
            <a:spLocks noChangeArrowheads="1"/>
          </p:cNvSpPr>
          <p:nvPr/>
        </p:nvSpPr>
        <p:spPr bwMode="auto">
          <a:xfrm>
            <a:off x="930275" y="3544888"/>
            <a:ext cx="549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3. The set of all functions. 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930275" y="4343400"/>
            <a:ext cx="4979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/>
              <a:t>4. The solutions of </a:t>
            </a:r>
            <a:r>
              <a:rPr lang="en-US" sz="3200" b="1" dirty="0"/>
              <a:t>Ax </a:t>
            </a:r>
            <a:r>
              <a:rPr lang="en-US" sz="3200" dirty="0"/>
              <a:t>= </a:t>
            </a:r>
            <a:r>
              <a:rPr lang="en-US" sz="3200" b="1" dirty="0"/>
              <a:t>0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30275" y="1828800"/>
                <a:ext cx="50455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1. The set of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5" y="1828800"/>
                <a:ext cx="5045548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314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0275" y="2595155"/>
                <a:ext cx="6733510" cy="8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2. The set of all matrices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5" y="2595155"/>
                <a:ext cx="6733510" cy="824969"/>
              </a:xfrm>
              <a:prstGeom prst="rect">
                <a:avLst/>
              </a:prstGeom>
              <a:blipFill rotWithShape="1">
                <a:blip r:embed="rId4"/>
                <a:stretch>
                  <a:fillRect l="-2355" b="-1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Mr.A.Sathia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(Further Mathematics Pure) CAL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609599"/>
                <a:ext cx="872660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If the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dirty="0" smtClean="0"/>
                  <a:t> are linearly independent,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={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−3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latin typeface="Cambria Math"/>
                      </a:rPr>
                      <m:t>+3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𝑤</m:t>
                    </m:r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is linearly independent.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599"/>
                <a:ext cx="8726602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468" t="-1765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755717"/>
                <a:ext cx="7086600" cy="3411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</a:p>
              <a:p>
                <a:endParaRPr lang="en-US" sz="2800" u="sng" dirty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s linearly dependent.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755717"/>
                <a:ext cx="7086600" cy="3411383"/>
              </a:xfrm>
              <a:prstGeom prst="rect">
                <a:avLst/>
              </a:prstGeom>
              <a:blipFill rotWithShape="1">
                <a:blip r:embed="rId2"/>
                <a:stretch>
                  <a:fillRect l="-1720" t="-1607" b="-4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5-Point Star 2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685800"/>
                <a:ext cx="7543800" cy="341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Exercise:</a:t>
                </a:r>
              </a:p>
              <a:p>
                <a:endParaRPr lang="en-US" sz="2800" u="sng" dirty="0"/>
              </a:p>
              <a:p>
                <a:r>
                  <a:rPr lang="en-US" sz="2800" dirty="0" smtClean="0"/>
                  <a:t>Show that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s linearly independent.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85800"/>
                <a:ext cx="7543800" cy="3411383"/>
              </a:xfrm>
              <a:prstGeom prst="rect">
                <a:avLst/>
              </a:prstGeom>
              <a:blipFill rotWithShape="1">
                <a:blip r:embed="rId2"/>
                <a:stretch>
                  <a:fillRect l="-1616" t="-1610" b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5-Point Star 3"/>
          <p:cNvSpPr/>
          <p:nvPr/>
        </p:nvSpPr>
        <p:spPr>
          <a:xfrm>
            <a:off x="7696200" y="533400"/>
            <a:ext cx="914400" cy="914400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761999" y="1676400"/>
            <a:ext cx="764830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V</a:t>
            </a:r>
            <a:r>
              <a:rPr lang="en-US" sz="2800" dirty="0"/>
              <a:t> is a vector space and </a:t>
            </a:r>
            <a:r>
              <a:rPr lang="en-US" sz="2800" i="1" dirty="0"/>
              <a:t>S</a:t>
            </a:r>
            <a:r>
              <a:rPr lang="en-US" sz="2800" dirty="0"/>
              <a:t> is a set of vectors in 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endParaRPr lang="en-US" sz="2800" dirty="0" smtClean="0"/>
          </a:p>
          <a:p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/>
              <a:t>= {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n</a:t>
            </a:r>
            <a:r>
              <a:rPr lang="en-US" sz="2800" dirty="0"/>
              <a:t>}, </a:t>
            </a:r>
            <a:r>
              <a:rPr lang="en-US" sz="2800" i="1" dirty="0"/>
              <a:t>S</a:t>
            </a:r>
            <a:r>
              <a:rPr lang="en-US" sz="2800" dirty="0"/>
              <a:t> is called a basis of </a:t>
            </a:r>
            <a:r>
              <a:rPr lang="en-US" sz="2800" i="1" dirty="0"/>
              <a:t>V</a:t>
            </a:r>
            <a:r>
              <a:rPr lang="en-US" sz="2800" dirty="0"/>
              <a:t> if the vectors in </a:t>
            </a:r>
            <a:r>
              <a:rPr lang="en-US" sz="2800" i="1" dirty="0"/>
              <a:t>S</a:t>
            </a:r>
            <a:r>
              <a:rPr lang="en-US" sz="2800" dirty="0"/>
              <a:t> are linearly independent and </a:t>
            </a:r>
            <a:r>
              <a:rPr lang="en-US" sz="2800" i="1" dirty="0"/>
              <a:t>S</a:t>
            </a:r>
            <a:r>
              <a:rPr lang="en-US" sz="2800" dirty="0"/>
              <a:t> spans </a:t>
            </a:r>
            <a:r>
              <a:rPr lang="en-US" sz="2800" i="1" dirty="0"/>
              <a:t>V</a:t>
            </a:r>
            <a:r>
              <a:rPr lang="en-US" sz="2800" dirty="0"/>
              <a:t>. 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762000" y="711200"/>
            <a:ext cx="4519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/>
              <a:t>Basis and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Rectangle 3"/>
              <p:cNvSpPr>
                <a:spLocks noChangeArrowheads="1"/>
              </p:cNvSpPr>
              <p:nvPr/>
            </p:nvSpPr>
            <p:spPr bwMode="auto">
              <a:xfrm>
                <a:off x="714101" y="3429000"/>
                <a:ext cx="8125097" cy="3108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The dimension of a vector space </a:t>
                </a:r>
                <a:r>
                  <a:rPr lang="en-US" sz="2800" i="1" dirty="0"/>
                  <a:t>V</a:t>
                </a:r>
                <a:r>
                  <a:rPr lang="en-US" sz="2800" dirty="0"/>
                  <a:t>, </a:t>
                </a:r>
                <a:r>
                  <a:rPr lang="en-US" sz="2800" dirty="0" smtClean="0"/>
                  <a:t>dim </a:t>
                </a:r>
                <a:r>
                  <a:rPr lang="en-US" sz="2800" i="1" dirty="0" smtClean="0"/>
                  <a:t>V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is the number of vectors in a basis for </a:t>
                </a:r>
                <a:r>
                  <a:rPr lang="en-US" sz="2800" i="1" dirty="0"/>
                  <a:t>V</a:t>
                </a:r>
                <a:r>
                  <a:rPr lang="en-US" sz="2800" dirty="0"/>
                  <a:t>.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The </a:t>
                </a:r>
                <a:r>
                  <a:rPr lang="en-US" sz="2800" dirty="0"/>
                  <a:t>zero vector space is defined to have dimension 0</a:t>
                </a:r>
                <a:r>
                  <a:rPr lang="en-US" sz="2800" dirty="0" smtClean="0"/>
                  <a:t>.</a:t>
                </a:r>
              </a:p>
              <a:p>
                <a:endParaRPr lang="en-US" sz="2800" i="1" dirty="0" smtClean="0"/>
              </a:p>
              <a:p>
                <a:r>
                  <a:rPr lang="en-US" sz="2800" i="1" dirty="0" smtClean="0"/>
                  <a:t>S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= </a:t>
                </a:r>
                <a:r>
                  <a:rPr lang="en-US" sz="2800" dirty="0" smtClean="0"/>
                  <a:t>{</a:t>
                </a:r>
                <a:r>
                  <a:rPr lang="en-US" sz="2800" b="1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j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k</a:t>
                </a:r>
                <a:r>
                  <a:rPr lang="en-US" sz="2800" dirty="0" smtClean="0"/>
                  <a:t>} is called the standard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since </a:t>
                </a:r>
                <a:r>
                  <a:rPr lang="en-US" sz="2800" i="1" dirty="0" smtClean="0"/>
                  <a:t>S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/>
                  <a:t>i</a:t>
                </a:r>
                <a:r>
                  <a:rPr lang="en-US" sz="2800" dirty="0" smtClean="0"/>
                  <a:t>s linearly independent and 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048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101" y="3429000"/>
                <a:ext cx="8125097" cy="3108543"/>
              </a:xfrm>
              <a:prstGeom prst="rect">
                <a:avLst/>
              </a:prstGeom>
              <a:blipFill rotWithShape="1">
                <a:blip r:embed="rId2"/>
                <a:stretch>
                  <a:fillRect l="-1500" t="-1768" b="-47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133599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form the basis of the </a:t>
            </a:r>
            <a:r>
              <a:rPr lang="en-US" sz="2800" dirty="0" err="1"/>
              <a:t>nullspace</a:t>
            </a:r>
            <a:r>
              <a:rPr lang="en-US" sz="2800" dirty="0"/>
              <a:t> of </a:t>
            </a:r>
            <a:r>
              <a:rPr lang="en-US" sz="2800" b="1" dirty="0"/>
              <a:t>A</a:t>
            </a:r>
            <a:r>
              <a:rPr lang="en-US" sz="2800" dirty="0"/>
              <a:t>, that is form the solution space of the system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0</a:t>
            </a:r>
            <a:r>
              <a:rPr lang="en-US" sz="2800" dirty="0"/>
              <a:t> and </a:t>
            </a:r>
            <a:r>
              <a:rPr lang="en-US" sz="2800" b="1" dirty="0"/>
              <a:t>x</a:t>
            </a:r>
            <a:r>
              <a:rPr lang="en-US" sz="2800" baseline="-25000" dirty="0"/>
              <a:t>0</a:t>
            </a:r>
            <a:r>
              <a:rPr lang="en-US" sz="2800" dirty="0"/>
              <a:t> is a solution of the inhomogeneous </a:t>
            </a:r>
            <a:r>
              <a:rPr lang="en-US" sz="2800" dirty="0" smtClean="0"/>
              <a:t>system</a:t>
            </a:r>
          </a:p>
          <a:p>
            <a:r>
              <a:rPr lang="en-US" sz="2800" b="1" dirty="0" smtClean="0"/>
              <a:t>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b="1" dirty="0"/>
              <a:t>b</a:t>
            </a:r>
            <a:r>
              <a:rPr lang="en-US" sz="2800" dirty="0"/>
              <a:t>, that is </a:t>
            </a:r>
            <a:r>
              <a:rPr lang="en-US" sz="2800" b="1" dirty="0"/>
              <a:t>Ax</a:t>
            </a:r>
            <a:r>
              <a:rPr lang="en-US" sz="2800" baseline="-25000" dirty="0"/>
              <a:t>0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 then every solution </a:t>
            </a:r>
            <a:r>
              <a:rPr lang="en-US" sz="2800" b="1" dirty="0"/>
              <a:t>x</a:t>
            </a:r>
            <a:r>
              <a:rPr lang="en-US" sz="2800" dirty="0"/>
              <a:t> of </a:t>
            </a:r>
            <a:r>
              <a:rPr lang="en-US" sz="2800" b="1" dirty="0"/>
              <a:t>Ax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 has the form </a:t>
            </a:r>
            <a:r>
              <a:rPr lang="en-US" sz="2800" b="1" dirty="0"/>
              <a:t>x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aseline="-25000" dirty="0"/>
              <a:t>0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896034"/>
            <a:ext cx="199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Theorem:</a:t>
            </a:r>
            <a:endParaRPr lang="en-US" sz="3600" u="sng" dirty="0"/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7228" y="762000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Example:</a:t>
            </a:r>
          </a:p>
          <a:p>
            <a:r>
              <a:rPr lang="en-US" sz="3600" dirty="0" smtClean="0"/>
              <a:t>Solve the system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861090"/>
              </p:ext>
            </p:extLst>
          </p:nvPr>
        </p:nvGraphicFramePr>
        <p:xfrm>
          <a:off x="3009900" y="2743200"/>
          <a:ext cx="3124200" cy="290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Equation" r:id="rId3" imgW="952087" imgH="888614" progId="Equation.3">
                  <p:embed/>
                </p:oleObj>
              </mc:Choice>
              <mc:Fallback>
                <p:oleObj name="Equation" r:id="rId3" imgW="952087" imgH="8886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743200"/>
                        <a:ext cx="3124200" cy="2905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96391"/>
              </p:ext>
            </p:extLst>
          </p:nvPr>
        </p:nvGraphicFramePr>
        <p:xfrm>
          <a:off x="2514600" y="304800"/>
          <a:ext cx="3733800" cy="605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Equation" r:id="rId3" imgW="1815840" imgH="2946240" progId="Equation.3">
                  <p:embed/>
                </p:oleObj>
              </mc:Choice>
              <mc:Fallback>
                <p:oleObj name="Equation" r:id="rId3" imgW="1815840" imgH="294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"/>
                        <a:ext cx="3733800" cy="605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474834"/>
              </p:ext>
            </p:extLst>
          </p:nvPr>
        </p:nvGraphicFramePr>
        <p:xfrm>
          <a:off x="1371600" y="514703"/>
          <a:ext cx="2590800" cy="354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0" name="Equation" r:id="rId3" imgW="1002960" imgH="1371600" progId="Equation.3">
                  <p:embed/>
                </p:oleObj>
              </mc:Choice>
              <mc:Fallback>
                <p:oleObj name="Equation" r:id="rId3" imgW="100296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4703"/>
                        <a:ext cx="2590800" cy="354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09946"/>
              </p:ext>
            </p:extLst>
          </p:nvPr>
        </p:nvGraphicFramePr>
        <p:xfrm>
          <a:off x="2057400" y="4114800"/>
          <a:ext cx="2371469" cy="172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1" name="Equation" r:id="rId5" imgW="977760" imgH="711000" progId="Equation.3">
                  <p:embed/>
                </p:oleObj>
              </mc:Choice>
              <mc:Fallback>
                <p:oleObj name="Equation" r:id="rId5" imgW="9777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14800"/>
                        <a:ext cx="2371469" cy="1726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5229"/>
              </p:ext>
            </p:extLst>
          </p:nvPr>
        </p:nvGraphicFramePr>
        <p:xfrm>
          <a:off x="4800600" y="4191000"/>
          <a:ext cx="1981200" cy="181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Equation" r:id="rId7" imgW="774360" imgH="711000" progId="Equation.3">
                  <p:embed/>
                </p:oleObj>
              </mc:Choice>
              <mc:Fallback>
                <p:oleObj name="Equation" r:id="rId7" imgW="774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91000"/>
                        <a:ext cx="1981200" cy="181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3048000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solution of the</a:t>
            </a:r>
          </a:p>
          <a:p>
            <a:r>
              <a:rPr lang="en-US" sz="2800" dirty="0" smtClean="0"/>
              <a:t>system </a:t>
            </a:r>
            <a:r>
              <a:rPr lang="en-US" sz="2800" b="1" dirty="0" smtClean="0"/>
              <a:t>Ax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 is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9207" y="990600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Example:</a:t>
            </a:r>
          </a:p>
          <a:p>
            <a:r>
              <a:rPr lang="en-US" sz="3600" dirty="0" smtClean="0"/>
              <a:t>Solve the system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228258"/>
              </p:ext>
            </p:extLst>
          </p:nvPr>
        </p:nvGraphicFramePr>
        <p:xfrm>
          <a:off x="2590800" y="2514600"/>
          <a:ext cx="4262284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Equation" r:id="rId3" imgW="1460500" imgH="889000" progId="Equation.3">
                  <p:embed/>
                </p:oleObj>
              </mc:Choice>
              <mc:Fallback>
                <p:oleObj name="Equation" r:id="rId3" imgW="14605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4262284" cy="25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61231"/>
              </p:ext>
            </p:extLst>
          </p:nvPr>
        </p:nvGraphicFramePr>
        <p:xfrm>
          <a:off x="2133600" y="1295400"/>
          <a:ext cx="4572000" cy="445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Equation" r:id="rId3" imgW="1955520" imgH="1904760" progId="Equation.3">
                  <p:embed/>
                </p:oleObj>
              </mc:Choice>
              <mc:Fallback>
                <p:oleObj name="Equation" r:id="rId3" imgW="195552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572000" cy="4455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01663" y="1371601"/>
            <a:ext cx="7932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V</a:t>
            </a:r>
            <a:r>
              <a:rPr lang="en-US" sz="2800" dirty="0"/>
              <a:t> is a linear space and </a:t>
            </a:r>
            <a:r>
              <a:rPr lang="en-US" sz="2800" i="1" dirty="0"/>
              <a:t>W</a:t>
            </a:r>
            <a:r>
              <a:rPr lang="en-US" sz="2800" dirty="0"/>
              <a:t> is a subset of </a:t>
            </a:r>
            <a:r>
              <a:rPr lang="en-US" sz="2800" i="1" dirty="0"/>
              <a:t>V</a:t>
            </a:r>
            <a:r>
              <a:rPr lang="en-US" sz="2800" dirty="0"/>
              <a:t> then </a:t>
            </a:r>
            <a:r>
              <a:rPr lang="en-US" sz="2800" i="1" dirty="0"/>
              <a:t>W</a:t>
            </a:r>
            <a:r>
              <a:rPr lang="en-US" sz="2800" dirty="0"/>
              <a:t> is a subspace of </a:t>
            </a:r>
            <a:r>
              <a:rPr lang="en-US" sz="2800" i="1" dirty="0"/>
              <a:t>V</a:t>
            </a:r>
            <a:r>
              <a:rPr lang="en-US" sz="2800" dirty="0"/>
              <a:t> if </a:t>
            </a:r>
            <a:r>
              <a:rPr lang="en-US" sz="2800" i="1" dirty="0"/>
              <a:t>W</a:t>
            </a:r>
            <a:r>
              <a:rPr lang="en-US" sz="2800" dirty="0"/>
              <a:t> itself is a linear space. The set </a:t>
            </a:r>
            <a:r>
              <a:rPr lang="en-US" sz="2800" i="1" dirty="0"/>
              <a:t>W</a:t>
            </a:r>
            <a:r>
              <a:rPr lang="en-US" sz="2800" dirty="0"/>
              <a:t> is a subspace of the linear space </a:t>
            </a:r>
            <a:r>
              <a:rPr lang="en-US" sz="2800" i="1" dirty="0"/>
              <a:t>V</a:t>
            </a:r>
            <a:r>
              <a:rPr lang="en-US" sz="2800" dirty="0"/>
              <a:t> if and only if 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609600" y="609600"/>
            <a:ext cx="1963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u="sng" dirty="0"/>
              <a:t>Subspaces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01663" y="3556715"/>
            <a:ext cx="822306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1. If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in </a:t>
            </a:r>
            <a:r>
              <a:rPr lang="en-US" sz="2800" i="1" dirty="0"/>
              <a:t>W</a:t>
            </a:r>
            <a:r>
              <a:rPr lang="en-US" sz="2800" dirty="0"/>
              <a:t>, </a:t>
            </a:r>
            <a:r>
              <a:rPr lang="en-US" sz="2800" i="1" dirty="0"/>
              <a:t>a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is in </a:t>
            </a:r>
            <a:r>
              <a:rPr lang="en-US" sz="2800" i="1" dirty="0"/>
              <a:t>W</a:t>
            </a:r>
            <a:r>
              <a:rPr lang="en-US" sz="2800" dirty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2</a:t>
            </a:r>
            <a:r>
              <a:rPr lang="en-US" sz="2800" dirty="0"/>
              <a:t>. If </a:t>
            </a:r>
            <a:r>
              <a:rPr lang="en-US" sz="2800" i="1" dirty="0"/>
              <a:t>k</a:t>
            </a:r>
            <a:r>
              <a:rPr lang="en-US" sz="2800" dirty="0"/>
              <a:t> is any scalar and </a:t>
            </a:r>
            <a:r>
              <a:rPr lang="en-US" sz="2800" i="1" dirty="0"/>
              <a:t>a</a:t>
            </a:r>
            <a:r>
              <a:rPr lang="en-US" sz="2800" dirty="0"/>
              <a:t> is a vector in </a:t>
            </a:r>
            <a:r>
              <a:rPr lang="en-US" sz="2800" i="1" dirty="0" smtClean="0"/>
              <a:t>W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ka</a:t>
            </a:r>
            <a:r>
              <a:rPr lang="en-US" sz="2800" dirty="0" smtClean="0"/>
              <a:t> </a:t>
            </a:r>
            <a:r>
              <a:rPr lang="en-US" sz="2800" dirty="0"/>
              <a:t>is in </a:t>
            </a:r>
            <a:r>
              <a:rPr lang="en-US" sz="2800" i="1" dirty="0"/>
              <a:t>W</a:t>
            </a:r>
            <a:r>
              <a:rPr lang="en-US" sz="2800" dirty="0"/>
              <a:t>. </a:t>
            </a:r>
          </a:p>
        </p:txBody>
      </p:sp>
      <p:sp>
        <p:nvSpPr>
          <p:cNvPr id="5" name="Sun 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0373"/>
              </p:ext>
            </p:extLst>
          </p:nvPr>
        </p:nvGraphicFramePr>
        <p:xfrm>
          <a:off x="1219200" y="1066800"/>
          <a:ext cx="3276599" cy="321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3" imgW="1371600" imgH="1346040" progId="Equation.3">
                  <p:embed/>
                </p:oleObj>
              </mc:Choice>
              <mc:Fallback>
                <p:oleObj name="Equation" r:id="rId3" imgW="137160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3276599" cy="321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47411"/>
              </p:ext>
            </p:extLst>
          </p:nvPr>
        </p:nvGraphicFramePr>
        <p:xfrm>
          <a:off x="685800" y="4495800"/>
          <a:ext cx="411328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5" imgW="1917360" imgH="914400" progId="Equation.3">
                  <p:embed/>
                </p:oleObj>
              </mc:Choice>
              <mc:Fallback>
                <p:oleObj name="Equation" r:id="rId5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411328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83706"/>
              </p:ext>
            </p:extLst>
          </p:nvPr>
        </p:nvGraphicFramePr>
        <p:xfrm>
          <a:off x="4876800" y="4495800"/>
          <a:ext cx="3803590" cy="198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7" imgW="1752480" imgH="914400" progId="Equation.3">
                  <p:embed/>
                </p:oleObj>
              </mc:Choice>
              <mc:Fallback>
                <p:oleObj name="Equation" r:id="rId7" imgW="1752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95800"/>
                        <a:ext cx="3803590" cy="198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6800" y="3352800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solution of the</a:t>
            </a:r>
          </a:p>
          <a:p>
            <a:r>
              <a:rPr lang="en-US" sz="2800" dirty="0" smtClean="0"/>
              <a:t>system </a:t>
            </a:r>
            <a:r>
              <a:rPr lang="en-US" sz="2800" b="1" dirty="0" smtClean="0"/>
              <a:t>Ax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 is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88642"/>
            <a:ext cx="29704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r>
              <a:rPr lang="en-US" sz="3200" dirty="0" smtClean="0"/>
              <a:t>Solve the system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576238"/>
              </p:ext>
            </p:extLst>
          </p:nvPr>
        </p:nvGraphicFramePr>
        <p:xfrm>
          <a:off x="2514600" y="2133600"/>
          <a:ext cx="4344771" cy="273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3" imgW="1409700" imgH="889000" progId="Equation.3">
                  <p:embed/>
                </p:oleObj>
              </mc:Choice>
              <mc:Fallback>
                <p:oleObj name="Equation" r:id="rId3" imgW="14097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344771" cy="273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83719"/>
              </p:ext>
            </p:extLst>
          </p:nvPr>
        </p:nvGraphicFramePr>
        <p:xfrm>
          <a:off x="2133600" y="228600"/>
          <a:ext cx="5105400" cy="630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3" imgW="2323800" imgH="2869920" progId="Equation.3">
                  <p:embed/>
                </p:oleObj>
              </mc:Choice>
              <mc:Fallback>
                <p:oleObj name="Equation" r:id="rId3" imgW="2323800" imgH="286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5105400" cy="6306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84623"/>
              </p:ext>
            </p:extLst>
          </p:nvPr>
        </p:nvGraphicFramePr>
        <p:xfrm>
          <a:off x="2133600" y="838200"/>
          <a:ext cx="4876800" cy="494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3" imgW="1803240" imgH="1828800" progId="Equation.3">
                  <p:embed/>
                </p:oleObj>
              </mc:Choice>
              <mc:Fallback>
                <p:oleObj name="Equation" r:id="rId3" imgW="180324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38200"/>
                        <a:ext cx="4876800" cy="4947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515822"/>
              </p:ext>
            </p:extLst>
          </p:nvPr>
        </p:nvGraphicFramePr>
        <p:xfrm>
          <a:off x="1219200" y="304799"/>
          <a:ext cx="3048000" cy="286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0" name="Equation" r:id="rId3" imgW="1269720" imgH="1193760" progId="Equation.3">
                  <p:embed/>
                </p:oleObj>
              </mc:Choice>
              <mc:Fallback>
                <p:oleObj name="Equation" r:id="rId3" imgW="126972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799"/>
                        <a:ext cx="3048000" cy="2867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85129"/>
              </p:ext>
            </p:extLst>
          </p:nvPr>
        </p:nvGraphicFramePr>
        <p:xfrm>
          <a:off x="1905000" y="3276600"/>
          <a:ext cx="312234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1" name="Equation" r:id="rId5" imgW="1396800" imgH="1193760" progId="Equation.3">
                  <p:embed/>
                </p:oleObj>
              </mc:Choice>
              <mc:Fallback>
                <p:oleObj name="Equation" r:id="rId5" imgW="13968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12234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17270"/>
              </p:ext>
            </p:extLst>
          </p:nvPr>
        </p:nvGraphicFramePr>
        <p:xfrm>
          <a:off x="5257800" y="3352800"/>
          <a:ext cx="2895600" cy="266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2" name="Equation" r:id="rId7" imgW="1295280" imgH="1193760" progId="Equation.3">
                  <p:embed/>
                </p:oleObj>
              </mc:Choice>
              <mc:Fallback>
                <p:oleObj name="Equation" r:id="rId7" imgW="129528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2895600" cy="266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05400" y="2286000"/>
            <a:ext cx="2938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solution of the</a:t>
            </a:r>
          </a:p>
          <a:p>
            <a:r>
              <a:rPr lang="en-US" sz="2800" dirty="0" smtClean="0"/>
              <a:t>system </a:t>
            </a:r>
            <a:r>
              <a:rPr lang="en-US" sz="2800" b="1" dirty="0" smtClean="0"/>
              <a:t>Ax</a:t>
            </a:r>
            <a:r>
              <a:rPr lang="en-US" sz="2800" dirty="0" smtClean="0"/>
              <a:t> = </a:t>
            </a:r>
            <a:r>
              <a:rPr lang="en-US" sz="2800" b="1" dirty="0" smtClean="0"/>
              <a:t>0</a:t>
            </a:r>
            <a:r>
              <a:rPr lang="en-US" sz="2800" dirty="0" smtClean="0"/>
              <a:t> is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8200" y="2514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vectors </a:t>
            </a:r>
            <a:r>
              <a:rPr lang="en-US" sz="2800" b="1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[</a:t>
            </a:r>
            <a:r>
              <a:rPr lang="en-US" sz="2800" i="1" dirty="0"/>
              <a:t>a</a:t>
            </a:r>
            <a:r>
              <a:rPr lang="en-US" sz="2800" baseline="-25000" dirty="0"/>
              <a:t>11</a:t>
            </a:r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baseline="-25000" dirty="0"/>
              <a:t>12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i="1" baseline="-25000" dirty="0"/>
              <a:t>n</a:t>
            </a:r>
            <a:r>
              <a:rPr lang="en-US" sz="2800" dirty="0" smtClean="0"/>
              <a:t>],</a:t>
            </a:r>
          </a:p>
          <a:p>
            <a:r>
              <a:rPr lang="en-US" sz="2800" b="1" dirty="0" smtClean="0"/>
              <a:t>r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= [</a:t>
            </a:r>
            <a:r>
              <a:rPr lang="en-US" sz="2800" i="1" dirty="0"/>
              <a:t>a</a:t>
            </a:r>
            <a:r>
              <a:rPr lang="en-US" sz="2800" baseline="-25000" dirty="0"/>
              <a:t>21</a:t>
            </a:r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baseline="-25000" dirty="0"/>
              <a:t>22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baseline="-25000" dirty="0"/>
              <a:t>2</a:t>
            </a:r>
            <a:r>
              <a:rPr lang="en-US" sz="2800" i="1" baseline="-25000" dirty="0"/>
              <a:t>n</a:t>
            </a:r>
            <a:r>
              <a:rPr lang="en-US" sz="2800" dirty="0"/>
              <a:t>],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, </a:t>
            </a:r>
            <a:r>
              <a:rPr lang="en-US" sz="2800" b="1" dirty="0" err="1"/>
              <a:t>r</a:t>
            </a:r>
            <a:r>
              <a:rPr lang="en-US" sz="2800" i="1" baseline="-25000" dirty="0" err="1"/>
              <a:t>m</a:t>
            </a:r>
            <a:r>
              <a:rPr lang="en-US" sz="2800" dirty="0"/>
              <a:t> = [</a:t>
            </a:r>
            <a:r>
              <a:rPr lang="en-US" sz="2800" i="1" dirty="0"/>
              <a:t>a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1</a:t>
            </a:r>
            <a:r>
              <a:rPr lang="en-US" sz="2800" dirty="0"/>
              <a:t>    </a:t>
            </a:r>
            <a:r>
              <a:rPr lang="en-US" sz="2800" i="1" dirty="0"/>
              <a:t>a</a:t>
            </a:r>
            <a:r>
              <a:rPr lang="en-US" sz="2800" i="1" baseline="-25000" dirty="0"/>
              <a:t>m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 </a:t>
            </a:r>
            <a:r>
              <a:rPr lang="en-US" sz="2800" i="1" dirty="0" err="1"/>
              <a:t>a</a:t>
            </a:r>
            <a:r>
              <a:rPr lang="en-US" sz="2800" i="1" baseline="-25000" dirty="0" err="1"/>
              <a:t>mn</a:t>
            </a:r>
            <a:r>
              <a:rPr lang="en-US" sz="2800" dirty="0"/>
              <a:t>]</a:t>
            </a:r>
          </a:p>
          <a:p>
            <a:r>
              <a:rPr lang="en-US" sz="2800" dirty="0"/>
              <a:t>are called the row vectors of </a:t>
            </a:r>
            <a:r>
              <a:rPr lang="en-US" sz="2800" b="1" dirty="0"/>
              <a:t>A</a:t>
            </a:r>
            <a:r>
              <a:rPr lang="en-US" sz="2800" dirty="0"/>
              <a:t> and the </a:t>
            </a:r>
            <a:r>
              <a:rPr lang="en-US" sz="2800" dirty="0" smtClean="0"/>
              <a:t>vectors</a:t>
            </a:r>
            <a:r>
              <a:rPr lang="en-US" sz="2800" b="1" dirty="0"/>
              <a:t> </a:t>
            </a:r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86774"/>
              </p:ext>
            </p:extLst>
          </p:nvPr>
        </p:nvGraphicFramePr>
        <p:xfrm>
          <a:off x="1848344" y="287886"/>
          <a:ext cx="3048000" cy="208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3" imgW="1384300" imgH="939800" progId="Equation.3">
                  <p:embed/>
                </p:oleObj>
              </mc:Choice>
              <mc:Fallback>
                <p:oleObj name="Equation" r:id="rId3" imgW="13843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344" y="287886"/>
                        <a:ext cx="3048000" cy="2081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59665" y="60960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are </a:t>
            </a:r>
            <a:r>
              <a:rPr lang="en-US" sz="2800" dirty="0"/>
              <a:t>called the column vectors of </a:t>
            </a:r>
            <a:r>
              <a:rPr lang="en-US" sz="2800" b="1" dirty="0"/>
              <a:t>A</a:t>
            </a:r>
            <a:r>
              <a:rPr lang="en-US" sz="2800" dirty="0"/>
              <a:t>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1066800"/>
            <a:ext cx="1026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If </a:t>
            </a:r>
            <a:r>
              <a:rPr lang="en-US" sz="2800" b="1" dirty="0"/>
              <a:t>A</a:t>
            </a:r>
            <a:r>
              <a:rPr lang="en-US" sz="2800" dirty="0"/>
              <a:t> = 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04850"/>
              </p:ext>
            </p:extLst>
          </p:nvPr>
        </p:nvGraphicFramePr>
        <p:xfrm>
          <a:off x="1660350" y="3814202"/>
          <a:ext cx="944987" cy="2281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Equation" r:id="rId5" imgW="393529" imgH="939392" progId="Equation.3">
                  <p:embed/>
                </p:oleObj>
              </mc:Choice>
              <mc:Fallback>
                <p:oleObj name="Equation" r:id="rId5" imgW="393529" imgH="93939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350" y="3814202"/>
                        <a:ext cx="944987" cy="2281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240595"/>
              </p:ext>
            </p:extLst>
          </p:nvPr>
        </p:nvGraphicFramePr>
        <p:xfrm>
          <a:off x="3429000" y="3815316"/>
          <a:ext cx="990600" cy="2280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7" imgW="406224" imgH="939392" progId="Equation.3">
                  <p:embed/>
                </p:oleObj>
              </mc:Choice>
              <mc:Fallback>
                <p:oleObj name="Equation" r:id="rId7" imgW="406224" imgH="93939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5316"/>
                        <a:ext cx="990600" cy="2280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3387"/>
              </p:ext>
            </p:extLst>
          </p:nvPr>
        </p:nvGraphicFramePr>
        <p:xfrm>
          <a:off x="5859887" y="3717166"/>
          <a:ext cx="1066800" cy="245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Equation" r:id="rId9" imgW="406224" imgH="939392" progId="Equation.3">
                  <p:embed/>
                </p:oleObj>
              </mc:Choice>
              <mc:Fallback>
                <p:oleObj name="Equation" r:id="rId9" imgW="406224" imgH="93939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887" y="3717166"/>
                        <a:ext cx="1066800" cy="2456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990600" y="4648200"/>
            <a:ext cx="691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1 </a:t>
            </a:r>
            <a:r>
              <a:rPr lang="en-US" sz="2800" dirty="0"/>
              <a:t>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17138" y="4648200"/>
            <a:ext cx="944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, </a:t>
            </a:r>
            <a:r>
              <a:rPr lang="en-US" sz="2800" b="1" dirty="0"/>
              <a:t>c</a:t>
            </a:r>
            <a:r>
              <a:rPr lang="en-US" sz="2800" baseline="-25000" dirty="0"/>
              <a:t>2 </a:t>
            </a:r>
            <a:r>
              <a:rPr lang="en-US" sz="2800" dirty="0"/>
              <a:t>=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05459" y="4683617"/>
            <a:ext cx="1476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, </a:t>
            </a:r>
            <a:r>
              <a:rPr lang="en-US" sz="2800" dirty="0">
                <a:sym typeface="Symbol"/>
              </a:rPr>
              <a:t></a:t>
            </a:r>
            <a:r>
              <a:rPr lang="en-US" sz="2800" dirty="0"/>
              <a:t>, </a:t>
            </a:r>
            <a:r>
              <a:rPr lang="en-US" sz="2800" b="1" dirty="0" err="1"/>
              <a:t>c</a:t>
            </a:r>
            <a:r>
              <a:rPr lang="en-US" sz="2800" i="1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= </a:t>
            </a:r>
          </a:p>
        </p:txBody>
      </p:sp>
      <p:sp>
        <p:nvSpPr>
          <p:cNvPr id="25" name="Sun 24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929" y="2286000"/>
            <a:ext cx="721968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subspace spanned by the row vectors of </a:t>
            </a:r>
            <a:r>
              <a:rPr lang="en-US" sz="3200" b="1" dirty="0"/>
              <a:t>A</a:t>
            </a:r>
            <a:r>
              <a:rPr lang="en-US" sz="3200" dirty="0"/>
              <a:t> is called the row space of </a:t>
            </a:r>
            <a:r>
              <a:rPr lang="en-US" sz="3200" b="1" dirty="0"/>
              <a:t>A</a:t>
            </a:r>
            <a:r>
              <a:rPr lang="en-US" sz="3200" dirty="0"/>
              <a:t> and the subspace spanned by the column vectors is called the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solution space of the system </a:t>
            </a:r>
            <a:r>
              <a:rPr lang="en-US" sz="3200" b="1" dirty="0"/>
              <a:t>Ax</a:t>
            </a:r>
            <a:r>
              <a:rPr lang="en-US" sz="3200" dirty="0"/>
              <a:t> = </a:t>
            </a:r>
            <a:r>
              <a:rPr lang="en-US" sz="3200" b="1" dirty="0"/>
              <a:t>0</a:t>
            </a:r>
            <a:r>
              <a:rPr lang="en-US" sz="3200" dirty="0"/>
              <a:t> is called the </a:t>
            </a:r>
            <a:r>
              <a:rPr lang="en-US" sz="3200" dirty="0" err="1"/>
              <a:t>nullspace</a:t>
            </a:r>
            <a:r>
              <a:rPr lang="en-US" sz="3200" dirty="0"/>
              <a:t> of </a:t>
            </a:r>
            <a:r>
              <a:rPr lang="en-US" sz="3200" b="1" dirty="0"/>
              <a:t>A</a:t>
            </a:r>
            <a:r>
              <a:rPr lang="en-US" sz="3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199" y="1219200"/>
            <a:ext cx="780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Row Space, Column Space and </a:t>
            </a:r>
            <a:r>
              <a:rPr lang="en-US" sz="3600" u="sng" dirty="0" err="1" smtClean="0"/>
              <a:t>Nullspace</a:t>
            </a:r>
            <a:endParaRPr lang="en-US" sz="3600" u="sng" dirty="0"/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183" y="19812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rank of </a:t>
            </a:r>
            <a:r>
              <a:rPr lang="en-US" sz="3200" b="1" dirty="0"/>
              <a:t>A</a:t>
            </a:r>
            <a:r>
              <a:rPr lang="en-US" sz="3200" dirty="0"/>
              <a:t>, denoted </a:t>
            </a:r>
            <a:r>
              <a:rPr lang="en-US" sz="3200" dirty="0" smtClean="0"/>
              <a:t>rank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dirty="0"/>
              <a:t>is the dimension of the row and column space of </a:t>
            </a:r>
            <a:r>
              <a:rPr lang="en-US" sz="3200" b="1" dirty="0"/>
              <a:t>A</a:t>
            </a:r>
            <a:r>
              <a:rPr lang="en-US" sz="3200" dirty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nullity of </a:t>
            </a:r>
            <a:r>
              <a:rPr lang="en-US" sz="3200" b="1" dirty="0"/>
              <a:t>A</a:t>
            </a:r>
            <a:r>
              <a:rPr lang="en-US" sz="3200" dirty="0"/>
              <a:t>, denoted </a:t>
            </a:r>
            <a:r>
              <a:rPr lang="en-US" sz="3200" dirty="0" smtClean="0"/>
              <a:t>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</a:t>
            </a:r>
            <a:r>
              <a:rPr lang="en-US" sz="3200" dirty="0"/>
              <a:t>is the dimension of the </a:t>
            </a:r>
            <a:r>
              <a:rPr lang="en-US" sz="3200" dirty="0" err="1"/>
              <a:t>nullspace</a:t>
            </a:r>
            <a:r>
              <a:rPr lang="en-US" sz="3200" dirty="0"/>
              <a:t> of</a:t>
            </a:r>
            <a:r>
              <a:rPr lang="en-US" sz="3200" b="1" dirty="0"/>
              <a:t> A</a:t>
            </a:r>
            <a:r>
              <a:rPr lang="en-US" sz="32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183" y="864910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Rank and Nullity</a:t>
            </a:r>
            <a:endParaRPr lang="en-US" sz="3600" u="sng" dirty="0"/>
          </a:p>
        </p:txBody>
      </p:sp>
      <p:sp>
        <p:nvSpPr>
          <p:cNvPr id="4" name="Sun 3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624299"/>
            <a:ext cx="670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/>
              <a:t>Dimension Theorem for matrices.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If </a:t>
            </a:r>
            <a:r>
              <a:rPr lang="en-US" sz="3600" b="1" dirty="0"/>
              <a:t>A</a:t>
            </a:r>
            <a:r>
              <a:rPr lang="en-US" sz="3600" dirty="0"/>
              <a:t> is a matrix of size </a:t>
            </a:r>
            <a:r>
              <a:rPr lang="en-US" sz="3600" i="1" dirty="0"/>
              <a:t>m</a:t>
            </a:r>
            <a:r>
              <a:rPr lang="en-US" sz="3600" dirty="0"/>
              <a:t> </a:t>
            </a:r>
            <a:r>
              <a:rPr lang="en-US" sz="3600" dirty="0">
                <a:sym typeface="Symbol"/>
              </a:rPr>
              <a:t></a:t>
            </a:r>
            <a:r>
              <a:rPr lang="en-US" sz="3600" dirty="0"/>
              <a:t> </a:t>
            </a:r>
            <a:r>
              <a:rPr lang="en-US" sz="3600" i="1" dirty="0"/>
              <a:t>n</a:t>
            </a:r>
            <a:r>
              <a:rPr lang="en-US" sz="3600" dirty="0"/>
              <a:t>, </a:t>
            </a:r>
            <a:r>
              <a:rPr lang="en-US" sz="3600" b="1" dirty="0"/>
              <a:t>A</a:t>
            </a:r>
            <a:r>
              <a:rPr lang="en-US" sz="3600" dirty="0"/>
              <a:t> =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42756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rank </a:t>
            </a:r>
            <a:r>
              <a:rPr lang="en-US" sz="3600" b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+ </a:t>
            </a:r>
            <a:r>
              <a:rPr lang="en-US" sz="3600" dirty="0" smtClean="0"/>
              <a:t>nullity </a:t>
            </a:r>
            <a:r>
              <a:rPr lang="en-US" sz="3600" b="1" dirty="0" smtClean="0"/>
              <a:t>A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i="1" dirty="0"/>
              <a:t>n</a:t>
            </a:r>
            <a:r>
              <a:rPr lang="en-US" sz="3600" dirty="0"/>
              <a:t>.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91434"/>
              </p:ext>
            </p:extLst>
          </p:nvPr>
        </p:nvGraphicFramePr>
        <p:xfrm>
          <a:off x="6629400" y="1549011"/>
          <a:ext cx="196024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3" imgW="469696" imgH="241195" progId="Equation.3">
                  <p:embed/>
                </p:oleObj>
              </mc:Choice>
              <mc:Fallback>
                <p:oleObj name="Equation" r:id="rId3" imgW="469696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49011"/>
                        <a:ext cx="1960245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un 8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22" y="2286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04412"/>
              </p:ext>
            </p:extLst>
          </p:nvPr>
        </p:nvGraphicFramePr>
        <p:xfrm>
          <a:off x="2362200" y="2684350"/>
          <a:ext cx="3375025" cy="25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3" imgW="927000" imgH="711000" progId="Equation.3">
                  <p:embed/>
                </p:oleObj>
              </mc:Choice>
              <mc:Fallback>
                <p:oleObj name="Equation" r:id="rId3" imgW="92700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684350"/>
                        <a:ext cx="3375025" cy="25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36576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r>
              <a:rPr lang="en-US" sz="3600" dirty="0" smtClean="0"/>
              <a:t> = 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975133" y="1755775"/>
            <a:ext cx="23807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u="sng" dirty="0" smtClean="0"/>
              <a:t>Theorem:</a:t>
            </a:r>
            <a:endParaRPr lang="en-US" sz="40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2984682"/>
                <a:ext cx="74676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Lines through the origin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 are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 and lines and planes through the origin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</a:p>
              <a:p>
                <a:r>
                  <a:rPr lang="en-US" sz="3600" dirty="0" smtClean="0"/>
                  <a:t>are 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 smtClean="0"/>
                  <a:t>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84682"/>
                <a:ext cx="746760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2531" t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3994" y="457200"/>
                <a:ext cx="45524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u="sng" dirty="0" smtClean="0"/>
                  <a:t>Subspaces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 u="sng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400" b="0" i="1" u="sng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4400" b="0" i="1" u="sng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400" u="sng" dirty="0" smtClean="0"/>
                  <a:t>.</a:t>
                </a:r>
                <a:r>
                  <a:rPr lang="en-US" sz="4400" dirty="0" smtClean="0"/>
                  <a:t> </a:t>
                </a:r>
                <a:endParaRPr lang="en-US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94" y="457200"/>
                <a:ext cx="4552406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5355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n 5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9254"/>
              </p:ext>
            </p:extLst>
          </p:nvPr>
        </p:nvGraphicFramePr>
        <p:xfrm>
          <a:off x="2209800" y="762000"/>
          <a:ext cx="4444898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3" imgW="1790640" imgH="2209680" progId="Equation.3">
                  <p:embed/>
                </p:oleObj>
              </mc:Choice>
              <mc:Fallback>
                <p:oleObj name="Equation" r:id="rId3" imgW="179064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4444898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90042"/>
              </p:ext>
            </p:extLst>
          </p:nvPr>
        </p:nvGraphicFramePr>
        <p:xfrm>
          <a:off x="2362200" y="1752600"/>
          <a:ext cx="3954462" cy="284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3" imgW="1269720" imgH="914400" progId="Equation.3">
                  <p:embed/>
                </p:oleObj>
              </mc:Choice>
              <mc:Fallback>
                <p:oleObj name="Equation" r:id="rId3" imgW="1269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54462" cy="2846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616095"/>
              </p:ext>
            </p:extLst>
          </p:nvPr>
        </p:nvGraphicFramePr>
        <p:xfrm>
          <a:off x="2317534" y="380999"/>
          <a:ext cx="2711665" cy="202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3" imgW="952200" imgH="711000" progId="Equation.3">
                  <p:embed/>
                </p:oleObj>
              </mc:Choice>
              <mc:Fallback>
                <p:oleObj name="Equation" r:id="rId3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534" y="380999"/>
                        <a:ext cx="2711665" cy="202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317535" y="2514600"/>
            <a:ext cx="21499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(1, -1, 3)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2 </a:t>
            </a:r>
            <a:r>
              <a:rPr lang="en-US" sz="2800" dirty="0"/>
              <a:t>= (0, 1, -19)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924028"/>
              </p:ext>
            </p:extLst>
          </p:nvPr>
        </p:nvGraphicFramePr>
        <p:xfrm>
          <a:off x="2744780" y="3522915"/>
          <a:ext cx="1081731" cy="183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5" imgW="419040" imgH="711000" progId="Equation.3">
                  <p:embed/>
                </p:oleObj>
              </mc:Choice>
              <mc:Fallback>
                <p:oleObj name="Equation" r:id="rId5" imgW="4190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0" y="3522915"/>
                        <a:ext cx="1081731" cy="183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668476"/>
              </p:ext>
            </p:extLst>
          </p:nvPr>
        </p:nvGraphicFramePr>
        <p:xfrm>
          <a:off x="4345654" y="3578465"/>
          <a:ext cx="1199364" cy="172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7" imgW="495000" imgH="711000" progId="Equation.3">
                  <p:embed/>
                </p:oleObj>
              </mc:Choice>
              <mc:Fallback>
                <p:oleObj name="Equation" r:id="rId7" imgW="495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654" y="3578465"/>
                        <a:ext cx="1199364" cy="172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4178674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886874" y="4178674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3048000" y="5562599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22" y="2286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876040"/>
              </p:ext>
            </p:extLst>
          </p:nvPr>
        </p:nvGraphicFramePr>
        <p:xfrm>
          <a:off x="2570163" y="2684463"/>
          <a:ext cx="2957512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3" imgW="812520" imgH="711000" progId="Equation.3">
                  <p:embed/>
                </p:oleObj>
              </mc:Choice>
              <mc:Fallback>
                <p:oleObj name="Equation" r:id="rId3" imgW="812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2684463"/>
                        <a:ext cx="2957512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36576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r>
              <a:rPr lang="en-US" sz="3600" dirty="0" smtClean="0"/>
              <a:t> = 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978315"/>
              </p:ext>
            </p:extLst>
          </p:nvPr>
        </p:nvGraphicFramePr>
        <p:xfrm>
          <a:off x="2362200" y="1066800"/>
          <a:ext cx="4191000" cy="435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3" imgW="1625400" imgH="1688760" progId="Equation.3">
                  <p:embed/>
                </p:oleObj>
              </mc:Choice>
              <mc:Fallback>
                <p:oleObj name="Equation" r:id="rId3" imgW="1625400" imgH="1688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191000" cy="435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48589"/>
              </p:ext>
            </p:extLst>
          </p:nvPr>
        </p:nvGraphicFramePr>
        <p:xfrm>
          <a:off x="2667000" y="1066800"/>
          <a:ext cx="3886200" cy="430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3" imgW="1536480" imgH="1701720" progId="Equation.3">
                  <p:embed/>
                </p:oleObj>
              </mc:Choice>
              <mc:Fallback>
                <p:oleObj name="Equation" r:id="rId3" imgW="153648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3886200" cy="4303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18014"/>
              </p:ext>
            </p:extLst>
          </p:nvPr>
        </p:nvGraphicFramePr>
        <p:xfrm>
          <a:off x="3109611" y="304800"/>
          <a:ext cx="2240267" cy="25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3" imgW="838080" imgH="965160" progId="Equation.3">
                  <p:embed/>
                </p:oleObj>
              </mc:Choice>
              <mc:Fallback>
                <p:oleObj name="Equation" r:id="rId3" imgW="8380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611" y="304800"/>
                        <a:ext cx="2240267" cy="25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155041" y="3004810"/>
            <a:ext cx="53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dirty="0"/>
              <a:t>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4862"/>
              </p:ext>
            </p:extLst>
          </p:nvPr>
        </p:nvGraphicFramePr>
        <p:xfrm>
          <a:off x="3616642" y="3769015"/>
          <a:ext cx="990600" cy="185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5" imgW="380880" imgH="711000" progId="Equation.3">
                  <p:embed/>
                </p:oleObj>
              </mc:Choice>
              <mc:Fallback>
                <p:oleObj name="Equation" r:id="rId5" imgW="380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642" y="3769015"/>
                        <a:ext cx="990600" cy="1850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229661" y="4432479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3276600" y="5710168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1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828461"/>
              </p:ext>
            </p:extLst>
          </p:nvPr>
        </p:nvGraphicFramePr>
        <p:xfrm>
          <a:off x="3579790" y="2700476"/>
          <a:ext cx="262517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7" imgW="1002960" imgH="431640" progId="Equation.3">
                  <p:embed/>
                </p:oleObj>
              </mc:Choice>
              <mc:Fallback>
                <p:oleObj name="Equation" r:id="rId7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790" y="2700476"/>
                        <a:ext cx="262517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70" y="3810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25265"/>
              </p:ext>
            </p:extLst>
          </p:nvPr>
        </p:nvGraphicFramePr>
        <p:xfrm>
          <a:off x="2479267" y="2847563"/>
          <a:ext cx="3541713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3" imgW="1002960" imgH="711000" progId="Equation.3">
                  <p:embed/>
                </p:oleObj>
              </mc:Choice>
              <mc:Fallback>
                <p:oleObj name="Equation" r:id="rId3" imgW="1002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267" y="2847563"/>
                        <a:ext cx="3541713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7977" y="380692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=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19096"/>
              </p:ext>
            </p:extLst>
          </p:nvPr>
        </p:nvGraphicFramePr>
        <p:xfrm>
          <a:off x="2057400" y="533400"/>
          <a:ext cx="5257800" cy="554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3" imgW="2095200" imgH="2209680" progId="Equation.3">
                  <p:embed/>
                </p:oleObj>
              </mc:Choice>
              <mc:Fallback>
                <p:oleObj name="Equation" r:id="rId3" imgW="2095200" imgH="220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"/>
                        <a:ext cx="5257800" cy="5547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80561"/>
              </p:ext>
            </p:extLst>
          </p:nvPr>
        </p:nvGraphicFramePr>
        <p:xfrm>
          <a:off x="2286000" y="533400"/>
          <a:ext cx="4724400" cy="594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3" imgW="2057400" imgH="2590560" progId="Equation.3">
                  <p:embed/>
                </p:oleObj>
              </mc:Choice>
              <mc:Fallback>
                <p:oleObj name="Equation" r:id="rId3" imgW="2057400" imgH="259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"/>
                        <a:ext cx="4724400" cy="594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914400" y="1524000"/>
            <a:ext cx="7848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The vector </a:t>
            </a:r>
            <a:r>
              <a:rPr lang="en-US" sz="2800" b="1" dirty="0"/>
              <a:t>w</a:t>
            </a:r>
            <a:r>
              <a:rPr lang="en-US" sz="2800" dirty="0"/>
              <a:t> is called a linear combination of the vectors 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b="1" dirty="0"/>
              <a:t>v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i="1" dirty="0"/>
              <a:t> </a:t>
            </a:r>
            <a:r>
              <a:rPr lang="en-US" sz="2800" dirty="0"/>
              <a:t>if it can be expressed in the form </a:t>
            </a:r>
            <a:endParaRPr lang="en-US" sz="2800" dirty="0" smtClean="0"/>
          </a:p>
          <a:p>
            <a:r>
              <a:rPr lang="en-US" sz="2800" b="1" dirty="0" smtClean="0"/>
              <a:t>w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aseline="-25000" dirty="0"/>
              <a:t>1</a:t>
            </a:r>
            <a:r>
              <a:rPr lang="en-US" sz="2800" dirty="0"/>
              <a:t> +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aseline="-25000" dirty="0"/>
              <a:t>2 </a:t>
            </a:r>
            <a:r>
              <a:rPr lang="en-US" sz="2800" dirty="0"/>
              <a:t>+ … +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b="1" dirty="0" err="1"/>
              <a:t>v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where </a:t>
            </a:r>
            <a:r>
              <a:rPr lang="en-US" sz="2800" i="1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, …,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r</a:t>
            </a:r>
            <a:r>
              <a:rPr lang="en-US" sz="2800" baseline="-25000" dirty="0"/>
              <a:t> </a:t>
            </a:r>
            <a:r>
              <a:rPr lang="en-US" sz="2800" dirty="0"/>
              <a:t>are scalars.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914400" y="663575"/>
            <a:ext cx="4416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/>
              <a:t>Linear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6800" y="3733800"/>
                <a:ext cx="5979650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Every vector </a:t>
                </a:r>
                <a:r>
                  <a:rPr lang="en-US" sz="2800" dirty="0" err="1" smtClean="0"/>
                  <a:t>a</a:t>
                </a:r>
                <a:r>
                  <a:rPr lang="en-US" sz="2800" b="1" dirty="0" err="1" smtClean="0"/>
                  <a:t>i</a:t>
                </a:r>
                <a:r>
                  <a:rPr lang="en-US" sz="2800" dirty="0" smtClean="0"/>
                  <a:t> + </a:t>
                </a:r>
                <a:r>
                  <a:rPr lang="en-US" sz="2800" dirty="0" err="1" smtClean="0"/>
                  <a:t>b</a:t>
                </a:r>
                <a:r>
                  <a:rPr lang="en-US" sz="2800" b="1" dirty="0" err="1" smtClean="0"/>
                  <a:t>j</a:t>
                </a:r>
                <a:r>
                  <a:rPr lang="en-US" sz="2800" dirty="0" smtClean="0"/>
                  <a:t> + </a:t>
                </a:r>
                <a:r>
                  <a:rPr lang="en-US" sz="2800" dirty="0" err="1" smtClean="0"/>
                  <a:t>c</a:t>
                </a:r>
                <a:r>
                  <a:rPr lang="en-US" sz="2800" b="1" dirty="0" err="1" smtClean="0"/>
                  <a:t>k</a:t>
                </a:r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is a linear </a:t>
                </a:r>
              </a:p>
              <a:p>
                <a:r>
                  <a:rPr lang="en-US" sz="2800" dirty="0"/>
                  <a:t>c</a:t>
                </a:r>
                <a:r>
                  <a:rPr lang="en-US" sz="2800" dirty="0" smtClean="0"/>
                  <a:t>ombination of </a:t>
                </a:r>
                <a:r>
                  <a:rPr lang="en-US" sz="2800" b="1" dirty="0" smtClean="0"/>
                  <a:t>i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j</a:t>
                </a:r>
                <a:r>
                  <a:rPr lang="en-US" sz="2800" dirty="0" smtClean="0"/>
                  <a:t>, </a:t>
                </a:r>
                <a:r>
                  <a:rPr lang="en-US" sz="2800" b="1" dirty="0" smtClean="0"/>
                  <a:t>k</a:t>
                </a:r>
                <a:r>
                  <a:rPr lang="en-US" sz="2800" dirty="0" smtClean="0"/>
                  <a:t> since</a:t>
                </a:r>
              </a:p>
              <a:p>
                <a:r>
                  <a:rPr lang="en-US" sz="2800" dirty="0" err="1"/>
                  <a:t>a</a:t>
                </a:r>
                <a:r>
                  <a:rPr lang="en-US" sz="2800" b="1" dirty="0" err="1" smtClean="0"/>
                  <a:t>i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+ </a:t>
                </a:r>
                <a:r>
                  <a:rPr lang="en-US" sz="2800" dirty="0" err="1" smtClean="0"/>
                  <a:t>b</a:t>
                </a:r>
                <a:r>
                  <a:rPr lang="en-US" sz="2800" b="1" dirty="0" err="1" smtClean="0"/>
                  <a:t>j</a:t>
                </a:r>
                <a:r>
                  <a:rPr lang="en-US" sz="2800" dirty="0" smtClean="0"/>
                  <a:t> + </a:t>
                </a:r>
                <a:r>
                  <a:rPr lang="en-US" sz="2800" dirty="0" err="1" smtClean="0"/>
                  <a:t>c</a:t>
                </a:r>
                <a:r>
                  <a:rPr lang="en-US" sz="2800" b="1" dirty="0" err="1" smtClean="0"/>
                  <a:t>k</a:t>
                </a:r>
                <a:r>
                  <a:rPr lang="en-US" sz="2800" dirty="0" smtClean="0"/>
                  <a:t> = 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+ </a:t>
                </a:r>
                <a:r>
                  <a:rPr lang="en-US" sz="2800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+ </a:t>
                </a:r>
                <a:r>
                  <a:rPr lang="en-US" sz="280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5979650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2039" t="-2174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n 5"/>
          <p:cNvSpPr/>
          <p:nvPr/>
        </p:nvSpPr>
        <p:spPr>
          <a:xfrm>
            <a:off x="7543800" y="304800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79606"/>
              </p:ext>
            </p:extLst>
          </p:nvPr>
        </p:nvGraphicFramePr>
        <p:xfrm>
          <a:off x="2057400" y="762000"/>
          <a:ext cx="5205952" cy="516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3" imgW="1562040" imgH="1549080" progId="Equation.3">
                  <p:embed/>
                </p:oleObj>
              </mc:Choice>
              <mc:Fallback>
                <p:oleObj name="Equation" r:id="rId3" imgW="156204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5205952" cy="516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86788"/>
              </p:ext>
            </p:extLst>
          </p:nvPr>
        </p:nvGraphicFramePr>
        <p:xfrm>
          <a:off x="3194991" y="398686"/>
          <a:ext cx="3604479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3" imgW="1117440" imgH="660240" progId="Equation.3">
                  <p:embed/>
                </p:oleObj>
              </mc:Choice>
              <mc:Fallback>
                <p:oleObj name="Equation" r:id="rId3" imgW="11174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991" y="398686"/>
                        <a:ext cx="3604479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548506"/>
              </p:ext>
            </p:extLst>
          </p:nvPr>
        </p:nvGraphicFramePr>
        <p:xfrm>
          <a:off x="3351950" y="2623810"/>
          <a:ext cx="15243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5" imgW="507960" imgH="711000" progId="Equation.3">
                  <p:embed/>
                </p:oleObj>
              </mc:Choice>
              <mc:Fallback>
                <p:oleObj name="Equation" r:id="rId5" imgW="50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950" y="2623810"/>
                        <a:ext cx="15243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50650"/>
              </p:ext>
            </p:extLst>
          </p:nvPr>
        </p:nvGraphicFramePr>
        <p:xfrm>
          <a:off x="5376214" y="2596244"/>
          <a:ext cx="1172898" cy="218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7" imgW="380880" imgH="711000" progId="Equation.3">
                  <p:embed/>
                </p:oleObj>
              </mc:Choice>
              <mc:Fallback>
                <p:oleObj name="Equation" r:id="rId7" imgW="3808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214" y="2596244"/>
                        <a:ext cx="1172898" cy="218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781708" y="457200"/>
            <a:ext cx="431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2893170" y="3429000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926020" y="3429000"/>
            <a:ext cx="4587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762005" y="1600200"/>
            <a:ext cx="431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847797" y="4800600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270" y="3810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30081"/>
              </p:ext>
            </p:extLst>
          </p:nvPr>
        </p:nvGraphicFramePr>
        <p:xfrm>
          <a:off x="1731549" y="2971800"/>
          <a:ext cx="5651500" cy="3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3" imgW="1600200" imgH="914400" progId="Equation.3">
                  <p:embed/>
                </p:oleObj>
              </mc:Choice>
              <mc:Fallback>
                <p:oleObj name="Equation" r:id="rId3" imgW="1600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549" y="2971800"/>
                        <a:ext cx="5651500" cy="3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4114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=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821519"/>
              </p:ext>
            </p:extLst>
          </p:nvPr>
        </p:nvGraphicFramePr>
        <p:xfrm>
          <a:off x="1066800" y="838200"/>
          <a:ext cx="7180824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3" imgW="2679480" imgH="1904760" progId="Equation.3">
                  <p:embed/>
                </p:oleObj>
              </mc:Choice>
              <mc:Fallback>
                <p:oleObj name="Equation" r:id="rId3" imgW="267948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38200"/>
                        <a:ext cx="7180824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73887"/>
              </p:ext>
            </p:extLst>
          </p:nvPr>
        </p:nvGraphicFramePr>
        <p:xfrm>
          <a:off x="1676400" y="838200"/>
          <a:ext cx="5877654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3" imgW="2070000" imgH="1904760" progId="Equation.3">
                  <p:embed/>
                </p:oleObj>
              </mc:Choice>
              <mc:Fallback>
                <p:oleObj name="Equation" r:id="rId3" imgW="2070000" imgH="1904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5877654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984272"/>
              </p:ext>
            </p:extLst>
          </p:nvPr>
        </p:nvGraphicFramePr>
        <p:xfrm>
          <a:off x="1998839" y="1447800"/>
          <a:ext cx="6369446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3" imgW="1968480" imgH="1295280" progId="Equation.3">
                  <p:embed/>
                </p:oleObj>
              </mc:Choice>
              <mc:Fallback>
                <p:oleObj name="Equation" r:id="rId3" imgW="1968480" imgH="1295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839" y="1447800"/>
                        <a:ext cx="6369446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19200" y="1313645"/>
            <a:ext cx="759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Let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314002"/>
              </p:ext>
            </p:extLst>
          </p:nvPr>
        </p:nvGraphicFramePr>
        <p:xfrm>
          <a:off x="2667000" y="304800"/>
          <a:ext cx="3048000" cy="288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3" imgW="1206360" imgH="1143000" progId="Equation.3">
                  <p:embed/>
                </p:oleObj>
              </mc:Choice>
              <mc:Fallback>
                <p:oleObj name="Equation" r:id="rId3" imgW="1206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3048000" cy="288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68327"/>
              </p:ext>
            </p:extLst>
          </p:nvPr>
        </p:nvGraphicFramePr>
        <p:xfrm>
          <a:off x="3200400" y="3352800"/>
          <a:ext cx="434187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5" imgW="1587240" imgH="1143000" progId="Equation.3">
                  <p:embed/>
                </p:oleObj>
              </mc:Choice>
              <mc:Fallback>
                <p:oleObj name="Equation" r:id="rId5" imgW="15872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434187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89759"/>
              </p:ext>
            </p:extLst>
          </p:nvPr>
        </p:nvGraphicFramePr>
        <p:xfrm>
          <a:off x="2889976" y="457200"/>
          <a:ext cx="291980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3" imgW="1130040" imgH="914400" progId="Equation.3">
                  <p:embed/>
                </p:oleObj>
              </mc:Choice>
              <mc:Fallback>
                <p:oleObj name="Equation" r:id="rId3" imgW="1130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976" y="457200"/>
                        <a:ext cx="2919802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175184"/>
              </p:ext>
            </p:extLst>
          </p:nvPr>
        </p:nvGraphicFramePr>
        <p:xfrm>
          <a:off x="3292908" y="3925907"/>
          <a:ext cx="898091" cy="161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5" imgW="507960" imgH="914400" progId="Equation.3">
                  <p:embed/>
                </p:oleObj>
              </mc:Choice>
              <mc:Fallback>
                <p:oleObj name="Equation" r:id="rId5" imgW="507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908" y="3925907"/>
                        <a:ext cx="898091" cy="1616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108964"/>
              </p:ext>
            </p:extLst>
          </p:nvPr>
        </p:nvGraphicFramePr>
        <p:xfrm>
          <a:off x="4700698" y="3925907"/>
          <a:ext cx="861901" cy="159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7" imgW="495000" imgH="914400" progId="Equation.3">
                  <p:embed/>
                </p:oleObj>
              </mc:Choice>
              <mc:Fallback>
                <p:oleObj name="Equation" r:id="rId7" imgW="495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698" y="3925907"/>
                        <a:ext cx="861901" cy="1591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2895600" y="5542746"/>
            <a:ext cx="190629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/>
              <a:t>rank </a:t>
            </a:r>
            <a:r>
              <a:rPr lang="en-US" sz="2800" dirty="0" smtClean="0"/>
              <a:t>A </a:t>
            </a:r>
            <a:r>
              <a:rPr lang="en-US" sz="2800" dirty="0"/>
              <a:t>= 2</a:t>
            </a:r>
          </a:p>
          <a:p>
            <a:r>
              <a:rPr lang="en-US" sz="2800" dirty="0"/>
              <a:t>nullity </a:t>
            </a:r>
            <a:r>
              <a:rPr lang="en-US" sz="2800" dirty="0" smtClean="0"/>
              <a:t>A </a:t>
            </a:r>
            <a:r>
              <a:rPr lang="en-US" sz="2800" dirty="0"/>
              <a:t>= 3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835733" y="4464707"/>
            <a:ext cx="457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4290860" y="4464707"/>
            <a:ext cx="457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2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2835733" y="2971800"/>
            <a:ext cx="34772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1 </a:t>
            </a:r>
            <a:r>
              <a:rPr lang="en-US" sz="2800" dirty="0"/>
              <a:t>= (1, 4, 5, 6, 9)</a:t>
            </a:r>
          </a:p>
          <a:p>
            <a:r>
              <a:rPr lang="en-US" sz="2800" b="1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(0, 1, 1, 1,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22" y="228600"/>
            <a:ext cx="844077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</a:t>
            </a:r>
          </a:p>
          <a:p>
            <a:endParaRPr lang="en-US" sz="3200" dirty="0"/>
          </a:p>
          <a:p>
            <a:r>
              <a:rPr lang="en-US" sz="3200" dirty="0" smtClean="0"/>
              <a:t>Find rank </a:t>
            </a:r>
            <a:r>
              <a:rPr lang="en-US" sz="3200" b="1" dirty="0" smtClean="0"/>
              <a:t>A</a:t>
            </a:r>
            <a:r>
              <a:rPr lang="en-US" sz="3200" dirty="0" smtClean="0"/>
              <a:t>, nullity </a:t>
            </a:r>
            <a:r>
              <a:rPr lang="en-US" sz="3200" b="1" dirty="0" smtClean="0"/>
              <a:t>A</a:t>
            </a:r>
            <a:r>
              <a:rPr lang="en-US" sz="3200" dirty="0" smtClean="0"/>
              <a:t>, the null space of </a:t>
            </a:r>
            <a:r>
              <a:rPr lang="en-US" sz="3200" b="1" dirty="0" smtClean="0"/>
              <a:t>A</a:t>
            </a:r>
          </a:p>
          <a:p>
            <a:r>
              <a:rPr lang="en-US" sz="3200" dirty="0" smtClean="0"/>
              <a:t>and a basis for the row and column space of </a:t>
            </a:r>
            <a:r>
              <a:rPr lang="en-US" sz="3200" b="1" dirty="0" smtClean="0"/>
              <a:t>A</a:t>
            </a:r>
            <a:r>
              <a:rPr lang="en-US" sz="3200" dirty="0" smtClean="0"/>
              <a:t> if   </a:t>
            </a:r>
          </a:p>
          <a:p>
            <a:pPr marL="342900" indent="-342900">
              <a:buAutoNum type="alphaLcParenR"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95657"/>
              </p:ext>
            </p:extLst>
          </p:nvPr>
        </p:nvGraphicFramePr>
        <p:xfrm>
          <a:off x="1693477" y="2567702"/>
          <a:ext cx="5910262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3" imgW="1676160" imgH="1143000" progId="Equation.3">
                  <p:embed/>
                </p:oleObj>
              </mc:Choice>
              <mc:Fallback>
                <p:oleObj name="Equation" r:id="rId3" imgW="1676160" imgH="1143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477" y="2567702"/>
                        <a:ext cx="5910262" cy="402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0600" y="41148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=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578282"/>
              </p:ext>
            </p:extLst>
          </p:nvPr>
        </p:nvGraphicFramePr>
        <p:xfrm>
          <a:off x="1143000" y="1295400"/>
          <a:ext cx="675881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1917360" imgH="1168200" progId="Equation.3">
                  <p:embed/>
                </p:oleObj>
              </mc:Choice>
              <mc:Fallback>
                <p:oleObj name="Equation" r:id="rId3" imgW="191736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675881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199" y="1066800"/>
                <a:ext cx="7913961" cy="2524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 smtClean="0"/>
                  <a:t>Example: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Determine if any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 is a linear combination </a:t>
                </a:r>
              </a:p>
              <a:p>
                <a:r>
                  <a:rPr lang="en-US" sz="2800" dirty="0"/>
                  <a:t>o</a:t>
                </a:r>
                <a:r>
                  <a:rPr lang="en-US" sz="2800" dirty="0" smtClean="0"/>
                  <a:t>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6800"/>
                <a:ext cx="7913961" cy="2524409"/>
              </a:xfrm>
              <a:prstGeom prst="rect">
                <a:avLst/>
              </a:prstGeom>
              <a:blipFill rotWithShape="1">
                <a:blip r:embed="rId2"/>
                <a:stretch>
                  <a:fillRect l="-1540" t="-2174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839492"/>
              </p:ext>
            </p:extLst>
          </p:nvPr>
        </p:nvGraphicFramePr>
        <p:xfrm>
          <a:off x="533400" y="1371600"/>
          <a:ext cx="7924800" cy="404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2286000" imgH="1168200" progId="Equation.3">
                  <p:embed/>
                </p:oleObj>
              </mc:Choice>
              <mc:Fallback>
                <p:oleObj name="Equation" r:id="rId3" imgW="22860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7924800" cy="4048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88622"/>
              </p:ext>
            </p:extLst>
          </p:nvPr>
        </p:nvGraphicFramePr>
        <p:xfrm>
          <a:off x="685800" y="1524000"/>
          <a:ext cx="739045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2311200" imgH="1168200" progId="Equation.3">
                  <p:embed/>
                </p:oleObj>
              </mc:Choice>
              <mc:Fallback>
                <p:oleObj name="Equation" r:id="rId3" imgW="23112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739045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78857"/>
              </p:ext>
            </p:extLst>
          </p:nvPr>
        </p:nvGraphicFramePr>
        <p:xfrm>
          <a:off x="457200" y="1143000"/>
          <a:ext cx="805531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3" imgW="2286000" imgH="1168200" progId="Equation.3">
                  <p:embed/>
                </p:oleObj>
              </mc:Choice>
              <mc:Fallback>
                <p:oleObj name="Equation" r:id="rId3" imgW="228600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055318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771"/>
              </p:ext>
            </p:extLst>
          </p:nvPr>
        </p:nvGraphicFramePr>
        <p:xfrm>
          <a:off x="2057400" y="838200"/>
          <a:ext cx="490997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1739880" imgH="431640" progId="Equation.3">
                  <p:embed/>
                </p:oleObj>
              </mc:Choice>
              <mc:Fallback>
                <p:oleObj name="Equation" r:id="rId3" imgW="173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90997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660483"/>
              </p:ext>
            </p:extLst>
          </p:nvPr>
        </p:nvGraphicFramePr>
        <p:xfrm>
          <a:off x="3505200" y="2057400"/>
          <a:ext cx="2133600" cy="51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5" imgW="736560" imgH="177480" progId="Equation.3">
                  <p:embed/>
                </p:oleObj>
              </mc:Choice>
              <mc:Fallback>
                <p:oleObj name="Equation" r:id="rId5" imgW="736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2133600" cy="513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50127"/>
              </p:ext>
            </p:extLst>
          </p:nvPr>
        </p:nvGraphicFramePr>
        <p:xfrm>
          <a:off x="2667000" y="2819400"/>
          <a:ext cx="29718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7" imgW="1143000" imgH="1143000" progId="Equation.3">
                  <p:embed/>
                </p:oleObj>
              </mc:Choice>
              <mc:Fallback>
                <p:oleObj name="Equation" r:id="rId7" imgW="1143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29718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71371"/>
              </p:ext>
            </p:extLst>
          </p:nvPr>
        </p:nvGraphicFramePr>
        <p:xfrm>
          <a:off x="2209800" y="609600"/>
          <a:ext cx="4953000" cy="554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3" imgW="2133360" imgH="2387520" progId="Equation.3">
                  <p:embed/>
                </p:oleObj>
              </mc:Choice>
              <mc:Fallback>
                <p:oleObj name="Equation" r:id="rId3" imgW="2133360" imgH="2387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4953000" cy="554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95850"/>
              </p:ext>
            </p:extLst>
          </p:nvPr>
        </p:nvGraphicFramePr>
        <p:xfrm>
          <a:off x="2133600" y="1219200"/>
          <a:ext cx="4953000" cy="4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3" imgW="1434960" imgH="1193760" progId="Equation.3">
                  <p:embed/>
                </p:oleObj>
              </mc:Choice>
              <mc:Fallback>
                <p:oleObj name="Equation" r:id="rId3" imgW="143496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953000" cy="4121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265744" y="457200"/>
            <a:ext cx="777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9433"/>
              </p:ext>
            </p:extLst>
          </p:nvPr>
        </p:nvGraphicFramePr>
        <p:xfrm>
          <a:off x="1924998" y="457200"/>
          <a:ext cx="3561402" cy="60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3" imgW="1269720" imgH="215640" progId="Equation.3">
                  <p:embed/>
                </p:oleObj>
              </mc:Choice>
              <mc:Fallback>
                <p:oleObj name="Equation" r:id="rId3" imgW="1269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998" y="457200"/>
                        <a:ext cx="3561402" cy="60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295400" y="1076980"/>
            <a:ext cx="7777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 = 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40780"/>
              </p:ext>
            </p:extLst>
          </p:nvPr>
        </p:nvGraphicFramePr>
        <p:xfrm>
          <a:off x="1981200" y="1107032"/>
          <a:ext cx="3657600" cy="61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5" imgW="1282680" imgH="215640" progId="Equation.3">
                  <p:embed/>
                </p:oleObj>
              </mc:Choice>
              <mc:Fallback>
                <p:oleObj name="Equation" r:id="rId5" imgW="1282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07032"/>
                        <a:ext cx="3657600" cy="615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67206"/>
              </p:ext>
            </p:extLst>
          </p:nvPr>
        </p:nvGraphicFramePr>
        <p:xfrm>
          <a:off x="1945196" y="1675848"/>
          <a:ext cx="4344974" cy="129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Equation" r:id="rId7" imgW="1447560" imgH="431640" progId="Equation.3">
                  <p:embed/>
                </p:oleObj>
              </mc:Choice>
              <mc:Fallback>
                <p:oleObj name="Equation" r:id="rId7" imgW="1447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96" y="1675848"/>
                        <a:ext cx="4344974" cy="129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1280279" y="1929945"/>
            <a:ext cx="696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baseline="-25000" dirty="0"/>
              <a:t>3</a:t>
            </a:r>
            <a:r>
              <a:rPr lang="en-US" sz="2800" dirty="0"/>
              <a:t> =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1295400" y="3810000"/>
            <a:ext cx="718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 =</a:t>
            </a:r>
          </a:p>
        </p:txBody>
      </p:sp>
      <p:graphicFrame>
        <p:nvGraphicFramePr>
          <p:cNvPr id="1034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53270"/>
              </p:ext>
            </p:extLst>
          </p:nvPr>
        </p:nvGraphicFramePr>
        <p:xfrm>
          <a:off x="2073177" y="2832601"/>
          <a:ext cx="1066800" cy="3005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9" imgW="406080" imgH="1143000" progId="Equation.3">
                  <p:embed/>
                </p:oleObj>
              </mc:Choice>
              <mc:Fallback>
                <p:oleObj name="Equation" r:id="rId9" imgW="406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177" y="2832601"/>
                        <a:ext cx="1066800" cy="3005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57644"/>
              </p:ext>
            </p:extLst>
          </p:nvPr>
        </p:nvGraphicFramePr>
        <p:xfrm>
          <a:off x="4069120" y="2844671"/>
          <a:ext cx="1058819" cy="297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11" imgW="406080" imgH="1143000" progId="Equation.3">
                  <p:embed/>
                </p:oleObj>
              </mc:Choice>
              <mc:Fallback>
                <p:oleObj name="Equation" r:id="rId11" imgW="4060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120" y="2844671"/>
                        <a:ext cx="1058819" cy="2977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35398"/>
              </p:ext>
            </p:extLst>
          </p:nvPr>
        </p:nvGraphicFramePr>
        <p:xfrm>
          <a:off x="5900066" y="2810996"/>
          <a:ext cx="1014816" cy="304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13" imgW="380880" imgH="1143000" progId="Equation.3">
                  <p:embed/>
                </p:oleObj>
              </mc:Choice>
              <mc:Fallback>
                <p:oleObj name="Equation" r:id="rId13" imgW="3808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066" y="2810996"/>
                        <a:ext cx="1014816" cy="3044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0" name="Rectangle 16"/>
          <p:cNvSpPr>
            <a:spLocks noChangeArrowheads="1"/>
          </p:cNvSpPr>
          <p:nvPr/>
        </p:nvSpPr>
        <p:spPr bwMode="auto">
          <a:xfrm>
            <a:off x="3352800" y="3810000"/>
            <a:ext cx="718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 =</a:t>
            </a:r>
          </a:p>
        </p:txBody>
      </p:sp>
      <p:sp>
        <p:nvSpPr>
          <p:cNvPr id="103441" name="Rectangle 17"/>
          <p:cNvSpPr>
            <a:spLocks noChangeArrowheads="1"/>
          </p:cNvSpPr>
          <p:nvPr/>
        </p:nvSpPr>
        <p:spPr bwMode="auto">
          <a:xfrm>
            <a:off x="5181600" y="3810000"/>
            <a:ext cx="718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 =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1447800" y="5838425"/>
            <a:ext cx="22532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/>
              <a:t>rank (A) = 3</a:t>
            </a:r>
          </a:p>
          <a:p>
            <a:r>
              <a:rPr lang="en-US" sz="2800" dirty="0"/>
              <a:t>nullity (A) =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19124"/>
              </p:ext>
            </p:extLst>
          </p:nvPr>
        </p:nvGraphicFramePr>
        <p:xfrm>
          <a:off x="2590800" y="1524000"/>
          <a:ext cx="2081212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622080" imgH="711000" progId="Equation.3">
                  <p:embed/>
                </p:oleObj>
              </mc:Choice>
              <mc:Fallback>
                <p:oleObj name="Equation" r:id="rId3" imgW="622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2081212" cy="239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95400" y="457200"/>
            <a:ext cx="2082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u="sng" dirty="0" smtClean="0"/>
              <a:t>Example:</a:t>
            </a:r>
          </a:p>
          <a:p>
            <a:endParaRPr lang="en-US" sz="4000" dirty="0"/>
          </a:p>
          <a:p>
            <a:endParaRPr lang="en-US" sz="4000" dirty="0" smtClean="0"/>
          </a:p>
          <a:p>
            <a:r>
              <a:rPr lang="en-US" sz="4000" dirty="0" smtClean="0"/>
              <a:t>If A =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14247" y="4114800"/>
            <a:ext cx="3928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</a:t>
            </a:r>
            <a:r>
              <a:rPr lang="en-US" sz="4000" dirty="0" smtClean="0"/>
              <a:t>ind the rank of A.</a:t>
            </a:r>
            <a:endParaRPr lang="en-US" sz="4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74053"/>
              </p:ext>
            </p:extLst>
          </p:nvPr>
        </p:nvGraphicFramePr>
        <p:xfrm>
          <a:off x="1905000" y="152400"/>
          <a:ext cx="4994275" cy="65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3" imgW="1790700" imgH="2362200" progId="Equation.3">
                  <p:embed/>
                </p:oleObj>
              </mc:Choice>
              <mc:Fallback>
                <p:oleObj name="Equation" r:id="rId3" imgW="1790700" imgH="236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"/>
                        <a:ext cx="4994275" cy="658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21031"/>
              </p:ext>
            </p:extLst>
          </p:nvPr>
        </p:nvGraphicFramePr>
        <p:xfrm>
          <a:off x="2133600" y="1371600"/>
          <a:ext cx="506775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1028254" imgH="710891" progId="Equation.3">
                  <p:embed/>
                </p:oleObj>
              </mc:Choice>
              <mc:Fallback>
                <p:oleObj name="Equation" r:id="rId3" imgW="1028254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067759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124200" y="5181600"/>
            <a:ext cx="25760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4400" dirty="0" smtClean="0"/>
              <a:t>rank A </a:t>
            </a:r>
            <a:r>
              <a:rPr lang="en-US" sz="4400" dirty="0"/>
              <a:t>= </a:t>
            </a:r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Mr.A.Sathia (Further Mathematics Pure) CAL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3964</Words>
  <Application>Microsoft Office PowerPoint</Application>
  <PresentationFormat>On-screen Show (4:3)</PresentationFormat>
  <Paragraphs>555</Paragraphs>
  <Slides>158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 May/June 2002 to   Oct/Nov 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 </vt:lpstr>
    </vt:vector>
  </TitlesOfParts>
  <Company>taylors's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taylorsadmin</dc:creator>
  <cp:lastModifiedBy>Sathia Seelan Archoona</cp:lastModifiedBy>
  <cp:revision>63</cp:revision>
  <dcterms:created xsi:type="dcterms:W3CDTF">2013-07-23T06:24:26Z</dcterms:created>
  <dcterms:modified xsi:type="dcterms:W3CDTF">2015-08-17T13:38:15Z</dcterms:modified>
</cp:coreProperties>
</file>