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ctrTitle"/>
              </p:nvPr>
            </p:nvSpPr>
            <p:spPr>
              <a:xfrm>
                <a:off x="685800" y="533401"/>
                <a:ext cx="7772400" cy="1295399"/>
              </a:xfrm>
            </p:spPr>
            <p:txBody>
              <a:bodyPr>
                <a:normAutofit fontScale="90000"/>
              </a:bodyPr>
              <a:lstStyle/>
              <a:p>
                <a:r>
                  <a:rPr lang="en-US" dirty="0" smtClean="0"/>
                  <a:t>Example 1</a:t>
                </a:r>
                <a:br>
                  <a:rPr lang="en-US" dirty="0" smtClean="0"/>
                </a:br>
                <a:r>
                  <a:rPr lang="en-US" dirty="0" smtClean="0"/>
                  <a:t>Large sample, </a:t>
                </a:r>
                <a14:m>
                  <m:oMath xmlns:m="http://schemas.openxmlformats.org/officeDocument/2006/math">
                    <m:sSup>
                      <m:sSupPr>
                        <m:ctrlPr>
                          <a:rPr lang="el-GR" i="1" smtClean="0">
                            <a:latin typeface="Cambria Math"/>
                          </a:rPr>
                        </m:ctrlPr>
                      </m:sSupPr>
                      <m:e>
                        <m:r>
                          <a:rPr lang="el-GR" i="1" smtClean="0">
                            <a:latin typeface="Cambria Math"/>
                            <a:ea typeface="Cambria Math"/>
                          </a:rPr>
                          <m:t>𝜎</m:t>
                        </m:r>
                      </m:e>
                      <m:sup>
                        <m:r>
                          <a:rPr lang="en-US" b="0" i="1" smtClean="0">
                            <a:latin typeface="Cambria Math"/>
                          </a:rPr>
                          <m:t>2</m:t>
                        </m:r>
                      </m:sup>
                    </m:sSup>
                  </m:oMath>
                </a14:m>
                <a:r>
                  <a:rPr lang="en-US" dirty="0" smtClean="0"/>
                  <a:t> known</a:t>
                </a:r>
                <a:br>
                  <a:rPr lang="en-US" dirty="0" smtClean="0"/>
                </a:br>
                <a:r>
                  <a:rPr lang="en-US" sz="3600" dirty="0" smtClean="0"/>
                  <a:t>(use z-test)</a:t>
                </a:r>
                <a:endParaRPr lang="en-US" sz="3600" dirty="0"/>
              </a:p>
            </p:txBody>
          </p:sp>
        </mc:Choice>
        <mc:Fallback>
          <p:sp>
            <p:nvSpPr>
              <p:cNvPr id="2" name="Title 1"/>
              <p:cNvSpPr>
                <a:spLocks noGrp="1" noRot="1" noChangeAspect="1" noMove="1" noResize="1" noEditPoints="1" noAdjustHandles="1" noChangeArrowheads="1" noChangeShapeType="1" noTextEdit="1"/>
              </p:cNvSpPr>
              <p:nvPr>
                <p:ph type="ctrTitle"/>
              </p:nvPr>
            </p:nvSpPr>
            <p:spPr>
              <a:xfrm>
                <a:off x="685800" y="533401"/>
                <a:ext cx="7772400" cy="1295399"/>
              </a:xfrm>
              <a:blipFill rotWithShape="1">
                <a:blip r:embed="rId2"/>
                <a:stretch>
                  <a:fillRect t="-28302" b="-349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371600" y="2286000"/>
                <a:ext cx="6400800" cy="2514600"/>
              </a:xfrm>
            </p:spPr>
            <p:txBody>
              <a:bodyPr>
                <a:noAutofit/>
              </a:bodyPr>
              <a:lstStyle/>
              <a:p>
                <a:pPr algn="l"/>
                <a:r>
                  <a:rPr lang="en-US" sz="2400" dirty="0" smtClean="0">
                    <a:solidFill>
                      <a:schemeClr val="tx1"/>
                    </a:solidFill>
                  </a:rPr>
                  <a:t>A new surgical technique has been developed in an attempt to reduce the time that patients have to spend in hospital after a particular operation.  In the past, the mean time spent in hospital was 5.3 days.  For the first 50 patients on whom the new technique was tried, the mean time spent in hospital was 5.0 days with an estimate population variance of </a:t>
                </a:r>
                <a14:m>
                  <m:oMath xmlns:m="http://schemas.openxmlformats.org/officeDocument/2006/math">
                    <m:sSup>
                      <m:sSupPr>
                        <m:ctrlPr>
                          <a:rPr lang="en-US" sz="2400" i="1" smtClean="0">
                            <a:solidFill>
                              <a:schemeClr val="tx1"/>
                            </a:solidFill>
                            <a:latin typeface="Cambria Math"/>
                          </a:rPr>
                        </m:ctrlPr>
                      </m:sSupPr>
                      <m:e>
                        <m:r>
                          <a:rPr lang="en-US" sz="2400" b="0" i="1" smtClean="0">
                            <a:solidFill>
                              <a:schemeClr val="tx1"/>
                            </a:solidFill>
                            <a:latin typeface="Cambria Math"/>
                          </a:rPr>
                          <m:t>0.4</m:t>
                        </m:r>
                      </m:e>
                      <m:sup>
                        <m:r>
                          <a:rPr lang="en-US" sz="2400" b="0" i="1" smtClean="0">
                            <a:solidFill>
                              <a:schemeClr val="tx1"/>
                            </a:solidFill>
                            <a:latin typeface="Cambria Math"/>
                          </a:rPr>
                          <m:t>2</m:t>
                        </m:r>
                      </m:sup>
                    </m:sSup>
                  </m:oMath>
                </a14:m>
                <a:r>
                  <a:rPr lang="en-US" sz="2400" dirty="0" smtClean="0">
                    <a:solidFill>
                      <a:schemeClr val="tx1"/>
                    </a:solidFill>
                  </a:rPr>
                  <a:t> days</a:t>
                </a:r>
                <a:r>
                  <a:rPr lang="en-US" sz="2400" baseline="30000" dirty="0" smtClean="0">
                    <a:solidFill>
                      <a:schemeClr val="tx1"/>
                    </a:solidFill>
                  </a:rPr>
                  <a:t>2</a:t>
                </a:r>
                <a:r>
                  <a:rPr lang="en-US" sz="2400" dirty="0" smtClean="0">
                    <a:solidFill>
                      <a:schemeClr val="tx1"/>
                    </a:solidFill>
                  </a:rPr>
                  <a:t> .  Is there evidence at the 2% significant level that the new technique has reduced the time spent in hospital?</a:t>
                </a:r>
                <a:endParaRPr lang="en-US" sz="24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371600" y="2286000"/>
                <a:ext cx="6400800" cy="2514600"/>
              </a:xfrm>
              <a:blipFill rotWithShape="1">
                <a:blip r:embed="rId3"/>
                <a:stretch>
                  <a:fillRect l="-1429" t="-1937" r="-1524" b="-54479"/>
                </a:stretch>
              </a:blipFill>
            </p:spPr>
            <p:txBody>
              <a:bodyPr/>
              <a:lstStyle/>
              <a:p>
                <a:r>
                  <a:rPr lang="en-US">
                    <a:noFill/>
                  </a:rPr>
                  <a:t> </a:t>
                </a:r>
              </a:p>
            </p:txBody>
          </p:sp>
        </mc:Fallback>
      </mc:AlternateContent>
    </p:spTree>
    <p:extLst>
      <p:ext uri="{BB962C8B-B14F-4D97-AF65-F5344CB8AC3E}">
        <p14:creationId xmlns:p14="http://schemas.microsoft.com/office/powerpoint/2010/main" val="292560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smtClean="0"/>
                  <a:t>Example 2</a:t>
                </a:r>
                <a:br>
                  <a:rPr lang="en-US" dirty="0" smtClean="0"/>
                </a:br>
                <a:r>
                  <a:rPr lang="en-US" dirty="0" smtClean="0"/>
                  <a:t>Large sample, </a:t>
                </a:r>
                <a14:m>
                  <m:oMath xmlns:m="http://schemas.openxmlformats.org/officeDocument/2006/math">
                    <m:sSup>
                      <m:sSupPr>
                        <m:ctrlPr>
                          <a:rPr lang="el-GR" i="1">
                            <a:latin typeface="Cambria Math"/>
                          </a:rPr>
                        </m:ctrlPr>
                      </m:sSupPr>
                      <m:e>
                        <m:r>
                          <a:rPr lang="el-GR" i="1">
                            <a:latin typeface="Cambria Math"/>
                            <a:ea typeface="Cambria Math"/>
                          </a:rPr>
                          <m:t>𝜎</m:t>
                        </m:r>
                      </m:e>
                      <m:sup>
                        <m:r>
                          <a:rPr lang="en-US" i="1">
                            <a:latin typeface="Cambria Math"/>
                          </a:rPr>
                          <m:t>2</m:t>
                        </m:r>
                      </m:sup>
                    </m:sSup>
                  </m:oMath>
                </a14:m>
                <a:r>
                  <a:rPr lang="en-US" dirty="0"/>
                  <a:t> </a:t>
                </a:r>
                <a:r>
                  <a:rPr lang="en-US" dirty="0" smtClean="0"/>
                  <a:t> unknown</a:t>
                </a:r>
                <a:br>
                  <a:rPr lang="en-US" dirty="0" smtClean="0"/>
                </a:br>
                <a:r>
                  <a:rPr lang="en-US" sz="3600" dirty="0" smtClean="0"/>
                  <a:t>( use z-test )</a:t>
                </a:r>
                <a:endParaRPr lang="en-US" sz="36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8298" b="-45745"/>
                </a:stretch>
              </a:blipFill>
            </p:spPr>
            <p:txBody>
              <a:bodyPr/>
              <a:lstStyle/>
              <a:p>
                <a:r>
                  <a:rPr lang="en-US">
                    <a:noFill/>
                  </a:rPr>
                  <a:t> </a:t>
                </a:r>
              </a:p>
            </p:txBody>
          </p:sp>
        </mc:Fallback>
      </mc:AlternateContent>
      <p:sp>
        <p:nvSpPr>
          <p:cNvPr id="3" name="Content Placeholder 2"/>
          <p:cNvSpPr>
            <a:spLocks noGrp="1"/>
          </p:cNvSpPr>
          <p:nvPr>
            <p:ph idx="1"/>
          </p:nvPr>
        </p:nvSpPr>
        <p:spPr>
          <a:xfrm>
            <a:off x="457200" y="2057400"/>
            <a:ext cx="8229600" cy="4068763"/>
          </a:xfrm>
        </p:spPr>
        <p:txBody>
          <a:bodyPr>
            <a:normAutofit/>
          </a:bodyPr>
          <a:lstStyle/>
          <a:p>
            <a:r>
              <a:rPr lang="en-US" sz="2400" dirty="0" smtClean="0"/>
              <a:t>An inspector of items from a production line takes, on average, 21.75 seconds to check each item.  After the installation of a new lighting system the times, t seconds, to check each of 50 randomly chosen items from the production line are </a:t>
            </a:r>
            <a:r>
              <a:rPr lang="en-US" sz="2400" dirty="0" err="1" smtClean="0"/>
              <a:t>summarised</a:t>
            </a:r>
            <a:r>
              <a:rPr lang="en-US" sz="2400" dirty="0" smtClean="0"/>
              <a:t> by  ∑ t = 1107 and ∑ t</a:t>
            </a:r>
            <a:r>
              <a:rPr lang="en-US" sz="2400" baseline="30000" dirty="0" smtClean="0"/>
              <a:t>2</a:t>
            </a:r>
            <a:r>
              <a:rPr lang="en-US" sz="2400" dirty="0" smtClean="0"/>
              <a:t> = 24 592.35.</a:t>
            </a:r>
          </a:p>
          <a:p>
            <a:r>
              <a:rPr lang="en-US" sz="2400" dirty="0" smtClean="0"/>
              <a:t>(a)  Calculate an unbiased estimate of the population variance of the time to check an item under the new lighting system.</a:t>
            </a:r>
          </a:p>
          <a:p>
            <a:r>
              <a:rPr lang="en-US" sz="2400" dirty="0" smtClean="0"/>
              <a:t>(b)  Test at the 5% significant level whether there is evidence that the population mean time has changed from 21.75 seconds.</a:t>
            </a:r>
            <a:endParaRPr lang="en-US" sz="2400" dirty="0"/>
          </a:p>
        </p:txBody>
      </p:sp>
    </p:spTree>
    <p:extLst>
      <p:ext uri="{BB962C8B-B14F-4D97-AF65-F5344CB8AC3E}">
        <p14:creationId xmlns:p14="http://schemas.microsoft.com/office/powerpoint/2010/main" val="428105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smtClean="0"/>
                  <a:t>Example 3</a:t>
                </a:r>
                <a:br>
                  <a:rPr lang="en-US" dirty="0" smtClean="0"/>
                </a:br>
                <a:r>
                  <a:rPr lang="en-US" dirty="0" smtClean="0"/>
                  <a:t>Small sample, </a:t>
                </a:r>
                <a14:m>
                  <m:oMath xmlns:m="http://schemas.openxmlformats.org/officeDocument/2006/math">
                    <m:sSup>
                      <m:sSupPr>
                        <m:ctrlPr>
                          <a:rPr lang="el-GR" i="1">
                            <a:latin typeface="Cambria Math"/>
                          </a:rPr>
                        </m:ctrlPr>
                      </m:sSupPr>
                      <m:e>
                        <m:r>
                          <a:rPr lang="el-GR" i="1">
                            <a:latin typeface="Cambria Math"/>
                            <a:ea typeface="Cambria Math"/>
                          </a:rPr>
                          <m:t>𝜎</m:t>
                        </m:r>
                      </m:e>
                      <m:sup>
                        <m:r>
                          <a:rPr lang="en-US" i="1">
                            <a:latin typeface="Cambria Math"/>
                          </a:rPr>
                          <m:t>2</m:t>
                        </m:r>
                      </m:sup>
                    </m:sSup>
                  </m:oMath>
                </a14:m>
                <a:r>
                  <a:rPr lang="en-US" dirty="0"/>
                  <a:t> </a:t>
                </a:r>
                <a:r>
                  <a:rPr lang="en-US" dirty="0" smtClean="0"/>
                  <a:t> known</a:t>
                </a:r>
                <a:br>
                  <a:rPr lang="en-US" dirty="0" smtClean="0"/>
                </a:br>
                <a:r>
                  <a:rPr lang="en-US" sz="3600" dirty="0" smtClean="0"/>
                  <a:t>(use z-test )</a:t>
                </a:r>
                <a:endParaRPr lang="en-US" sz="36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8298" b="-45745"/>
                </a:stretch>
              </a:blipFill>
            </p:spPr>
            <p:txBody>
              <a:bodyPr/>
              <a:lstStyle/>
              <a:p>
                <a:r>
                  <a:rPr lang="en-US">
                    <a:noFill/>
                  </a:rPr>
                  <a:t> </a:t>
                </a:r>
              </a:p>
            </p:txBody>
          </p:sp>
        </mc:Fallback>
      </mc:AlternateContent>
      <p:sp>
        <p:nvSpPr>
          <p:cNvPr id="3" name="Content Placeholder 2"/>
          <p:cNvSpPr>
            <a:spLocks noGrp="1"/>
          </p:cNvSpPr>
          <p:nvPr>
            <p:ph idx="1"/>
          </p:nvPr>
        </p:nvSpPr>
        <p:spPr>
          <a:xfrm>
            <a:off x="457200" y="1981200"/>
            <a:ext cx="8229600" cy="4144963"/>
          </a:xfrm>
        </p:spPr>
        <p:txBody>
          <a:bodyPr>
            <a:normAutofit lnSpcReduction="10000"/>
          </a:bodyPr>
          <a:lstStyle/>
          <a:p>
            <a:r>
              <a:rPr lang="en-US" sz="2400" dirty="0" smtClean="0"/>
              <a:t>A test of mental ability has been constructed so that, for adults in Great Britain, the test score is normally distributed with mean 100 and standard deviation 15.  A doctor wishes to test whether sufferers from a particular disease differ in mean from the general population in their performance on this test.  She chooses a random sample of 10 sufferers.  Their scores on the test are</a:t>
            </a:r>
          </a:p>
          <a:p>
            <a:r>
              <a:rPr lang="en-US" sz="2400" dirty="0" smtClean="0"/>
              <a:t>119  131  95  107  125  90  123  89  103  103</a:t>
            </a:r>
          </a:p>
          <a:p>
            <a:r>
              <a:rPr lang="en-US" sz="2400" dirty="0" smtClean="0"/>
              <a:t>Carry out a test at the 5% significant level to test whether the sufferers from the disease differ from the general population in the way which they perform at this test.</a:t>
            </a:r>
            <a:endParaRPr lang="en-US" sz="2400" dirty="0"/>
          </a:p>
        </p:txBody>
      </p:sp>
    </p:spTree>
    <p:extLst>
      <p:ext uri="{BB962C8B-B14F-4D97-AF65-F5344CB8AC3E}">
        <p14:creationId xmlns:p14="http://schemas.microsoft.com/office/powerpoint/2010/main" val="178894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smtClean="0"/>
                  <a:t>Example 4</a:t>
                </a:r>
                <a:br>
                  <a:rPr lang="en-US" dirty="0" smtClean="0"/>
                </a:br>
                <a:r>
                  <a:rPr lang="en-US" dirty="0" smtClean="0"/>
                  <a:t>Small sample, </a:t>
                </a:r>
                <a14:m>
                  <m:oMath xmlns:m="http://schemas.openxmlformats.org/officeDocument/2006/math">
                    <m:sSup>
                      <m:sSupPr>
                        <m:ctrlPr>
                          <a:rPr lang="el-GR" i="1">
                            <a:latin typeface="Cambria Math"/>
                          </a:rPr>
                        </m:ctrlPr>
                      </m:sSupPr>
                      <m:e>
                        <m:r>
                          <a:rPr lang="el-GR" i="1">
                            <a:latin typeface="Cambria Math"/>
                            <a:ea typeface="Cambria Math"/>
                          </a:rPr>
                          <m:t>𝜎</m:t>
                        </m:r>
                      </m:e>
                      <m:sup>
                        <m:r>
                          <a:rPr lang="en-US" i="1">
                            <a:latin typeface="Cambria Math"/>
                          </a:rPr>
                          <m:t>2</m:t>
                        </m:r>
                      </m:sup>
                    </m:sSup>
                  </m:oMath>
                </a14:m>
                <a:r>
                  <a:rPr lang="en-US" dirty="0"/>
                  <a:t> </a:t>
                </a:r>
                <a:r>
                  <a:rPr lang="en-US" dirty="0" smtClean="0"/>
                  <a:t> unknown</a:t>
                </a:r>
                <a:br>
                  <a:rPr lang="en-US" dirty="0" smtClean="0"/>
                </a:br>
                <a:r>
                  <a:rPr lang="en-US" sz="3600" dirty="0" smtClean="0"/>
                  <a:t>( use t-test )</a:t>
                </a:r>
                <a:endParaRPr lang="en-US" sz="36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8298" b="-45745"/>
                </a:stretch>
              </a:blipFill>
            </p:spPr>
            <p:txBody>
              <a:bodyPr/>
              <a:lstStyle/>
              <a:p>
                <a:r>
                  <a:rPr lang="en-US">
                    <a:noFill/>
                  </a:rPr>
                  <a:t> </a:t>
                </a:r>
              </a:p>
            </p:txBody>
          </p:sp>
        </mc:Fallback>
      </mc:AlternateContent>
      <p:sp>
        <p:nvSpPr>
          <p:cNvPr id="3" name="Content Placeholder 2"/>
          <p:cNvSpPr>
            <a:spLocks noGrp="1"/>
          </p:cNvSpPr>
          <p:nvPr>
            <p:ph idx="1"/>
          </p:nvPr>
        </p:nvSpPr>
        <p:spPr>
          <a:xfrm>
            <a:off x="457200" y="1905000"/>
            <a:ext cx="8229600" cy="4221163"/>
          </a:xfrm>
        </p:spPr>
        <p:txBody>
          <a:bodyPr>
            <a:normAutofit/>
          </a:bodyPr>
          <a:lstStyle/>
          <a:p>
            <a:r>
              <a:rPr lang="en-US" sz="2400" dirty="0" smtClean="0"/>
              <a:t>Five readings of the resistance X, in ohms, of a piece of wire gave the following results:</a:t>
            </a:r>
          </a:p>
          <a:p>
            <a:r>
              <a:rPr lang="en-US" sz="2400" dirty="0" smtClean="0"/>
              <a:t>1.51   1.49   1.54   1.52   1.54</a:t>
            </a:r>
          </a:p>
          <a:p>
            <a:r>
              <a:rPr lang="en-US" sz="2400" dirty="0" smtClean="0"/>
              <a:t>If the wire is pure, the resistance is 1.50 ohms.  If the wire is impure, its resistance is higher than 1.50 ohms.  Making any necessary assumptions, calculate</a:t>
            </a:r>
          </a:p>
          <a:p>
            <a:r>
              <a:rPr lang="en-US" sz="2400" dirty="0" smtClean="0"/>
              <a:t>(a)  the sample mean</a:t>
            </a:r>
          </a:p>
          <a:p>
            <a:r>
              <a:rPr lang="en-US" sz="2400" dirty="0" smtClean="0"/>
              <a:t>(b)  an unbiased estimate of the population variance,</a:t>
            </a:r>
          </a:p>
          <a:p>
            <a:r>
              <a:rPr lang="en-US" sz="2400" dirty="0" smtClean="0"/>
              <a:t>Is there evidence at the 5% level of significance, that the wire is impure?</a:t>
            </a:r>
            <a:endParaRPr lang="en-US" sz="2400" dirty="0"/>
          </a:p>
        </p:txBody>
      </p:sp>
    </p:spTree>
    <p:extLst>
      <p:ext uri="{BB962C8B-B14F-4D97-AF65-F5344CB8AC3E}">
        <p14:creationId xmlns:p14="http://schemas.microsoft.com/office/powerpoint/2010/main" val="166092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418</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Example 1 Large sample, σ^2 known (use z-test)</vt:lpstr>
      <vt:lpstr>Example 2 Large sample, σ^2  unknown ( use z-test )</vt:lpstr>
      <vt:lpstr>Example 3 Small sample, σ^2  known (use z-test )</vt:lpstr>
      <vt:lpstr>Example 4 Small sample, σ^2  unknown ( use t-test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1 Large sample, σ^2 known (use z-test)</dc:title>
  <dc:creator/>
  <cp:lastModifiedBy>taylorsadmin</cp:lastModifiedBy>
  <cp:revision>5</cp:revision>
  <dcterms:created xsi:type="dcterms:W3CDTF">2006-08-16T00:00:00Z</dcterms:created>
  <dcterms:modified xsi:type="dcterms:W3CDTF">2011-09-21T04:27:12Z</dcterms:modified>
</cp:coreProperties>
</file>