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685801"/>
                <a:ext cx="7772400" cy="1752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Case 1</a:t>
                </a:r>
                <a:br>
                  <a:rPr lang="en-US" dirty="0" smtClean="0"/>
                </a:br>
                <a:r>
                  <a:rPr lang="en-US" dirty="0" smtClean="0"/>
                  <a:t>Normal population</a:t>
                </a:r>
                <a:br>
                  <a:rPr lang="en-US" dirty="0" smtClean="0"/>
                </a:br>
                <a:r>
                  <a:rPr lang="en-US" dirty="0" smtClean="0"/>
                  <a:t>independent samples,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known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685801"/>
                <a:ext cx="7772400" cy="1752599"/>
              </a:xfrm>
              <a:blipFill rotWithShape="1">
                <a:blip r:embed="rId2"/>
                <a:stretch>
                  <a:fillRect t="-11150" b="-20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971800"/>
            <a:ext cx="6781800" cy="2667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The alkalinity, in milligrams per </a:t>
            </a:r>
            <a:r>
              <a:rPr lang="en-US" sz="2800" dirty="0" err="1" smtClean="0">
                <a:solidFill>
                  <a:schemeClr val="tx1"/>
                </a:solidFill>
              </a:rPr>
              <a:t>litre</a:t>
            </a:r>
            <a:r>
              <a:rPr lang="en-US" sz="2800" dirty="0" smtClean="0">
                <a:solidFill>
                  <a:schemeClr val="tx1"/>
                </a:solidFill>
              </a:rPr>
              <a:t>, of water in the upper reaches of river in a particular region is known to be normally distributed with a standard deviation of 10 mg/l.  Alkalinity readings in the lower reaches of rivers in the same region are also known to be normally distributed, but with a standard deviation of 25 mg/l.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Ten alkalinity readings are made in the upper reaches of a river and fifteen in the lower reaches of the same river with the following results.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Investigate, at the 1% level of significance, the claim that the true mean alkalinity of water in the lower reaches of this river is greater than that in the upper reaches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04333"/>
              </p:ext>
            </p:extLst>
          </p:nvPr>
        </p:nvGraphicFramePr>
        <p:xfrm>
          <a:off x="838200" y="2209800"/>
          <a:ext cx="6324595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9810"/>
                <a:gridCol w="610385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457200"/>
                <a:gridCol w="533400"/>
              </a:tblGrid>
              <a:tr h="746760">
                <a:tc>
                  <a:txBody>
                    <a:bodyPr/>
                    <a:lstStyle/>
                    <a:p>
                      <a:r>
                        <a:rPr lang="en-US" dirty="0" smtClean="0"/>
                        <a:t>Upper reaches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479466">
                <a:tc>
                  <a:txBody>
                    <a:bodyPr/>
                    <a:lstStyle/>
                    <a:p>
                      <a:r>
                        <a:rPr lang="en-US" dirty="0" smtClean="0"/>
                        <a:t>Lower reaches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270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0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Case 2</a:t>
                </a:r>
                <a:br>
                  <a:rPr lang="en-US" dirty="0" smtClean="0"/>
                </a:br>
                <a:r>
                  <a:rPr lang="en-US" dirty="0" smtClean="0"/>
                  <a:t>Large samples,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unknown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30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Manufacturer X claims that a certain type of electronic component, which it produces, lasts at least 10 hours longer than the corresponding component produced by manufacturer Y.  A customer tests samples of size 50 of each type of component.  The results can be </a:t>
            </a:r>
            <a:r>
              <a:rPr lang="en-US" sz="2400" dirty="0" err="1" smtClean="0"/>
              <a:t>summarised</a:t>
            </a:r>
            <a:r>
              <a:rPr lang="en-US" sz="2400" dirty="0" smtClean="0"/>
              <a:t> as follows.</a:t>
            </a:r>
          </a:p>
          <a:p>
            <a:r>
              <a:rPr lang="en-US" sz="2400" dirty="0" smtClean="0"/>
              <a:t>∑ x = 2332      ∑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206 389      ∑ y = 2091      ∑ 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221 829</a:t>
            </a:r>
          </a:p>
          <a:p>
            <a:r>
              <a:rPr lang="en-US" sz="2400" dirty="0" smtClean="0"/>
              <a:t>Assuming that the customer’s samples are random, test at the 5% significance level, whether these results give support to manufacturer X’s claim.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46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252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Case 1 Normal population independent samples, σ^2 known</vt:lpstr>
      <vt:lpstr>PowerPoint Presentation</vt:lpstr>
      <vt:lpstr>Case 2 Large samples, σ^2 unknown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 Normal population independent samples, σ^2 known</dc:title>
  <dc:creator/>
  <cp:lastModifiedBy>taylorsadmin</cp:lastModifiedBy>
  <cp:revision>5</cp:revision>
  <dcterms:created xsi:type="dcterms:W3CDTF">2006-08-16T00:00:00Z</dcterms:created>
  <dcterms:modified xsi:type="dcterms:W3CDTF">2011-09-27T04:23:00Z</dcterms:modified>
</cp:coreProperties>
</file>