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
  </p:handoutMasterIdLst>
  <p:sldIdLst>
    <p:sldId id="257" r:id="rId2"/>
    <p:sldId id="258" r:id="rId3"/>
    <p:sldId id="256" r:id="rId4"/>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EE912AB8-7E90-470D-8A58-8B87A513ABC3}" type="datetimeFigureOut">
              <a:rPr lang="en-US" smtClean="0"/>
              <a:t>25/9/2012</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5A5F4D18-F4C2-4D0C-8BB3-A7272193DF92}" type="slidenum">
              <a:rPr lang="en-US" smtClean="0"/>
              <a:t>‹#›</a:t>
            </a:fld>
            <a:endParaRPr lang="en-US"/>
          </a:p>
        </p:txBody>
      </p:sp>
    </p:spTree>
    <p:extLst>
      <p:ext uri="{BB962C8B-B14F-4D97-AF65-F5344CB8AC3E}">
        <p14:creationId xmlns:p14="http://schemas.microsoft.com/office/powerpoint/2010/main" val="31773721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81000" y="228600"/>
                <a:ext cx="8229600" cy="1782762"/>
              </a:xfrm>
            </p:spPr>
            <p:txBody>
              <a:bodyPr>
                <a:noAutofit/>
              </a:bodyPr>
              <a:lstStyle/>
              <a:p>
                <a:r>
                  <a:rPr lang="en-US" sz="3200" b="1" dirty="0" smtClean="0"/>
                  <a:t>Case 1</a:t>
                </a:r>
                <a:br>
                  <a:rPr lang="en-US" sz="3200" b="1" dirty="0" smtClean="0"/>
                </a:br>
                <a:r>
                  <a:rPr lang="en-US" sz="2800" b="1" dirty="0" smtClean="0"/>
                  <a:t>Normal population</a:t>
                </a:r>
                <a:br>
                  <a:rPr lang="en-US" sz="2800" b="1" dirty="0" smtClean="0"/>
                </a:br>
                <a:r>
                  <a:rPr lang="en-US" sz="2800" b="1" dirty="0" smtClean="0"/>
                  <a:t>small sample, </a:t>
                </a:r>
                <a14:m>
                  <m:oMath xmlns:m="http://schemas.openxmlformats.org/officeDocument/2006/math">
                    <m:sSup>
                      <m:sSupPr>
                        <m:ctrlPr>
                          <a:rPr lang="el-GR" sz="2800" b="1" i="1">
                            <a:latin typeface="Cambria Math"/>
                          </a:rPr>
                        </m:ctrlPr>
                      </m:sSupPr>
                      <m:e>
                        <m:r>
                          <a:rPr lang="el-GR" sz="2800" b="1" i="1">
                            <a:latin typeface="Cambria Math"/>
                            <a:ea typeface="Cambria Math"/>
                          </a:rPr>
                          <m:t>𝝈</m:t>
                        </m:r>
                      </m:e>
                      <m:sup>
                        <m:r>
                          <a:rPr lang="en-US" sz="2800" b="1" i="1">
                            <a:latin typeface="Cambria Math"/>
                          </a:rPr>
                          <m:t>𝟐</m:t>
                        </m:r>
                      </m:sup>
                    </m:sSup>
                  </m:oMath>
                </a14:m>
                <a:r>
                  <a:rPr lang="en-US" sz="2800" b="1" dirty="0" smtClean="0"/>
                  <a:t> unknown</a:t>
                </a:r>
                <a:br>
                  <a:rPr lang="en-US" sz="2800" b="1" dirty="0" smtClean="0"/>
                </a:br>
                <a:r>
                  <a:rPr lang="en-US" sz="2800" b="1" dirty="0" smtClean="0"/>
                  <a:t>(two-sample t-test) – 1 tail test</a:t>
                </a:r>
                <a:br>
                  <a:rPr lang="en-US" sz="2800" b="1" dirty="0" smtClean="0"/>
                </a:br>
                <a:endParaRPr lang="en-US" sz="28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81000" y="228600"/>
                <a:ext cx="8229600" cy="1782762"/>
              </a:xfrm>
              <a:blipFill rotWithShape="1">
                <a:blip r:embed="rId2"/>
                <a:stretch>
                  <a:fillRect t="-19178"/>
                </a:stretch>
              </a:blipFill>
            </p:spPr>
            <p:txBody>
              <a:bodyPr/>
              <a:lstStyle/>
              <a:p>
                <a:r>
                  <a:rPr lang="en-US">
                    <a:noFill/>
                  </a:rPr>
                  <a:t> </a:t>
                </a:r>
              </a:p>
            </p:txBody>
          </p:sp>
        </mc:Fallback>
      </mc:AlternateContent>
      <p:sp>
        <p:nvSpPr>
          <p:cNvPr id="3" name="Content Placeholder 2"/>
          <p:cNvSpPr>
            <a:spLocks noGrp="1"/>
          </p:cNvSpPr>
          <p:nvPr>
            <p:ph idx="1"/>
          </p:nvPr>
        </p:nvSpPr>
        <p:spPr>
          <a:xfrm>
            <a:off x="457200" y="1981200"/>
            <a:ext cx="8229600" cy="4144963"/>
          </a:xfrm>
        </p:spPr>
        <p:txBody>
          <a:bodyPr>
            <a:normAutofit/>
          </a:bodyPr>
          <a:lstStyle/>
          <a:p>
            <a:r>
              <a:rPr lang="en-US" sz="2600" dirty="0" smtClean="0"/>
              <a:t>In an experiment 22 mice were divided into two groups, one of which was given a special diet which was designed to give faster mass gain.  After an interval the gains in mass (measured in grams) of the mice were measured, with the results given below.</a:t>
            </a:r>
          </a:p>
          <a:p>
            <a:pPr marL="0" indent="0">
              <a:spcBef>
                <a:spcPts val="0"/>
              </a:spcBef>
              <a:buNone/>
            </a:pPr>
            <a:r>
              <a:rPr lang="en-US" sz="2600" dirty="0" smtClean="0"/>
              <a:t>                                      </a:t>
            </a:r>
          </a:p>
          <a:p>
            <a:pPr marL="0" indent="0">
              <a:spcBef>
                <a:spcPts val="0"/>
              </a:spcBef>
              <a:buNone/>
            </a:pPr>
            <a:r>
              <a:rPr lang="en-US" sz="2600" dirty="0"/>
              <a:t> </a:t>
            </a:r>
            <a:r>
              <a:rPr lang="en-US" sz="2600" dirty="0" smtClean="0"/>
              <a:t>                    </a:t>
            </a:r>
            <a:r>
              <a:rPr lang="en-US" sz="2600" dirty="0" smtClean="0"/>
              <a:t>   </a:t>
            </a:r>
            <a:r>
              <a:rPr lang="en-US" sz="2000" dirty="0" smtClean="0"/>
              <a:t>s</a:t>
            </a:r>
            <a:r>
              <a:rPr lang="en-US" sz="2000" dirty="0" smtClean="0">
                <a:solidFill>
                  <a:schemeClr val="tx1">
                    <a:lumMod val="95000"/>
                    <a:lumOff val="5000"/>
                  </a:schemeClr>
                </a:solidFill>
              </a:rPr>
              <a:t>ample </a:t>
            </a:r>
            <a:r>
              <a:rPr lang="en-US" sz="2000" dirty="0" smtClean="0">
                <a:solidFill>
                  <a:schemeClr val="tx1">
                    <a:lumMod val="95000"/>
                    <a:lumOff val="5000"/>
                  </a:schemeClr>
                </a:solidFill>
              </a:rPr>
              <a:t>size      mean (g)   unbiased estimate of pop variance</a:t>
            </a:r>
          </a:p>
          <a:p>
            <a:pPr marL="0" indent="0">
              <a:spcBef>
                <a:spcPts val="0"/>
              </a:spcBef>
              <a:buNone/>
            </a:pPr>
            <a:r>
              <a:rPr lang="en-US" sz="2000" dirty="0" smtClean="0">
                <a:solidFill>
                  <a:schemeClr val="tx1">
                    <a:lumMod val="95000"/>
                    <a:lumOff val="5000"/>
                  </a:schemeClr>
                </a:solidFill>
              </a:rPr>
              <a:t>   Special diet          </a:t>
            </a:r>
            <a:r>
              <a:rPr lang="en-US" sz="2000" dirty="0" smtClean="0">
                <a:solidFill>
                  <a:schemeClr val="tx1">
                    <a:lumMod val="95000"/>
                    <a:lumOff val="5000"/>
                  </a:schemeClr>
                </a:solidFill>
              </a:rPr>
              <a:t>          </a:t>
            </a:r>
            <a:r>
              <a:rPr lang="en-US" sz="2000" dirty="0" smtClean="0">
                <a:solidFill>
                  <a:schemeClr val="tx1">
                    <a:lumMod val="95000"/>
                    <a:lumOff val="5000"/>
                  </a:schemeClr>
                </a:solidFill>
              </a:rPr>
              <a:t>10               20.6                                  4.51</a:t>
            </a:r>
          </a:p>
          <a:p>
            <a:pPr marL="0" indent="0">
              <a:spcBef>
                <a:spcPts val="0"/>
              </a:spcBef>
              <a:buNone/>
            </a:pPr>
            <a:r>
              <a:rPr lang="en-US" sz="2000" dirty="0">
                <a:solidFill>
                  <a:schemeClr val="tx1">
                    <a:lumMod val="95000"/>
                    <a:lumOff val="5000"/>
                  </a:schemeClr>
                </a:solidFill>
              </a:rPr>
              <a:t> </a:t>
            </a:r>
            <a:r>
              <a:rPr lang="en-US" sz="2000" dirty="0" smtClean="0">
                <a:solidFill>
                  <a:schemeClr val="tx1">
                    <a:lumMod val="95000"/>
                    <a:lumOff val="5000"/>
                  </a:schemeClr>
                </a:solidFill>
              </a:rPr>
              <a:t>  Usual diet          </a:t>
            </a:r>
            <a:r>
              <a:rPr lang="en-US" sz="2000" dirty="0" smtClean="0">
                <a:solidFill>
                  <a:schemeClr val="tx1">
                    <a:lumMod val="95000"/>
                    <a:lumOff val="5000"/>
                  </a:schemeClr>
                </a:solidFill>
              </a:rPr>
              <a:t>             </a:t>
            </a:r>
            <a:r>
              <a:rPr lang="en-US" sz="2000" dirty="0" smtClean="0">
                <a:solidFill>
                  <a:schemeClr val="tx1">
                    <a:lumMod val="95000"/>
                    <a:lumOff val="5000"/>
                  </a:schemeClr>
                </a:solidFill>
              </a:rPr>
              <a:t>12               18.2                                  3.17</a:t>
            </a:r>
          </a:p>
          <a:p>
            <a:endParaRPr lang="en-US" sz="1800" dirty="0"/>
          </a:p>
          <a:p>
            <a:endParaRPr lang="en-US" sz="1800" dirty="0"/>
          </a:p>
        </p:txBody>
      </p:sp>
    </p:spTree>
    <p:extLst>
      <p:ext uri="{BB962C8B-B14F-4D97-AF65-F5344CB8AC3E}">
        <p14:creationId xmlns:p14="http://schemas.microsoft.com/office/powerpoint/2010/main" val="2963806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spcBef>
                <a:spcPts val="0"/>
              </a:spcBef>
              <a:buNone/>
            </a:pPr>
            <a:endParaRPr lang="en-US" dirty="0"/>
          </a:p>
          <a:p>
            <a:pPr marL="0" indent="0">
              <a:spcBef>
                <a:spcPts val="0"/>
              </a:spcBef>
              <a:buNone/>
            </a:pPr>
            <a:r>
              <a:rPr lang="en-US" dirty="0"/>
              <a:t>The mass gains for each group may be assumed to be distributed normally with the same variance.  Calculate an estimate of this common variance from the combined results of both groups. Test, at the 5% significant level, whether the special diet produced a greater increase in mass than the usual diet.</a:t>
            </a:r>
          </a:p>
          <a:p>
            <a:pPr marL="0" indent="0">
              <a:buNone/>
            </a:pPr>
            <a:r>
              <a:rPr lang="en-US" dirty="0"/>
              <a:t> </a:t>
            </a:r>
          </a:p>
          <a:p>
            <a:endParaRPr lang="en-US" dirty="0"/>
          </a:p>
        </p:txBody>
      </p:sp>
    </p:spTree>
    <p:extLst>
      <p:ext uri="{BB962C8B-B14F-4D97-AF65-F5344CB8AC3E}">
        <p14:creationId xmlns:p14="http://schemas.microsoft.com/office/powerpoint/2010/main" val="30020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295399"/>
          </a:xfrm>
        </p:spPr>
        <p:txBody>
          <a:bodyPr>
            <a:normAutofit fontScale="90000"/>
          </a:bodyPr>
          <a:lstStyle/>
          <a:p>
            <a:r>
              <a:rPr lang="en-US" dirty="0" smtClean="0"/>
              <a:t>Case 2</a:t>
            </a:r>
            <a:br>
              <a:rPr lang="en-US" dirty="0" smtClean="0"/>
            </a:br>
            <a:r>
              <a:rPr lang="en-US" dirty="0" smtClean="0"/>
              <a:t>2 tail test</a:t>
            </a:r>
            <a:endParaRPr lang="en-US" dirty="0"/>
          </a:p>
        </p:txBody>
      </p:sp>
      <p:sp>
        <p:nvSpPr>
          <p:cNvPr id="3" name="Subtitle 2"/>
          <p:cNvSpPr>
            <a:spLocks noGrp="1"/>
          </p:cNvSpPr>
          <p:nvPr>
            <p:ph type="subTitle" idx="1"/>
          </p:nvPr>
        </p:nvSpPr>
        <p:spPr>
          <a:xfrm>
            <a:off x="838200" y="1828800"/>
            <a:ext cx="7162800" cy="3810000"/>
          </a:xfrm>
        </p:spPr>
        <p:txBody>
          <a:bodyPr>
            <a:normAutofit fontScale="85000" lnSpcReduction="10000"/>
          </a:bodyPr>
          <a:lstStyle/>
          <a:p>
            <a:pPr algn="l"/>
            <a:r>
              <a:rPr lang="en-US" dirty="0" smtClean="0">
                <a:solidFill>
                  <a:schemeClr val="tx2"/>
                </a:solidFill>
              </a:rPr>
              <a:t>A random sample of 10 hot drinks from Dispenser A had a mean volume of 203 ml and a standard deviation of 3 ml.  A random sample of 15 hot drinks from Dispenser B gave corresponding values of 206 ml and 5 ml.  The amount dispensed by each machine may be assumed to be normally distributed with the same variance. Test, at the 5 % significant level, the hypothesis that there is no difference in the mean volume dispensed by the two machines</a:t>
            </a:r>
            <a:endParaRPr lang="en-US" dirty="0">
              <a:solidFill>
                <a:schemeClr val="tx2"/>
              </a:solidFill>
            </a:endParaRPr>
          </a:p>
        </p:txBody>
      </p:sp>
    </p:spTree>
    <p:extLst>
      <p:ext uri="{BB962C8B-B14F-4D97-AF65-F5344CB8AC3E}">
        <p14:creationId xmlns:p14="http://schemas.microsoft.com/office/powerpoint/2010/main" val="2706915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227</Words>
  <Application>Microsoft Office PowerPoint</Application>
  <PresentationFormat>On-screen Show (4:3)</PresentationFormat>
  <Paragraphs>11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Case 1 Normal population small sample, σ^2 unknown (two-sample t-test) – 1 tail test </vt:lpstr>
      <vt:lpstr>PowerPoint Presentation</vt:lpstr>
      <vt:lpstr>Case 2 2 tail test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1 Normal population small sample, σ^2 unknown (two-sample t-test) </dc:title>
  <dc:creator/>
  <cp:lastModifiedBy>taylorsadmin</cp:lastModifiedBy>
  <cp:revision>6</cp:revision>
  <cp:lastPrinted>2012-09-25T07:29:44Z</cp:lastPrinted>
  <dcterms:created xsi:type="dcterms:W3CDTF">2006-08-16T00:00:00Z</dcterms:created>
  <dcterms:modified xsi:type="dcterms:W3CDTF">2012-09-25T07:30:48Z</dcterms:modified>
</cp:coreProperties>
</file>