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7B6BB-729F-4770-AD67-A041B2CDE354}" type="datetimeFigureOut">
              <a:rPr lang="en-US" smtClean="0"/>
              <a:t>25/9/2012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0062D-1946-46FD-AC24-ED4A0D76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12E37-7AE1-4B7A-B292-8078633F9FDB}" type="datetimeFigureOut">
              <a:rPr lang="en-US" smtClean="0"/>
              <a:t>25/9/2012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D2D6C-875E-4713-A01B-220CF97A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D2D6C-875E-4713-A01B-220CF97A73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D799-5390-43AC-9691-FCE4E9590F1C}" type="datetime1">
              <a:rPr lang="en-US" smtClean="0"/>
              <a:t>25/9/2012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A9D6-DDCF-439A-AEBD-F244817DA8DD}" type="datetime1">
              <a:rPr lang="en-US" smtClean="0"/>
              <a:t>25/9/2012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CFBD-18B8-4F2A-AF64-E5CD04D12D1F}" type="datetime1">
              <a:rPr lang="en-US" smtClean="0"/>
              <a:t>25/9/2012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176D-3954-480C-A661-CF8DFD80FDA7}" type="datetime1">
              <a:rPr lang="en-US" smtClean="0"/>
              <a:t>25/9/2012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F8DB-1ECD-4827-AAA4-7A29774017A1}" type="datetime1">
              <a:rPr lang="en-US" smtClean="0"/>
              <a:t>25/9/2012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7EA9-B462-44A6-A48A-E49DEBD5AB59}" type="datetime1">
              <a:rPr lang="en-US" smtClean="0"/>
              <a:t>25/9/2012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BA22-C15A-4975-A3E7-E77A27DF5916}" type="datetime1">
              <a:rPr lang="en-US" smtClean="0"/>
              <a:t>25/9/2012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6E89-1B46-4726-8038-1A63C22DC800}" type="datetime1">
              <a:rPr lang="en-US" smtClean="0"/>
              <a:t>25/9/2012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7FE5-A863-402B-96AC-B6F2DEE327AD}" type="datetime1">
              <a:rPr lang="en-US" smtClean="0"/>
              <a:t>25/9/2012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EE9A-7406-460E-A3E3-C224CA7FCFAD}" type="datetime1">
              <a:rPr lang="en-US" smtClean="0"/>
              <a:t>25/9/2012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C5DB-8772-473B-A591-BEB6A2682320}" type="datetime1">
              <a:rPr lang="en-US" smtClean="0"/>
              <a:t>25/9/2012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042A-D432-4879-A43E-7FA457FBCEA3}" type="datetime1">
              <a:rPr lang="en-US" smtClean="0"/>
              <a:t>25/9/2012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95399"/>
          </a:xfrm>
        </p:spPr>
        <p:txBody>
          <a:bodyPr>
            <a:normAutofit/>
          </a:bodyPr>
          <a:lstStyle/>
          <a:p>
            <a:r>
              <a:rPr lang="en-US" sz="4800" i="1" dirty="0" smtClean="0"/>
              <a:t>X</a:t>
            </a:r>
            <a:r>
              <a:rPr lang="en-US" sz="4800" i="1" baseline="30000" dirty="0" smtClean="0"/>
              <a:t>2</a:t>
            </a:r>
            <a:r>
              <a:rPr lang="en-US" sz="4800" dirty="0" smtClean="0"/>
              <a:t> significance test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8077200" cy="4267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 main situations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Goodness-of-fit test</a:t>
            </a:r>
            <a:r>
              <a:rPr lang="en-US" sz="2800" dirty="0" smtClean="0">
                <a:solidFill>
                  <a:schemeClr val="tx1"/>
                </a:solidFill>
              </a:rPr>
              <a:t>: want to test how well a set of observed data fit a particular distribution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Test for independence</a:t>
            </a:r>
            <a:r>
              <a:rPr lang="en-US" sz="2800" dirty="0" smtClean="0">
                <a:solidFill>
                  <a:schemeClr val="tx1"/>
                </a:solidFill>
              </a:rPr>
              <a:t>: use a contingency table to investigate whether 2 factors are independent or whether there is an association between them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6- Goodness of fit of a 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handout given</a:t>
            </a:r>
          </a:p>
          <a:p>
            <a:r>
              <a:rPr lang="en-US" i="1" dirty="0" smtClean="0"/>
              <a:t>Y</a:t>
            </a:r>
            <a:r>
              <a:rPr lang="en-US" dirty="0" smtClean="0"/>
              <a:t> ~ the length of a run</a:t>
            </a:r>
          </a:p>
          <a:p>
            <a:r>
              <a:rPr lang="en-US" dirty="0"/>
              <a:t>H</a:t>
            </a:r>
            <a:r>
              <a:rPr lang="en-US" baseline="-25000" dirty="0"/>
              <a:t>o  </a:t>
            </a:r>
            <a:r>
              <a:rPr lang="en-US" dirty="0"/>
              <a:t> : </a:t>
            </a:r>
            <a:r>
              <a:rPr lang="en-US" i="1" dirty="0" smtClean="0"/>
              <a:t>Y </a:t>
            </a:r>
            <a:r>
              <a:rPr lang="en-US" dirty="0"/>
              <a:t>~ </a:t>
            </a:r>
            <a:r>
              <a:rPr lang="en-US" dirty="0" smtClean="0"/>
              <a:t>Geo(1/2)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1  </a:t>
            </a:r>
            <a:r>
              <a:rPr lang="en-US" dirty="0"/>
              <a:t> </a:t>
            </a:r>
            <a:r>
              <a:rPr lang="en-US"/>
              <a:t>: </a:t>
            </a:r>
            <a:r>
              <a:rPr lang="en-US" i="1" dirty="0" smtClean="0"/>
              <a:t>Y</a:t>
            </a:r>
            <a:r>
              <a:rPr lang="en-US" i="1" smtClean="0"/>
              <a:t> </a:t>
            </a:r>
            <a:r>
              <a:rPr lang="en-US" dirty="0"/>
              <a:t>is not distributed this way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705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the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of degrees of freedom=no of classes – no </a:t>
            </a:r>
            <a:r>
              <a:rPr lang="en-US" smtClean="0"/>
              <a:t>of restrictions</a:t>
            </a:r>
          </a:p>
          <a:p>
            <a:r>
              <a:rPr lang="en-US" dirty="0" smtClean="0"/>
              <a:t>It is reversed J-shaped for </a:t>
            </a:r>
            <a:r>
              <a:rPr lang="en-US" i="1" dirty="0" smtClean="0"/>
              <a:t>v</a:t>
            </a:r>
            <a:r>
              <a:rPr lang="en-US" dirty="0" smtClean="0"/>
              <a:t>=1 and 2</a:t>
            </a:r>
          </a:p>
          <a:p>
            <a:r>
              <a:rPr lang="en-US" dirty="0" smtClean="0"/>
              <a:t>It is positively skewed for </a:t>
            </a:r>
            <a:r>
              <a:rPr lang="en-US" i="1" dirty="0" smtClean="0"/>
              <a:t>v ˃</a:t>
            </a:r>
            <a:r>
              <a:rPr lang="en-US" dirty="0" smtClean="0"/>
              <a:t>2</a:t>
            </a:r>
          </a:p>
          <a:p>
            <a:r>
              <a:rPr lang="en-US" dirty="0" smtClean="0"/>
              <a:t>The larger the value of </a:t>
            </a:r>
            <a:r>
              <a:rPr lang="en-US" i="1" dirty="0" smtClean="0"/>
              <a:t>v</a:t>
            </a:r>
            <a:r>
              <a:rPr lang="en-US" dirty="0" smtClean="0"/>
              <a:t>, the more symmetric the distribution becomes</a:t>
            </a:r>
          </a:p>
          <a:p>
            <a:r>
              <a:rPr lang="en-US" dirty="0" smtClean="0"/>
              <a:t>When </a:t>
            </a:r>
            <a:r>
              <a:rPr lang="en-US" i="1" dirty="0" smtClean="0"/>
              <a:t>v</a:t>
            </a:r>
            <a:r>
              <a:rPr lang="en-US" dirty="0" smtClean="0"/>
              <a:t> is large, the distribution is approximately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ctr"/>
                <a:r>
                  <a:rPr lang="en-US" sz="4000" b="1" i="1" dirty="0" smtClean="0"/>
                  <a:t>X</a:t>
                </a:r>
                <a:r>
                  <a:rPr lang="en-US" sz="4000" b="1" i="1" baseline="30000" dirty="0" smtClean="0"/>
                  <a:t>2</a:t>
                </a:r>
                <a:r>
                  <a:rPr lang="en-US" sz="4000" b="1" i="1" dirty="0" smtClean="0"/>
                  <a:t> = </a:t>
                </a:r>
                <a:r>
                  <a:rPr lang="en-US" sz="4000" b="1" dirty="0" smtClean="0"/>
                  <a:t>∑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𝑶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4000" b="1" i="1" smtClean="0">
                            <a:latin typeface="Cambria Math"/>
                          </a:rPr>
                          <m:t>𝑬</m:t>
                        </m:r>
                      </m:den>
                    </m:f>
                  </m:oMath>
                </a14:m>
                <a:endParaRPr lang="en-US" sz="4000" b="1" dirty="0" smtClean="0"/>
              </a:p>
              <a:p>
                <a:r>
                  <a:rPr lang="en-US" sz="4000" i="1" dirty="0" smtClean="0"/>
                  <a:t>O</a:t>
                </a:r>
                <a:r>
                  <a:rPr lang="en-US" sz="4000" dirty="0" smtClean="0"/>
                  <a:t> is the observed frequencies</a:t>
                </a:r>
              </a:p>
              <a:p>
                <a:r>
                  <a:rPr lang="en-US" sz="4000" i="1" dirty="0" smtClean="0"/>
                  <a:t>E </a:t>
                </a:r>
                <a:r>
                  <a:rPr lang="en-US" sz="4000" dirty="0" smtClean="0"/>
                  <a:t>is the expected frequencies</a:t>
                </a:r>
              </a:p>
              <a:p>
                <a:r>
                  <a:rPr lang="en-US" sz="4000" dirty="0" smtClean="0"/>
                  <a:t>If </a:t>
                </a:r>
                <a:r>
                  <a:rPr lang="en-US" sz="4000" i="1" dirty="0" smtClean="0"/>
                  <a:t>E</a:t>
                </a:r>
                <a:r>
                  <a:rPr lang="en-US" sz="4000" dirty="0" smtClean="0"/>
                  <a:t> ˂ 5 for any class, combine adjacent classes to form a class that is sufficiently large. This is because </a:t>
                </a:r>
                <a:r>
                  <a:rPr lang="en-US" sz="4000" b="1" i="1" dirty="0"/>
                  <a:t>X</a:t>
                </a:r>
                <a:r>
                  <a:rPr lang="en-US" sz="4000" b="1" i="1" baseline="30000" dirty="0"/>
                  <a:t>2</a:t>
                </a:r>
                <a:r>
                  <a:rPr lang="en-US" sz="4000" b="1" i="1" dirty="0"/>
                  <a:t> </a:t>
                </a:r>
                <a:r>
                  <a:rPr lang="en-US" sz="4000" dirty="0" smtClean="0"/>
                  <a:t>(continuous) can be used as an approximation to </a:t>
                </a:r>
                <a:r>
                  <a:rPr lang="en-US" sz="4000" b="1" i="1" dirty="0"/>
                  <a:t>X</a:t>
                </a:r>
                <a:r>
                  <a:rPr lang="en-US" sz="4000" b="1" i="1" baseline="30000" dirty="0"/>
                  <a:t>2</a:t>
                </a:r>
                <a:r>
                  <a:rPr lang="en-US" sz="4000" b="1" i="1" dirty="0"/>
                  <a:t> </a:t>
                </a:r>
                <a:r>
                  <a:rPr lang="en-US" sz="4000" dirty="0" smtClean="0"/>
                  <a:t>(discrete) only if none of the expected frequencies fall below 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1078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45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X</a:t>
            </a:r>
            <a:r>
              <a:rPr lang="en-US" b="1" i="1" baseline="30000" dirty="0" smtClean="0"/>
              <a:t>2  </a:t>
            </a:r>
            <a:r>
              <a:rPr lang="en-US" dirty="0" smtClean="0"/>
              <a:t>test compares each observed frequency with the corresponding expected frequency</a:t>
            </a:r>
          </a:p>
          <a:p>
            <a:r>
              <a:rPr lang="en-US" dirty="0" smtClean="0"/>
              <a:t>If </a:t>
            </a:r>
            <a:r>
              <a:rPr lang="en-US" b="1" i="1" dirty="0"/>
              <a:t>X</a:t>
            </a:r>
            <a:r>
              <a:rPr lang="en-US" b="1" i="1" baseline="30000" dirty="0"/>
              <a:t>2</a:t>
            </a:r>
            <a:r>
              <a:rPr lang="en-US" b="1" i="1" dirty="0"/>
              <a:t> </a:t>
            </a:r>
            <a:r>
              <a:rPr lang="en-US" b="1" i="1" dirty="0" smtClean="0"/>
              <a:t> = 0,</a:t>
            </a:r>
            <a:r>
              <a:rPr lang="en-US" dirty="0" smtClean="0"/>
              <a:t> then there is exact agreement between the observed and expected frequencies</a:t>
            </a:r>
          </a:p>
          <a:p>
            <a:r>
              <a:rPr lang="en-US" dirty="0" smtClean="0"/>
              <a:t>If </a:t>
            </a:r>
            <a:r>
              <a:rPr lang="en-US" b="1" i="1" dirty="0"/>
              <a:t>X</a:t>
            </a:r>
            <a:r>
              <a:rPr lang="en-US" b="1" i="1" baseline="30000" dirty="0"/>
              <a:t>2</a:t>
            </a:r>
            <a:r>
              <a:rPr lang="en-US" b="1" i="1" dirty="0"/>
              <a:t> </a:t>
            </a:r>
            <a:r>
              <a:rPr lang="en-US" b="1" i="1" dirty="0" smtClean="0"/>
              <a:t>˃ 0, </a:t>
            </a:r>
            <a:r>
              <a:rPr lang="en-US" dirty="0" smtClean="0"/>
              <a:t>then </a:t>
            </a:r>
            <a:r>
              <a:rPr lang="en-US" i="1" dirty="0" smtClean="0"/>
              <a:t>O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dirty="0" smtClean="0"/>
              <a:t> do not agree exactly; the larger the value of </a:t>
            </a:r>
            <a:r>
              <a:rPr lang="en-US" b="1" i="1" dirty="0" smtClean="0"/>
              <a:t>X</a:t>
            </a:r>
            <a:r>
              <a:rPr lang="en-US" b="1" i="1" baseline="30000" dirty="0" smtClean="0"/>
              <a:t>2 </a:t>
            </a:r>
            <a:r>
              <a:rPr lang="en-US" dirty="0" smtClean="0"/>
              <a:t> the greater the discrepancy and it implies a poor fit</a:t>
            </a:r>
          </a:p>
          <a:p>
            <a:r>
              <a:rPr lang="en-US" dirty="0" smtClean="0"/>
              <a:t>This is why the </a:t>
            </a:r>
            <a:r>
              <a:rPr lang="en-US" b="1" i="1" dirty="0"/>
              <a:t>X</a:t>
            </a:r>
            <a:r>
              <a:rPr lang="en-US" b="1" i="1" baseline="30000" dirty="0"/>
              <a:t>2</a:t>
            </a:r>
            <a:r>
              <a:rPr lang="en-US" b="1" i="1" dirty="0"/>
              <a:t> </a:t>
            </a:r>
            <a:r>
              <a:rPr lang="en-US" dirty="0" smtClean="0"/>
              <a:t>test is conducted as a one-tailed (upper tail)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4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1- Goodness-of-fit for 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Example 12.1</a:t>
            </a:r>
          </a:p>
          <a:p>
            <a:pPr marL="457200" indent="-457200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 </a:t>
            </a:r>
            <a:r>
              <a:rPr lang="en-US" dirty="0"/>
              <a:t>: the distribution </a:t>
            </a:r>
            <a:r>
              <a:rPr lang="en-US" dirty="0" smtClean="0"/>
              <a:t>fits a uniform distribution </a:t>
            </a:r>
            <a:r>
              <a:rPr lang="en-US" dirty="0" err="1" smtClean="0"/>
              <a:t>ie</a:t>
            </a:r>
            <a:r>
              <a:rPr lang="en-US" dirty="0" smtClean="0"/>
              <a:t>. the no of absentees is the same everyday</a:t>
            </a:r>
            <a:endParaRPr lang="en-US" dirty="0"/>
          </a:p>
          <a:p>
            <a:pPr marL="457200" indent="-457200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: the distribution does not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6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2- Goodness-of-fit for a distribution in a given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12.2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o </a:t>
            </a:r>
            <a:r>
              <a:rPr lang="en-US" dirty="0" smtClean="0"/>
              <a:t> : the </a:t>
            </a:r>
            <a:r>
              <a:rPr lang="en-US" dirty="0" err="1" smtClean="0"/>
              <a:t>colour</a:t>
            </a:r>
            <a:r>
              <a:rPr lang="en-US" dirty="0" smtClean="0"/>
              <a:t> are in the ratio 3:2:5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 : the </a:t>
            </a:r>
            <a:r>
              <a:rPr lang="en-US" dirty="0" err="1" smtClean="0"/>
              <a:t>colours</a:t>
            </a:r>
            <a:r>
              <a:rPr lang="en-US" dirty="0" smtClean="0"/>
              <a:t> are not in the ratio 3:2:5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3- Goodness-of-fit test for a 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12.3</a:t>
            </a:r>
          </a:p>
          <a:p>
            <a:r>
              <a:rPr lang="en-US" dirty="0" smtClean="0"/>
              <a:t>Let X be the number of heifer calves born to a cow in the first five years of breeding  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o </a:t>
            </a:r>
            <a:r>
              <a:rPr lang="en-US" dirty="0" smtClean="0"/>
              <a:t> :  </a:t>
            </a:r>
            <a:r>
              <a:rPr lang="en-US" i="1" dirty="0" smtClean="0"/>
              <a:t>X </a:t>
            </a:r>
            <a:r>
              <a:rPr lang="en-US" dirty="0" smtClean="0"/>
              <a:t>~ </a:t>
            </a:r>
            <a:r>
              <a:rPr lang="en-US" i="1" dirty="0" smtClean="0"/>
              <a:t>B </a:t>
            </a:r>
            <a:r>
              <a:rPr lang="en-US" dirty="0" smtClean="0"/>
              <a:t>(5,0.5)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 :  </a:t>
            </a:r>
            <a:r>
              <a:rPr lang="en-US" i="1" dirty="0" smtClean="0"/>
              <a:t>X </a:t>
            </a:r>
            <a:r>
              <a:rPr lang="en-US" dirty="0" smtClean="0"/>
              <a:t>is not distributed in this way</a:t>
            </a:r>
          </a:p>
          <a:p>
            <a:r>
              <a:rPr lang="en-US" dirty="0" smtClean="0"/>
              <a:t>Part(b)  p is estimated from the data, so </a:t>
            </a:r>
            <a:r>
              <a:rPr lang="en-US" i="1" dirty="0" smtClean="0"/>
              <a:t>v</a:t>
            </a:r>
            <a:r>
              <a:rPr lang="en-US" dirty="0" smtClean="0"/>
              <a:t> = 5-2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4 – Goodness-of-fit for a </a:t>
            </a:r>
            <a:r>
              <a:rPr lang="en-US" dirty="0" err="1" smtClean="0"/>
              <a:t>poisson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12.4</a:t>
            </a:r>
          </a:p>
          <a:p>
            <a:r>
              <a:rPr lang="en-US" dirty="0" smtClean="0"/>
              <a:t>Let X be the number of goals scored in a match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o  </a:t>
            </a:r>
            <a:r>
              <a:rPr lang="en-US" dirty="0" smtClean="0"/>
              <a:t> : </a:t>
            </a:r>
            <a:r>
              <a:rPr lang="en-US" i="1" dirty="0" smtClean="0"/>
              <a:t>X </a:t>
            </a:r>
            <a:r>
              <a:rPr lang="en-US" dirty="0" smtClean="0"/>
              <a:t>~ Po(2)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  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i="1" dirty="0" smtClean="0"/>
              <a:t>X </a:t>
            </a:r>
            <a:r>
              <a:rPr lang="en-US" dirty="0" smtClean="0"/>
              <a:t>is not distributed this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7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5-Goodness-of-fit test for a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12.6</a:t>
            </a:r>
          </a:p>
          <a:p>
            <a:r>
              <a:rPr lang="en-US" dirty="0"/>
              <a:t>H</a:t>
            </a:r>
            <a:r>
              <a:rPr lang="en-US" baseline="-25000" dirty="0"/>
              <a:t>o  </a:t>
            </a:r>
            <a:r>
              <a:rPr lang="en-US" dirty="0"/>
              <a:t> : </a:t>
            </a:r>
            <a:r>
              <a:rPr lang="en-US" i="1" dirty="0" smtClean="0"/>
              <a:t>X </a:t>
            </a:r>
            <a:r>
              <a:rPr lang="en-US" dirty="0" smtClean="0"/>
              <a:t>~ N(50,15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H</a:t>
            </a:r>
            <a:r>
              <a:rPr lang="en-US" baseline="-25000" dirty="0"/>
              <a:t>1  </a:t>
            </a:r>
            <a:r>
              <a:rPr lang="en-US" dirty="0"/>
              <a:t> : </a:t>
            </a:r>
            <a:r>
              <a:rPr lang="en-US" i="1" dirty="0"/>
              <a:t>X </a:t>
            </a:r>
            <a:r>
              <a:rPr lang="en-US" dirty="0"/>
              <a:t>is not distributed this way</a:t>
            </a:r>
          </a:p>
          <a:p>
            <a:r>
              <a:rPr lang="en-US" dirty="0" smtClean="0"/>
              <a:t>Example 12.7</a:t>
            </a:r>
          </a:p>
          <a:p>
            <a:r>
              <a:rPr lang="en-US" dirty="0" smtClean="0"/>
              <a:t>The mean and variance is estimated from the data, so </a:t>
            </a:r>
            <a:r>
              <a:rPr lang="en-US" i="1" dirty="0" smtClean="0"/>
              <a:t>v</a:t>
            </a:r>
            <a:r>
              <a:rPr lang="en-US" dirty="0" smtClean="0"/>
              <a:t> = 6-3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1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478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X2 significance test</vt:lpstr>
      <vt:lpstr>Characteristics of the distribution</vt:lpstr>
      <vt:lpstr>The test statistics</vt:lpstr>
      <vt:lpstr>PowerPoint Presentation</vt:lpstr>
      <vt:lpstr>Test 1- Goodness-of-fit for uniform distribution</vt:lpstr>
      <vt:lpstr>Test 2- Goodness-of-fit for a distribution in a given ratio</vt:lpstr>
      <vt:lpstr>Test 3- Goodness-of-fit test for a binomial distribution</vt:lpstr>
      <vt:lpstr>Test 4 – Goodness-of-fit for a poisson distribution</vt:lpstr>
      <vt:lpstr>Test 5-Goodness-of-fit test for a normal distribution</vt:lpstr>
      <vt:lpstr>Test 6- Goodness of fit of a Geometric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X2 significance test</dc:title>
  <dc:creator/>
  <cp:lastModifiedBy>taylorsadmin</cp:lastModifiedBy>
  <cp:revision>12</cp:revision>
  <cp:lastPrinted>2012-09-25T07:35:02Z</cp:lastPrinted>
  <dcterms:created xsi:type="dcterms:W3CDTF">2006-08-16T00:00:00Z</dcterms:created>
  <dcterms:modified xsi:type="dcterms:W3CDTF">2012-09-25T07:35:26Z</dcterms:modified>
</cp:coreProperties>
</file>