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1295399"/>
          </a:xfrm>
        </p:spPr>
        <p:txBody>
          <a:bodyPr/>
          <a:lstStyle/>
          <a:p>
            <a:r>
              <a:rPr lang="en-US" i="1" dirty="0" smtClean="0"/>
              <a:t>X</a:t>
            </a:r>
            <a:r>
              <a:rPr lang="en-US" i="1" baseline="30000" dirty="0" smtClean="0"/>
              <a:t>2 </a:t>
            </a:r>
            <a:r>
              <a:rPr lang="en-US" i="1" dirty="0" smtClean="0"/>
              <a:t> </a:t>
            </a:r>
            <a:r>
              <a:rPr lang="en-US" dirty="0" smtClean="0"/>
              <a:t>test for independence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29718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 are classified according to 2 different factors which are displayed in a </a:t>
            </a:r>
            <a:r>
              <a:rPr lang="en-US" sz="3600" i="1" dirty="0" smtClean="0">
                <a:solidFill>
                  <a:schemeClr val="tx1"/>
                </a:solidFill>
              </a:rPr>
              <a:t>contingency table </a:t>
            </a:r>
            <a:r>
              <a:rPr lang="en-US" dirty="0" smtClean="0">
                <a:solidFill>
                  <a:schemeClr val="tx1"/>
                </a:solidFill>
              </a:rPr>
              <a:t>(row by column)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3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12.8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1. Form hypotheses, state H</a:t>
                </a:r>
                <a:r>
                  <a:rPr lang="en-US" sz="2400" baseline="-25000" dirty="0" smtClean="0"/>
                  <a:t>o </a:t>
                </a:r>
                <a:r>
                  <a:rPr lang="en-US" sz="2400" dirty="0" smtClean="0"/>
                  <a:t> and H</a:t>
                </a:r>
                <a:r>
                  <a:rPr lang="en-US" sz="2400" baseline="-25000" dirty="0" smtClean="0"/>
                  <a:t>1</a:t>
                </a:r>
                <a:endParaRPr lang="en-US" sz="2400" dirty="0" smtClean="0"/>
              </a:p>
              <a:p>
                <a:r>
                  <a:rPr lang="en-US" sz="2400" dirty="0"/>
                  <a:t>H</a:t>
                </a:r>
                <a:r>
                  <a:rPr lang="en-US" sz="2400" baseline="-25000" dirty="0"/>
                  <a:t>o </a:t>
                </a:r>
                <a:r>
                  <a:rPr lang="en-US" sz="2400" dirty="0"/>
                  <a:t> : the </a:t>
                </a:r>
                <a:r>
                  <a:rPr lang="en-US" sz="2400" dirty="0" smtClean="0"/>
                  <a:t>weather has no effect on the team’s     results</a:t>
                </a:r>
                <a:endParaRPr lang="en-US" sz="2400" dirty="0"/>
              </a:p>
              <a:p>
                <a:r>
                  <a:rPr lang="en-US" sz="2400" dirty="0"/>
                  <a:t>H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 </a:t>
                </a:r>
                <a:r>
                  <a:rPr lang="en-US" sz="2400" dirty="0" smtClean="0"/>
                  <a:t>: the </a:t>
                </a:r>
                <a:r>
                  <a:rPr lang="en-US" sz="2400" dirty="0"/>
                  <a:t>weather has </a:t>
                </a:r>
                <a:r>
                  <a:rPr lang="en-US" sz="2400" dirty="0" smtClean="0"/>
                  <a:t>an </a:t>
                </a:r>
                <a:r>
                  <a:rPr lang="en-US" sz="2400" dirty="0"/>
                  <a:t>effect on the team’s </a:t>
                </a:r>
                <a:r>
                  <a:rPr lang="en-US" sz="2400" dirty="0" smtClean="0"/>
                  <a:t>results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2. Calculate E and check that E˃5</a:t>
                </a:r>
              </a:p>
              <a:p>
                <a:pPr marL="0" indent="0">
                  <a:buNone/>
                </a:pPr>
                <a:r>
                  <a:rPr lang="en-US" sz="2400" i="1" dirty="0" smtClean="0"/>
                  <a:t>        Expected frequency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𝑟𝑜𝑤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𝑡𝑜𝑡𝑎𝑙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𝑐𝑜𝑙𝑢𝑚𝑛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𝑡𝑜𝑡𝑎𝑙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𝑔𝑟𝑎𝑛𝑑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𝑡𝑜𝑡𝑎𝑙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3. Work out </a:t>
                </a:r>
                <a:r>
                  <a:rPr lang="en-US" sz="2400" i="1" dirty="0" smtClean="0"/>
                  <a:t>v</a:t>
                </a:r>
                <a:r>
                  <a:rPr lang="en-US" sz="2400" dirty="0" smtClean="0"/>
                  <a:t>, degree of freedom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4.  Calculate  </a:t>
                </a:r>
                <a:r>
                  <a:rPr lang="en-US" sz="2400" i="1" dirty="0" smtClean="0"/>
                  <a:t>X</a:t>
                </a:r>
                <a:r>
                  <a:rPr lang="en-US" sz="2400" i="1" baseline="30000" dirty="0" smtClean="0"/>
                  <a:t>2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5.  Make a conclusion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68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</a:t>
            </a:r>
            <a:r>
              <a:rPr lang="en-US" i="1" dirty="0" smtClean="0"/>
              <a:t>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V = </a:t>
            </a:r>
            <a:r>
              <a:rPr lang="en-US" dirty="0" smtClean="0"/>
              <a:t>(h-1) (k-1)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1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111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X2  test for independence</vt:lpstr>
      <vt:lpstr>Example 12.8</vt:lpstr>
      <vt:lpstr>How to find v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X2  test for independence</dc:title>
  <dc:creator/>
  <cp:lastModifiedBy>taylorsadmin</cp:lastModifiedBy>
  <cp:revision>2</cp:revision>
  <dcterms:created xsi:type="dcterms:W3CDTF">2006-08-16T00:00:00Z</dcterms:created>
  <dcterms:modified xsi:type="dcterms:W3CDTF">2011-11-30T03:53:48Z</dcterms:modified>
</cp:coreProperties>
</file>