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2" r:id="rId14"/>
    <p:sldId id="274"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36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6A68EDE-B1A8-4E84-B7E4-3A8D1239BA6A}" type="datetimeFigureOut">
              <a:rPr lang="en-US"/>
              <a:pPr>
                <a:defRPr/>
              </a:pPr>
              <a:t>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AEA46B3F-2A0A-4790-AFFB-EB2BA873704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8"/>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Straight Connector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669E9C65-9755-401A-870F-B694232C75C6}" type="datetime1">
              <a:rPr lang="en-US"/>
              <a:pPr>
                <a:defRPr/>
              </a:pPr>
              <a:t>1/5/2011</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0AF82DA7-FF06-4363-9DAD-C4DF8A4B7EE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E5C1C09-A539-41A0-A57E-8C78D4951A7B}" type="datetime1">
              <a:rPr lang="en-US"/>
              <a:pPr>
                <a:defRPr/>
              </a:pPr>
              <a:t>1/5/2011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F5E7158-941B-4D53-921B-EAC2AED3D9C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4836715-657D-459A-95C4-7837D3181E98}" type="datetime1">
              <a:rPr lang="en-US"/>
              <a:pPr>
                <a:defRPr/>
              </a:pPr>
              <a:t>1/5/2011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A44834E-DC6F-49BF-BBFF-3DD399EBF5F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858DC043-C161-4957-8635-4324D3BF6222}" type="datetime1">
              <a:rPr lang="en-US"/>
              <a:pPr>
                <a:defRPr/>
              </a:pPr>
              <a:t>1/5/2011</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9FDDC089-B9F2-4C24-B188-2EC5B2355A57}"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1"/>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20"/>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2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2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258F9DF3-EF9C-45DD-A58C-F1DAFB51443B}" type="datetime1">
              <a:rPr lang="en-US"/>
              <a:pPr>
                <a:defRPr/>
              </a:pPr>
              <a:t>1/5/2011</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5320B5DD-4671-4EA1-B0E3-46A665DB60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378F222-14A8-40BF-BD28-53FC29D74BA8}" type="datetime1">
              <a:rPr lang="en-US"/>
              <a:pPr>
                <a:defRPr/>
              </a:pPr>
              <a:t>1/5/2011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12E8627-FC4A-4EEA-84AE-8E722044166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850196E6-9BB8-49EA-9FD1-70BCF38276EC}" type="datetime1">
              <a:rPr lang="en-US"/>
              <a:pPr>
                <a:defRPr/>
              </a:pPr>
              <a:t>1/5/2011</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7FBAF4D2-B922-41DC-955A-68E098839C9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0438013D-1CF8-4DEC-B412-350F18FB1F93}" type="datetime1">
              <a:rPr lang="en-US"/>
              <a:pPr>
                <a:defRPr/>
              </a:pPr>
              <a:t>1/5/2011</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9D2CBE8A-5ED9-420C-AC60-1A91DE93DA97}"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CBB69AA-4AF9-4AEC-9A79-17F030A0456C}" type="datetime1">
              <a:rPr lang="en-US"/>
              <a:pPr>
                <a:defRPr/>
              </a:pPr>
              <a:t>1/5/2011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1C5A9FB-B5B2-4232-A043-FA1E92D9BD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Straight Connector 8"/>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Oval 13"/>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08489AC3-FA83-4F67-A82E-2F94D2ED82AC}" type="datetime1">
              <a:rPr lang="en-US"/>
              <a:pPr>
                <a:defRPr/>
              </a:pPr>
              <a:t>1/5/2011</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ED969954-0ED9-4879-9E6D-8392C598A277}"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Oval 12"/>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Straight Connector 19"/>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FCC9E70E-4D5E-4BF6-A519-8A82F2B713AE}" type="datetime1">
              <a:rPr lang="en-US"/>
              <a:pPr>
                <a:defRPr/>
              </a:pPr>
              <a:t>1/5/2011</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FEB2A8DC-397B-4614-AC71-450D5551A1D5}"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defRPr>
            </a:lvl1pPr>
          </a:lstStyle>
          <a:p>
            <a:pPr>
              <a:defRPr/>
            </a:pPr>
            <a:fld id="{010F10FD-DAE9-4485-B2FC-0262D6262012}" type="datetime1">
              <a:rPr lang="en-US"/>
              <a:pPr>
                <a:defRPr/>
              </a:pPr>
              <a:t>1/5/2011</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EFE816E4-5799-4D92-9455-52EF19DFED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3" r:id="rId4"/>
    <p:sldLayoutId id="2147483742" r:id="rId5"/>
    <p:sldLayoutId id="2147483747" r:id="rId6"/>
    <p:sldLayoutId id="2147483741" r:id="rId7"/>
    <p:sldLayoutId id="2147483748" r:id="rId8"/>
    <p:sldLayoutId id="2147483749" r:id="rId9"/>
    <p:sldLayoutId id="2147483740" r:id="rId10"/>
    <p:sldLayoutId id="2147483739" r:id="rId11"/>
  </p:sldLayoutIdLst>
  <p:hf sldNum="0" hdr="0" ftr="0" dt="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urplemath.com/modules/rounding2.html" TargetMode="External"/><Relationship Id="rId2" Type="http://schemas.openxmlformats.org/officeDocument/2006/relationships/hyperlink" Target="http://www.mathforum.org/library/drmath/view/5704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33400"/>
            <a:ext cx="7010400" cy="1143000"/>
          </a:xfrm>
        </p:spPr>
        <p:txBody>
          <a:bodyPr wrap="square" lIns="91440" tIns="45720" rIns="91440" bIns="45720" numCol="1" anchorCtr="0" compatLnSpc="1">
            <a:prstTxWarp prst="textNoShape">
              <a:avLst/>
            </a:prstTxWarp>
          </a:bodyPr>
          <a:lstStyle/>
          <a:p>
            <a:r>
              <a:rPr lang="en-US" i="1" cap="none" smtClean="0">
                <a:latin typeface="Georgia" pitchFamily="18" charset="0"/>
              </a:rPr>
              <a:t>       </a:t>
            </a:r>
          </a:p>
        </p:txBody>
      </p:sp>
      <p:sp>
        <p:nvSpPr>
          <p:cNvPr id="3" name="Subtitle 2"/>
          <p:cNvSpPr>
            <a:spLocks noGrp="1"/>
          </p:cNvSpPr>
          <p:nvPr>
            <p:ph type="subTitle" idx="1"/>
          </p:nvPr>
        </p:nvSpPr>
        <p:spPr>
          <a:xfrm>
            <a:off x="2286000" y="2590800"/>
            <a:ext cx="6172200" cy="1371600"/>
          </a:xfrm>
        </p:spPr>
        <p:txBody>
          <a:bodyPr>
            <a:normAutofit fontScale="85000" lnSpcReduction="20000"/>
          </a:bodyPr>
          <a:lstStyle/>
          <a:p>
            <a:pPr fontAlgn="auto">
              <a:spcAft>
                <a:spcPts val="0"/>
              </a:spcAft>
              <a:buFont typeface="Wingdings"/>
              <a:buNone/>
              <a:defRPr/>
            </a:pPr>
            <a:r>
              <a:rPr lang="en-US" sz="4400" i="1" dirty="0" smtClean="0">
                <a:latin typeface="Bradley Hand ITC" pitchFamily="66" charset="0"/>
              </a:rPr>
              <a:t>      </a:t>
            </a:r>
            <a:r>
              <a:rPr lang="en-US" sz="5800" i="1" dirty="0" smtClean="0">
                <a:solidFill>
                  <a:schemeClr val="accent1">
                    <a:lumMod val="75000"/>
                  </a:schemeClr>
                </a:solidFill>
                <a:latin typeface="Bradley Hand ITC" pitchFamily="66" charset="0"/>
              </a:rPr>
              <a:t>ESTIMATION   &amp;               </a:t>
            </a:r>
          </a:p>
          <a:p>
            <a:pPr fontAlgn="auto">
              <a:spcAft>
                <a:spcPts val="0"/>
              </a:spcAft>
              <a:buFont typeface="Wingdings"/>
              <a:buNone/>
              <a:defRPr/>
            </a:pPr>
            <a:r>
              <a:rPr lang="en-US" sz="5800" i="1" dirty="0" smtClean="0">
                <a:solidFill>
                  <a:schemeClr val="accent1">
                    <a:lumMod val="75000"/>
                  </a:schemeClr>
                </a:solidFill>
                <a:latin typeface="Bradley Hand ITC" pitchFamily="66" charset="0"/>
              </a:rPr>
              <a:t>     CALCULATION</a:t>
            </a:r>
            <a:endParaRPr lang="en-US" sz="5800" i="1" dirty="0">
              <a:solidFill>
                <a:schemeClr val="accent1">
                  <a:lumMod val="75000"/>
                </a:schemeClr>
              </a:solidFill>
              <a:latin typeface="Bradley Hand ITC" pitchFamily="66" charset="0"/>
            </a:endParaRPr>
          </a:p>
        </p:txBody>
      </p:sp>
      <p:sp>
        <p:nvSpPr>
          <p:cNvPr id="14339" name="TextBox 3"/>
          <p:cNvSpPr txBox="1">
            <a:spLocks noChangeArrowheads="1"/>
          </p:cNvSpPr>
          <p:nvPr/>
        </p:nvSpPr>
        <p:spPr bwMode="auto">
          <a:xfrm>
            <a:off x="3352800" y="5181600"/>
            <a:ext cx="3721100" cy="892175"/>
          </a:xfrm>
          <a:prstGeom prst="rect">
            <a:avLst/>
          </a:prstGeom>
          <a:noFill/>
          <a:ln w="9525">
            <a:noFill/>
            <a:miter lim="800000"/>
            <a:headEnd/>
            <a:tailEnd/>
          </a:ln>
        </p:spPr>
        <p:txBody>
          <a:bodyPr wrap="none">
            <a:spAutoFit/>
          </a:bodyPr>
          <a:lstStyle/>
          <a:p>
            <a:r>
              <a:rPr lang="en-US" sz="2000">
                <a:latin typeface="Century Schoolbook" pitchFamily="18" charset="0"/>
              </a:rPr>
              <a:t>             PREPARED BY:</a:t>
            </a:r>
          </a:p>
          <a:p>
            <a:r>
              <a:rPr lang="en-US" sz="1600" i="1">
                <a:latin typeface="Century Schoolbook" pitchFamily="18" charset="0"/>
              </a:rPr>
              <a:t>    UHENDRAN  SUBPRAMANIAM</a:t>
            </a:r>
          </a:p>
          <a:p>
            <a:r>
              <a:rPr lang="en-US" sz="1600" i="1">
                <a:latin typeface="Century Schoolbook" pitchFamily="18" charset="0"/>
              </a:rPr>
              <a:t>    TIRUNYANAM  GUNASEGARAN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7467600" cy="609600"/>
          </a:xfrm>
        </p:spPr>
        <p:txBody>
          <a:bodyPr>
            <a:normAutofit fontScale="90000"/>
          </a:bodyPr>
          <a:lstStyle/>
          <a:p>
            <a:pPr fontAlgn="auto">
              <a:spcAft>
                <a:spcPts val="0"/>
              </a:spcAft>
              <a:defRPr/>
            </a:pPr>
            <a:r>
              <a:rPr lang="en-US" dirty="0" smtClean="0"/>
              <a:t>EXAMPLE:</a:t>
            </a:r>
            <a:br>
              <a:rPr lang="en-US" dirty="0" smtClean="0"/>
            </a:br>
            <a:endParaRPr lang="en-US" dirty="0"/>
          </a:p>
        </p:txBody>
      </p:sp>
      <p:sp>
        <p:nvSpPr>
          <p:cNvPr id="23554" name="Content Placeholder 2"/>
          <p:cNvSpPr>
            <a:spLocks noGrp="1"/>
          </p:cNvSpPr>
          <p:nvPr>
            <p:ph sz="quarter" idx="1"/>
          </p:nvPr>
        </p:nvSpPr>
        <p:spPr>
          <a:xfrm>
            <a:off x="457200" y="1905000"/>
            <a:ext cx="7467600" cy="4568825"/>
          </a:xfrm>
        </p:spPr>
        <p:txBody>
          <a:bodyPr/>
          <a:lstStyle/>
          <a:p>
            <a:pPr>
              <a:buFont typeface="Wingdings" pitchFamily="2" charset="2"/>
              <a:buNone/>
            </a:pPr>
            <a:r>
              <a:rPr lang="en-US" sz="2000" smtClean="0"/>
              <a:t>765.3682 becomes;</a:t>
            </a:r>
          </a:p>
          <a:p>
            <a:r>
              <a:rPr lang="en-US" sz="2000" smtClean="0"/>
              <a:t>1000 when rounded off to nearest thousand (1000)</a:t>
            </a:r>
          </a:p>
          <a:p>
            <a:r>
              <a:rPr lang="en-US" sz="2000" smtClean="0"/>
              <a:t>800 when rounded off to nearest hundred (100)</a:t>
            </a:r>
          </a:p>
          <a:p>
            <a:r>
              <a:rPr lang="en-US" sz="2000" smtClean="0"/>
              <a:t>770 when rounded off to nearest ten (10)</a:t>
            </a:r>
          </a:p>
          <a:p>
            <a:r>
              <a:rPr lang="en-US" sz="2000" smtClean="0"/>
              <a:t>765 when rounded off to nearest one (1)</a:t>
            </a:r>
          </a:p>
          <a:p>
            <a:r>
              <a:rPr lang="en-US" sz="2000" smtClean="0"/>
              <a:t>765.4 when rounded off to nearest tenth (10</a:t>
            </a:r>
            <a:r>
              <a:rPr lang="en-US" sz="2000" baseline="30000" smtClean="0"/>
              <a:t>th</a:t>
            </a:r>
            <a:r>
              <a:rPr lang="en-US" sz="2000" smtClean="0"/>
              <a:t>)</a:t>
            </a:r>
          </a:p>
          <a:p>
            <a:r>
              <a:rPr lang="en-US" sz="2000" smtClean="0"/>
              <a:t>765.37 when rounded off to nearest hundredth (100</a:t>
            </a:r>
            <a:r>
              <a:rPr lang="en-US" sz="2000" baseline="30000" smtClean="0"/>
              <a:t>th</a:t>
            </a:r>
            <a:r>
              <a:rPr lang="en-US" sz="2000" smtClean="0"/>
              <a:t>)</a:t>
            </a:r>
          </a:p>
          <a:p>
            <a:r>
              <a:rPr lang="en-US" sz="2000" smtClean="0"/>
              <a:t>765.368 when rounded off to nearest 1000</a:t>
            </a:r>
            <a:r>
              <a:rPr lang="en-US" sz="2000" baseline="30000" smtClean="0"/>
              <a:t>th</a:t>
            </a:r>
            <a:r>
              <a:rPr lang="en-US" sz="2000" smtClean="0"/>
              <a:t>)</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924800" cy="1143000"/>
          </a:xfrm>
        </p:spPr>
        <p:txBody>
          <a:bodyPr/>
          <a:lstStyle/>
          <a:p>
            <a:pPr fontAlgn="auto">
              <a:spcAft>
                <a:spcPts val="0"/>
              </a:spcAft>
              <a:defRPr/>
            </a:pPr>
            <a:r>
              <a:rPr lang="en-US" sz="1800" dirty="0" smtClean="0"/>
              <a:t>ROUNDING  TO  A  CERTAIN  NUMBER  OF  SIGNIFICANT NUMBER</a:t>
            </a:r>
            <a:endParaRPr lang="en-US" sz="1800" dirty="0"/>
          </a:p>
        </p:txBody>
      </p:sp>
      <p:sp>
        <p:nvSpPr>
          <p:cNvPr id="24578" name="Content Placeholder 2"/>
          <p:cNvSpPr>
            <a:spLocks noGrp="1"/>
          </p:cNvSpPr>
          <p:nvPr>
            <p:ph sz="quarter" idx="1"/>
          </p:nvPr>
        </p:nvSpPr>
        <p:spPr>
          <a:xfrm>
            <a:off x="457200" y="1600200"/>
            <a:ext cx="7467600" cy="4873625"/>
          </a:xfrm>
        </p:spPr>
        <p:txBody>
          <a:bodyPr/>
          <a:lstStyle/>
          <a:p>
            <a:r>
              <a:rPr lang="en-GB" sz="1800" smtClean="0"/>
              <a:t>The significant digits of a number are those digits that carry meaning contributing to its precision. What are significant digits? Well, they're sort of the "interesting" or "important" digits of a number.  </a:t>
            </a:r>
            <a:endParaRPr lang="en-US" sz="1800" smtClean="0"/>
          </a:p>
          <a:p>
            <a:pPr>
              <a:buFont typeface="Wingdings" pitchFamily="2" charset="2"/>
              <a:buNone/>
            </a:pPr>
            <a:r>
              <a:rPr lang="en-GB" sz="1800" smtClean="0"/>
              <a:t> </a:t>
            </a:r>
          </a:p>
          <a:p>
            <a:r>
              <a:rPr lang="en-GB" sz="1800" smtClean="0"/>
              <a:t>For example:</a:t>
            </a:r>
          </a:p>
          <a:p>
            <a:pPr>
              <a:buFont typeface="Wingdings" pitchFamily="2" charset="2"/>
              <a:buNone/>
            </a:pPr>
            <a:r>
              <a:rPr lang="en-GB" sz="1800" smtClean="0"/>
              <a:t>   - </a:t>
            </a:r>
            <a:r>
              <a:rPr lang="en-GB" sz="1600" smtClean="0"/>
              <a:t>3.14159 has six significant digits (all the numbers give you useful              information)</a:t>
            </a:r>
          </a:p>
          <a:p>
            <a:pPr>
              <a:buFont typeface="Wingdings" pitchFamily="2" charset="2"/>
              <a:buNone/>
            </a:pPr>
            <a:r>
              <a:rPr lang="en-GB" sz="1600" smtClean="0"/>
              <a:t>   - 560 has two significant digits (the last zero is just a placeholder) </a:t>
            </a:r>
          </a:p>
          <a:p>
            <a:pPr>
              <a:buFont typeface="Wingdings" pitchFamily="2" charset="2"/>
              <a:buNone/>
            </a:pPr>
            <a:r>
              <a:rPr lang="en-GB" sz="1600" smtClean="0"/>
              <a:t>   - 0.000350 has three significant digits (that last zero tells us that the   measurement was made accurate to that last digit, which just happened to have a value of zero) </a:t>
            </a:r>
            <a:endParaRPr lang="en-US" sz="1600" smtClean="0"/>
          </a:p>
          <a:p>
            <a:pPr>
              <a:buFont typeface="Wingdings" pitchFamily="2" charset="2"/>
              <a:buNone/>
            </a:pPr>
            <a:endParaRPr lang="en-US" sz="1600" smtClean="0"/>
          </a:p>
          <a:p>
            <a:pPr>
              <a:buFont typeface="Wingdings" pitchFamily="2" charset="2"/>
              <a:buNone/>
            </a:pPr>
            <a:endParaRPr lang="en-US" sz="1600" smtClean="0"/>
          </a:p>
          <a:p>
            <a:pPr>
              <a:buFont typeface="Wingdings" pitchFamily="2" charset="2"/>
              <a:buNone/>
            </a:pPr>
            <a:endParaRPr lang="en-US" sz="1600" smtClean="0"/>
          </a:p>
          <a:p>
            <a:pPr>
              <a:buFont typeface="Wingdings" pitchFamily="2" charset="2"/>
              <a:buNone/>
            </a:pPr>
            <a:endParaRPr lang="en-US" sz="1800" smtClean="0"/>
          </a:p>
        </p:txBody>
      </p:sp>
    </p:spTree>
  </p:cSld>
  <p:clrMapOvr>
    <a:masterClrMapping/>
  </p:clrMapOvr>
  <p:transition>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fontAlgn="auto">
              <a:spcAft>
                <a:spcPts val="0"/>
              </a:spcAft>
              <a:defRPr/>
            </a:pPr>
            <a:endParaRPr lang="en-US" dirty="0"/>
          </a:p>
        </p:txBody>
      </p:sp>
      <p:sp>
        <p:nvSpPr>
          <p:cNvPr id="25602" name="Content Placeholder 2"/>
          <p:cNvSpPr>
            <a:spLocks noGrp="1"/>
          </p:cNvSpPr>
          <p:nvPr>
            <p:ph sz="quarter" idx="1"/>
          </p:nvPr>
        </p:nvSpPr>
        <p:spPr>
          <a:xfrm>
            <a:off x="457200" y="1295400"/>
            <a:ext cx="7467600" cy="5178425"/>
          </a:xfrm>
        </p:spPr>
        <p:txBody>
          <a:bodyPr/>
          <a:lstStyle/>
          <a:p>
            <a:r>
              <a:rPr lang="en-GB" sz="1900" smtClean="0"/>
              <a:t>Here are the basic rules for significant digits:</a:t>
            </a:r>
          </a:p>
          <a:p>
            <a:pPr>
              <a:buFont typeface="Wingdings" pitchFamily="2" charset="2"/>
              <a:buNone/>
            </a:pPr>
            <a:endParaRPr lang="en-US" sz="800" smtClean="0"/>
          </a:p>
          <a:p>
            <a:pPr>
              <a:buFont typeface="Wingdings" pitchFamily="2" charset="2"/>
              <a:buNone/>
            </a:pPr>
            <a:r>
              <a:rPr lang="en-GB" sz="1900" i="1" smtClean="0"/>
              <a:t>    </a:t>
            </a:r>
            <a:r>
              <a:rPr lang="en-GB" sz="1600" i="1" smtClean="0"/>
              <a:t>1) All non-zero digits are significant. For example, 91 has two    significant digits (9 and 1), while 123.45 has five significant digits (1, 2, 3, 4 and 5). </a:t>
            </a:r>
          </a:p>
          <a:p>
            <a:pPr>
              <a:buFont typeface="Wingdings" pitchFamily="2" charset="2"/>
              <a:buNone/>
            </a:pPr>
            <a:r>
              <a:rPr lang="en-GB" sz="1600" i="1" smtClean="0"/>
              <a:t/>
            </a:r>
            <a:br>
              <a:rPr lang="en-GB" sz="1600" i="1" smtClean="0"/>
            </a:br>
            <a:r>
              <a:rPr lang="en-GB" sz="1600" i="1" smtClean="0"/>
              <a:t>2) All zeroes between significant digits are significant. Example: 101.12 has five significant digits: 1, 0, 1, 1 and 2. </a:t>
            </a:r>
          </a:p>
          <a:p>
            <a:pPr>
              <a:buFont typeface="Wingdings" pitchFamily="2" charset="2"/>
              <a:buNone/>
            </a:pPr>
            <a:r>
              <a:rPr lang="en-GB" sz="1600" i="1" smtClean="0"/>
              <a:t/>
            </a:r>
            <a:br>
              <a:rPr lang="en-GB" sz="1600" i="1" smtClean="0"/>
            </a:br>
            <a:r>
              <a:rPr lang="en-GB" sz="1600" i="1" smtClean="0"/>
              <a:t>3) Leading zeroes are not significant i.e. 0.00052 has two significant digits: 5 and 2.</a:t>
            </a:r>
          </a:p>
          <a:p>
            <a:pPr>
              <a:buFont typeface="Wingdings" pitchFamily="2" charset="2"/>
              <a:buNone/>
            </a:pPr>
            <a:endParaRPr lang="en-US" sz="1600" i="1" smtClean="0"/>
          </a:p>
          <a:p>
            <a:pPr>
              <a:buFont typeface="Wingdings" pitchFamily="2" charset="2"/>
              <a:buNone/>
            </a:pPr>
            <a:r>
              <a:rPr lang="en-GB" sz="1600" i="1" smtClean="0"/>
              <a:t>	4) Trailing zeroes in a number containing a decimal point are significant because they represent the level of accuracy. Example: 12.2300 has 6 significant figures 1, 2, 2, 3, 0, and 0. The number 0.000122300 still has only 6 significant digits (the zeros before the 1 are not significant).</a:t>
            </a:r>
            <a:endParaRPr lang="en-US" sz="1600" i="1" smtClean="0"/>
          </a:p>
          <a:p>
            <a:endParaRPr lang="en-US" smtClean="0"/>
          </a:p>
        </p:txBody>
      </p:sp>
    </p:spTree>
  </p:cSld>
  <p:clrMapOvr>
    <a:masterClrMapping/>
  </p:clrMapOvr>
  <p:transition>
    <p:wheel spokes="2"/>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smtClean="0">
                <a:latin typeface="Bradley Hand ITC" pitchFamily="66" charset="0"/>
              </a:rPr>
              <a:t>                </a:t>
            </a:r>
            <a:r>
              <a:rPr lang="en-US" b="1" u="sng" dirty="0" smtClean="0">
                <a:latin typeface="Bradley Hand ITC" pitchFamily="66" charset="0"/>
              </a:rPr>
              <a:t>LEVELS  OF  ACCURACY</a:t>
            </a:r>
            <a:endParaRPr lang="en-US" b="1" u="sng" dirty="0">
              <a:latin typeface="Bradley Hand ITC" pitchFamily="66" charset="0"/>
            </a:endParaRPr>
          </a:p>
        </p:txBody>
      </p:sp>
      <p:sp>
        <p:nvSpPr>
          <p:cNvPr id="26626" name="Content Placeholder 2"/>
          <p:cNvSpPr>
            <a:spLocks noGrp="1"/>
          </p:cNvSpPr>
          <p:nvPr>
            <p:ph sz="quarter" idx="1"/>
          </p:nvPr>
        </p:nvSpPr>
        <p:spPr>
          <a:xfrm>
            <a:off x="457200" y="1600200"/>
            <a:ext cx="7467600" cy="4873625"/>
          </a:xfrm>
        </p:spPr>
        <p:txBody>
          <a:bodyPr/>
          <a:lstStyle/>
          <a:p>
            <a:pPr>
              <a:lnSpc>
                <a:spcPct val="150000"/>
              </a:lnSpc>
            </a:pPr>
            <a:r>
              <a:rPr lang="en-GB" sz="1600" smtClean="0"/>
              <a:t>In the fields of engineering, industry and statistics, the accuracy of a measurement system is the degree of closeness of measurements of a quantity to its actual (true) value. The precision of a measurement system, also called reproducibility or repeatability, is the degree to which repeated measurements under unchanged conditions show the same results. </a:t>
            </a:r>
          </a:p>
          <a:p>
            <a:endParaRPr lang="en-US" sz="1600" smtClean="0"/>
          </a:p>
          <a:p>
            <a:pPr>
              <a:lnSpc>
                <a:spcPct val="150000"/>
              </a:lnSpc>
            </a:pPr>
            <a:r>
              <a:rPr lang="en-GB" sz="1600" smtClean="0"/>
              <a:t>In this analogy, repeated measurements are arrows shot at a target. The closer the arrow is to the bullseye, the higher the accuracy of the said measurement and the more accurate the system is considered to be.</a:t>
            </a:r>
          </a:p>
          <a:p>
            <a:endParaRPr lang="en-GB" sz="1600" smtClean="0"/>
          </a:p>
          <a:p>
            <a:pPr>
              <a:buFont typeface="Wingdings" pitchFamily="2" charset="2"/>
              <a:buNone/>
            </a:pPr>
            <a:r>
              <a:rPr lang="en-GB" sz="1600" smtClean="0"/>
              <a:t>	</a:t>
            </a:r>
            <a:r>
              <a:rPr lang="en-US" sz="1600" smtClean="0"/>
              <a:t/>
            </a:r>
            <a:br>
              <a:rPr lang="en-US" sz="1600" smtClean="0"/>
            </a:br>
            <a:endParaRPr lang="en-US" sz="1600" smtClean="0"/>
          </a:p>
        </p:txBody>
      </p:sp>
    </p:spTree>
  </p:cSld>
  <p:clrMapOvr>
    <a:masterClrMapping/>
  </p:clrMapOvr>
  <p:transition>
    <p:strips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i="1" dirty="0" smtClean="0">
                <a:latin typeface="Arial Black" pitchFamily="34" charset="0"/>
              </a:rPr>
              <a:t>                 REFERENCES</a:t>
            </a:r>
            <a:endParaRPr lang="en-US" i="1" dirty="0">
              <a:latin typeface="Arial Black" pitchFamily="34" charset="0"/>
            </a:endParaRPr>
          </a:p>
        </p:txBody>
      </p:sp>
      <p:sp>
        <p:nvSpPr>
          <p:cNvPr id="27650" name="Content Placeholder 2"/>
          <p:cNvSpPr>
            <a:spLocks noGrp="1"/>
          </p:cNvSpPr>
          <p:nvPr>
            <p:ph sz="quarter" idx="1"/>
          </p:nvPr>
        </p:nvSpPr>
        <p:spPr>
          <a:xfrm>
            <a:off x="457200" y="1600200"/>
            <a:ext cx="7467600" cy="4873625"/>
          </a:xfrm>
        </p:spPr>
        <p:txBody>
          <a:bodyPr/>
          <a:lstStyle/>
          <a:p>
            <a:r>
              <a:rPr lang="en-GB" sz="1600" smtClean="0"/>
              <a:t>Mathematics for Matriculation 1 (Second Edition), McGraw-Hill Sdn. Bhd., Raymond A. Barnett.</a:t>
            </a:r>
          </a:p>
          <a:p>
            <a:pPr>
              <a:buFont typeface="Wingdings" pitchFamily="2" charset="2"/>
              <a:buNone/>
            </a:pPr>
            <a:endParaRPr lang="en-US" sz="1600" smtClean="0"/>
          </a:p>
          <a:p>
            <a:r>
              <a:rPr lang="en-GB" sz="1800" smtClean="0">
                <a:hlinkClick r:id="rId2"/>
              </a:rPr>
              <a:t>http://www.mathforum.org/library/drmath/view/57041.html</a:t>
            </a:r>
            <a:endParaRPr lang="en-GB" sz="1800" smtClean="0"/>
          </a:p>
          <a:p>
            <a:pPr>
              <a:buFont typeface="Wingdings" pitchFamily="2" charset="2"/>
              <a:buNone/>
            </a:pPr>
            <a:endParaRPr lang="en-GB" sz="1800" smtClean="0"/>
          </a:p>
          <a:p>
            <a:r>
              <a:rPr lang="en-GB" sz="1800" smtClean="0">
                <a:hlinkClick r:id="rId3"/>
              </a:rPr>
              <a:t>http://www.purplemath.com/modules/rounding2.html</a:t>
            </a:r>
            <a:endParaRPr lang="en-GB" sz="1800" smtClean="0"/>
          </a:p>
          <a:p>
            <a:pPr>
              <a:buFont typeface="Wingdings" pitchFamily="2" charset="2"/>
              <a:buNone/>
            </a:pPr>
            <a:endParaRPr lang="en-GB" sz="1800" smtClean="0"/>
          </a:p>
          <a:p>
            <a:r>
              <a:rPr lang="en-GB" sz="1800" smtClean="0"/>
              <a:t>http://en.wikipedia.org/wiki/approximation </a:t>
            </a:r>
            <a:br>
              <a:rPr lang="en-GB" sz="1800" smtClean="0"/>
            </a:br>
            <a:endParaRPr lang="en-US" sz="1800" smtClean="0"/>
          </a:p>
          <a:p>
            <a:endParaRPr lang="en-US" sz="1800" smtClean="0"/>
          </a:p>
          <a:p>
            <a:pPr>
              <a:buFont typeface="Wingdings" pitchFamily="2" charset="2"/>
              <a:buNone/>
            </a:pPr>
            <a:endParaRPr lang="en-US" sz="1800" smtClean="0"/>
          </a:p>
          <a:p>
            <a:endParaRPr lang="en-US" sz="1800" smtClean="0">
              <a:latin typeface="Bradley Hand ITC" pitchFamily="66" charset="0"/>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                   </a:t>
            </a:r>
            <a:r>
              <a:rPr lang="en-US" sz="4400" dirty="0" smtClean="0">
                <a:solidFill>
                  <a:schemeClr val="tx1">
                    <a:lumMod val="85000"/>
                    <a:lumOff val="15000"/>
                  </a:schemeClr>
                </a:solidFill>
                <a:latin typeface="Lucida Handwriting" pitchFamily="66" charset="0"/>
              </a:rPr>
              <a:t>EXACT VALUE</a:t>
            </a:r>
            <a:endParaRPr lang="en-US" sz="4400" dirty="0">
              <a:solidFill>
                <a:schemeClr val="tx1">
                  <a:lumMod val="85000"/>
                  <a:lumOff val="15000"/>
                </a:schemeClr>
              </a:solidFill>
              <a:latin typeface="Lucida Handwriting" pitchFamily="66" charset="0"/>
            </a:endParaRPr>
          </a:p>
        </p:txBody>
      </p:sp>
      <p:sp>
        <p:nvSpPr>
          <p:cNvPr id="15362" name="Content Placeholder 2"/>
          <p:cNvSpPr>
            <a:spLocks noGrp="1"/>
          </p:cNvSpPr>
          <p:nvPr>
            <p:ph sz="quarter" idx="1"/>
          </p:nvPr>
        </p:nvSpPr>
        <p:spPr>
          <a:xfrm>
            <a:off x="457200" y="1600200"/>
            <a:ext cx="7467600" cy="4873625"/>
          </a:xfrm>
        </p:spPr>
        <p:txBody>
          <a:bodyPr/>
          <a:lstStyle/>
          <a:p>
            <a:endParaRPr lang="en-GB" smtClean="0"/>
          </a:p>
          <a:p>
            <a:r>
              <a:rPr lang="en-GB" smtClean="0"/>
              <a:t>The true or actual value of a measurement, calculation, result etc.</a:t>
            </a:r>
            <a:endParaRPr lang="en-US" smtClean="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200" dirty="0" smtClean="0">
                <a:latin typeface="Lucida Handwriting" pitchFamily="66" charset="0"/>
              </a:rPr>
              <a:t>	       </a:t>
            </a:r>
            <a:r>
              <a:rPr lang="en-US" sz="4400" dirty="0" smtClean="0">
                <a:latin typeface="Lucida Handwriting" pitchFamily="66" charset="0"/>
              </a:rPr>
              <a:t>ESTIMATION</a:t>
            </a:r>
            <a:endParaRPr lang="en-US" sz="4400" dirty="0"/>
          </a:p>
        </p:txBody>
      </p:sp>
      <p:sp>
        <p:nvSpPr>
          <p:cNvPr id="16386" name="Content Placeholder 2"/>
          <p:cNvSpPr>
            <a:spLocks noGrp="1"/>
          </p:cNvSpPr>
          <p:nvPr>
            <p:ph sz="quarter" idx="1"/>
          </p:nvPr>
        </p:nvSpPr>
        <p:spPr>
          <a:xfrm>
            <a:off x="457200" y="1447800"/>
            <a:ext cx="7467600" cy="5026025"/>
          </a:xfrm>
        </p:spPr>
        <p:txBody>
          <a:bodyPr/>
          <a:lstStyle/>
          <a:p>
            <a:endParaRPr lang="en-GB" smtClean="0"/>
          </a:p>
          <a:p>
            <a:r>
              <a:rPr lang="en-GB" smtClean="0"/>
              <a:t>A calculated approximation of a result which is usable even if the input data may be insufficient or uncertain. In other words, making an educated guess.</a:t>
            </a:r>
          </a:p>
          <a:p>
            <a:pPr>
              <a:buFont typeface="Wingdings" pitchFamily="2" charset="2"/>
              <a:buNone/>
            </a:pPr>
            <a:endParaRPr lang="en-GB" sz="1600" smtClean="0"/>
          </a:p>
        </p:txBody>
      </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sp>
        <p:nvSpPr>
          <p:cNvPr id="17410" name="Content Placeholder 2"/>
          <p:cNvSpPr>
            <a:spLocks noGrp="1"/>
          </p:cNvSpPr>
          <p:nvPr>
            <p:ph sz="quarter" idx="1"/>
          </p:nvPr>
        </p:nvSpPr>
        <p:spPr>
          <a:xfrm>
            <a:off x="457200" y="1600200"/>
            <a:ext cx="7467600" cy="4873625"/>
          </a:xfrm>
        </p:spPr>
        <p:txBody>
          <a:bodyPr/>
          <a:lstStyle/>
          <a:p>
            <a:endParaRPr lang="en-US" smtClean="0"/>
          </a:p>
        </p:txBody>
      </p:sp>
      <p:sp>
        <p:nvSpPr>
          <p:cNvPr id="8" name="Rounded Rectangle 7"/>
          <p:cNvSpPr/>
          <p:nvPr/>
        </p:nvSpPr>
        <p:spPr>
          <a:xfrm>
            <a:off x="609600" y="914400"/>
            <a:ext cx="7239000" cy="2209800"/>
          </a:xfrm>
          <a:prstGeom prst="roundRect">
            <a:avLst/>
          </a:prstGeom>
          <a:solidFill>
            <a:schemeClr val="accent3">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spcAft>
                <a:spcPts val="0"/>
              </a:spcAft>
              <a:defRPr/>
            </a:pPr>
            <a:r>
              <a:rPr lang="en-US" sz="1600" dirty="0">
                <a:solidFill>
                  <a:schemeClr val="bg1">
                    <a:lumMod val="95000"/>
                  </a:schemeClr>
                </a:solidFill>
              </a:rPr>
              <a:t>Example 1 : It is desired to estimate the proportion of a population of voters who will vote for a particular candidate. That proportion is the unobservable parameter; the estimate is based on a small random sample of voters.</a:t>
            </a:r>
          </a:p>
          <a:p>
            <a:pPr algn="just" fontAlgn="auto">
              <a:spcBef>
                <a:spcPts val="0"/>
              </a:spcBef>
              <a:spcAft>
                <a:spcPts val="0"/>
              </a:spcAft>
              <a:defRPr/>
            </a:pPr>
            <a:endParaRPr lang="en-US" sz="1600" dirty="0">
              <a:solidFill>
                <a:schemeClr val="bg1">
                  <a:lumMod val="95000"/>
                </a:schemeClr>
              </a:solidFill>
            </a:endParaRPr>
          </a:p>
          <a:p>
            <a:pPr algn="just" fontAlgn="auto">
              <a:spcBef>
                <a:spcPts val="0"/>
              </a:spcBef>
              <a:spcAft>
                <a:spcPts val="0"/>
              </a:spcAft>
              <a:defRPr/>
            </a:pPr>
            <a:r>
              <a:rPr lang="en-GB" sz="1600" dirty="0">
                <a:solidFill>
                  <a:schemeClr val="bg1">
                    <a:lumMod val="95000"/>
                  </a:schemeClr>
                </a:solidFill>
              </a:rPr>
              <a:t>In this case, we are using a small sample of people to guess how the entire population will vote.</a:t>
            </a:r>
            <a:endParaRPr lang="en-US" sz="1600" dirty="0">
              <a:solidFill>
                <a:schemeClr val="bg1">
                  <a:lumMod val="95000"/>
                </a:schemeClr>
              </a:solidFill>
            </a:endParaRPr>
          </a:p>
          <a:p>
            <a:pPr algn="ctr" fontAlgn="auto">
              <a:spcBef>
                <a:spcPts val="0"/>
              </a:spcBef>
              <a:spcAft>
                <a:spcPts val="0"/>
              </a:spcAft>
              <a:defRPr/>
            </a:pPr>
            <a:endParaRPr lang="en-US" dirty="0"/>
          </a:p>
        </p:txBody>
      </p:sp>
      <p:sp>
        <p:nvSpPr>
          <p:cNvPr id="9" name="Rounded Rectangle 8"/>
          <p:cNvSpPr/>
          <p:nvPr/>
        </p:nvSpPr>
        <p:spPr>
          <a:xfrm>
            <a:off x="685800" y="3657600"/>
            <a:ext cx="7010400" cy="2362200"/>
          </a:xfrm>
          <a:prstGeom prst="round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dirty="0"/>
              <a:t>Example  2  :   In radar, the goal is to estimate the location of objects  (</a:t>
            </a:r>
            <a:r>
              <a:rPr lang="en-US" sz="1600" dirty="0" err="1"/>
              <a:t>aeroplanes</a:t>
            </a:r>
            <a:r>
              <a:rPr lang="en-US" sz="1600" dirty="0"/>
              <a:t>, boats , etc.) by </a:t>
            </a:r>
            <a:r>
              <a:rPr lang="en-US" sz="1600" dirty="0" err="1"/>
              <a:t>analzying</a:t>
            </a:r>
            <a:r>
              <a:rPr lang="en-US" sz="1600" dirty="0"/>
              <a:t> the received echo and a possible question to be posed is  “where are the </a:t>
            </a:r>
            <a:r>
              <a:rPr lang="en-US" sz="1600" dirty="0" err="1"/>
              <a:t>aeroplanes</a:t>
            </a:r>
            <a:r>
              <a:rPr lang="en-US" sz="1600" dirty="0"/>
              <a:t>?”. To answer where the </a:t>
            </a:r>
            <a:r>
              <a:rPr lang="en-US" sz="1600" dirty="0" err="1"/>
              <a:t>aeroplanes</a:t>
            </a:r>
            <a:r>
              <a:rPr lang="en-US" sz="1600" dirty="0"/>
              <a:t> are , it is necessary to estimate the distance the </a:t>
            </a:r>
            <a:r>
              <a:rPr lang="en-US" sz="1600" dirty="0" err="1"/>
              <a:t>aeroplanes</a:t>
            </a:r>
            <a:r>
              <a:rPr lang="en-US" sz="1600" dirty="0"/>
              <a:t> are at from the radar station. </a:t>
            </a:r>
          </a:p>
          <a:p>
            <a:pPr fontAlgn="auto">
              <a:spcBef>
                <a:spcPts val="0"/>
              </a:spcBef>
              <a:spcAft>
                <a:spcPts val="0"/>
              </a:spcAft>
              <a:defRPr/>
            </a:pPr>
            <a:endParaRPr lang="en-US" sz="1600" dirty="0"/>
          </a:p>
          <a:p>
            <a:pPr fontAlgn="auto">
              <a:spcBef>
                <a:spcPts val="0"/>
              </a:spcBef>
              <a:spcAft>
                <a:spcPts val="0"/>
              </a:spcAft>
              <a:defRPr/>
            </a:pPr>
            <a:r>
              <a:rPr lang="en-US" sz="1600" dirty="0"/>
              <a:t>This is an example of a non-</a:t>
            </a:r>
            <a:r>
              <a:rPr lang="en-US" sz="1600" dirty="0" err="1"/>
              <a:t>mathemathical</a:t>
            </a:r>
            <a:r>
              <a:rPr lang="en-US" sz="1600" dirty="0"/>
              <a:t> application of analyzing.</a:t>
            </a:r>
            <a:endParaRPr lang="en-US" sz="1600"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400" dirty="0" smtClean="0">
                <a:latin typeface="Lucida Handwriting" pitchFamily="66" charset="0"/>
              </a:rPr>
              <a:t>     APPROXIMATION</a:t>
            </a:r>
            <a:endParaRPr lang="en-US" sz="4400" dirty="0">
              <a:latin typeface="Lucida Handwriting" pitchFamily="66" charset="0"/>
            </a:endParaRPr>
          </a:p>
        </p:txBody>
      </p:sp>
      <p:sp>
        <p:nvSpPr>
          <p:cNvPr id="18434" name="Content Placeholder 2"/>
          <p:cNvSpPr>
            <a:spLocks noGrp="1"/>
          </p:cNvSpPr>
          <p:nvPr>
            <p:ph sz="quarter" idx="1"/>
          </p:nvPr>
        </p:nvSpPr>
        <p:spPr>
          <a:xfrm>
            <a:off x="457200" y="1600200"/>
            <a:ext cx="7467600" cy="4873625"/>
          </a:xfrm>
        </p:spPr>
        <p:txBody>
          <a:bodyPr/>
          <a:lstStyle/>
          <a:p>
            <a:pPr>
              <a:lnSpc>
                <a:spcPct val="110000"/>
              </a:lnSpc>
            </a:pPr>
            <a:r>
              <a:rPr lang="en-GB" sz="1800" smtClean="0"/>
              <a:t>An approximation is an </a:t>
            </a:r>
            <a:r>
              <a:rPr lang="en-US" sz="1800" smtClean="0"/>
              <a:t>inexact</a:t>
            </a:r>
            <a:r>
              <a:rPr lang="en-GB" sz="1800" smtClean="0"/>
              <a:t> representation of something that is still close enough to be useful. Approximations may be used because incomplete </a:t>
            </a:r>
            <a:r>
              <a:rPr lang="en-US" sz="1800" smtClean="0"/>
              <a:t>information</a:t>
            </a:r>
            <a:r>
              <a:rPr lang="en-GB" sz="1800" smtClean="0"/>
              <a:t> prevents use of exact figures. Approximations may also be used in order to make complex and long calculations simpler with minimal loss in accuracy.</a:t>
            </a:r>
          </a:p>
          <a:p>
            <a:pPr>
              <a:buFont typeface="Wingdings" pitchFamily="2" charset="2"/>
              <a:buNone/>
            </a:pPr>
            <a:endParaRPr lang="en-US" sz="1800" smtClean="0"/>
          </a:p>
          <a:p>
            <a:r>
              <a:rPr lang="en-GB" sz="1800" smtClean="0"/>
              <a:t>For instance, </a:t>
            </a:r>
            <a:r>
              <a:rPr lang="en-US" sz="1800" smtClean="0"/>
              <a:t>physicists often approximate the shape of the Earth as a sphere even though more accurate representations are possible, because many physical behaviours―e.g. gravity ―are much easier to calculate for a sphere than for other shapes.</a:t>
            </a:r>
          </a:p>
          <a:p>
            <a:pPr>
              <a:buFont typeface="Wingdings" pitchFamily="2" charset="2"/>
              <a:buNone/>
            </a:pPr>
            <a:endParaRPr lang="en-US" sz="1800" smtClean="0"/>
          </a:p>
          <a:p>
            <a:pPr>
              <a:buFont typeface="Wingdings" pitchFamily="2" charset="2"/>
              <a:buNone/>
            </a:pPr>
            <a:endParaRPr lang="en-US" sz="1800" smtClean="0"/>
          </a:p>
          <a:p>
            <a:endParaRPr lang="en-US" smtClean="0"/>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sp>
        <p:nvSpPr>
          <p:cNvPr id="19458" name="Content Placeholder 2"/>
          <p:cNvSpPr>
            <a:spLocks noGrp="1"/>
          </p:cNvSpPr>
          <p:nvPr>
            <p:ph sz="quarter" idx="1"/>
          </p:nvPr>
        </p:nvSpPr>
        <p:spPr>
          <a:xfrm>
            <a:off x="457200" y="1600200"/>
            <a:ext cx="7467600" cy="4873625"/>
          </a:xfrm>
        </p:spPr>
        <p:txBody>
          <a:bodyPr/>
          <a:lstStyle/>
          <a:p>
            <a:r>
              <a:rPr lang="en-GB" sz="1800" smtClean="0"/>
              <a:t>Approximation occurs in so many forms that we don't even realize we're approximating something. Some instances of approximating in mathematics: </a:t>
            </a:r>
            <a:endParaRPr lang="en-US" sz="1800" smtClean="0"/>
          </a:p>
          <a:p>
            <a:pPr>
              <a:buFont typeface="Wingdings" pitchFamily="2" charset="2"/>
              <a:buNone/>
            </a:pPr>
            <a:r>
              <a:rPr lang="en-US" sz="1800" smtClean="0"/>
              <a:t>    </a:t>
            </a:r>
          </a:p>
          <a:p>
            <a:pPr>
              <a:buFont typeface="Wingdings" pitchFamily="2" charset="2"/>
              <a:buNone/>
            </a:pPr>
            <a:r>
              <a:rPr lang="en-US" sz="1800" smtClean="0"/>
              <a:t>        → </a:t>
            </a:r>
            <a:r>
              <a:rPr lang="en-GB" sz="1800" smtClean="0"/>
              <a:t>Rounding figures</a:t>
            </a:r>
            <a:endParaRPr lang="en-US" sz="1800" smtClean="0"/>
          </a:p>
          <a:p>
            <a:pPr>
              <a:buFont typeface="Wingdings" pitchFamily="2" charset="2"/>
              <a:buNone/>
            </a:pPr>
            <a:r>
              <a:rPr lang="en-GB" sz="1800" smtClean="0"/>
              <a:t>        → Converting repeating decimals into fractions</a:t>
            </a:r>
            <a:endParaRPr lang="en-US" sz="1800" smtClean="0"/>
          </a:p>
          <a:p>
            <a:pPr>
              <a:buFont typeface="Wingdings" pitchFamily="2" charset="2"/>
              <a:buNone/>
            </a:pPr>
            <a:r>
              <a:rPr lang="en-GB" sz="1800" smtClean="0"/>
              <a:t>        → Usage of 22/7 or 3.141593 instead of ∏</a:t>
            </a:r>
            <a:endParaRPr lang="en-US" sz="1800" smtClean="0"/>
          </a:p>
          <a:p>
            <a:pPr>
              <a:buFont typeface="Wingdings" pitchFamily="2" charset="2"/>
              <a:buNone/>
            </a:pPr>
            <a:endParaRPr lang="en-US" sz="1800" smtClean="0"/>
          </a:p>
          <a:p>
            <a:r>
              <a:rPr lang="en-GB" sz="1800" smtClean="0"/>
              <a:t>When using an approximation, usually the symbol used is ≈.</a:t>
            </a:r>
            <a:endParaRPr lang="en-US" sz="1800" smtClean="0"/>
          </a:p>
          <a:p>
            <a:pPr>
              <a:buFont typeface="Wingdings" pitchFamily="2" charset="2"/>
              <a:buNone/>
            </a:pPr>
            <a:endParaRPr lang="en-US" smtClean="0"/>
          </a:p>
          <a:p>
            <a:pPr>
              <a:buFont typeface="Wingdings" pitchFamily="2" charset="2"/>
              <a:buNone/>
            </a:pPr>
            <a:endParaRPr lang="en-US" smtClean="0"/>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     </a:t>
            </a:r>
            <a:r>
              <a:rPr lang="en-US" u="sng" dirty="0" smtClean="0"/>
              <a:t>METHODS OF APPROXIMATING</a:t>
            </a:r>
            <a:endParaRPr lang="en-US" u="sng" dirty="0"/>
          </a:p>
        </p:txBody>
      </p:sp>
      <p:sp>
        <p:nvSpPr>
          <p:cNvPr id="20482" name="Content Placeholder 2"/>
          <p:cNvSpPr>
            <a:spLocks noGrp="1"/>
          </p:cNvSpPr>
          <p:nvPr>
            <p:ph sz="quarter" idx="1"/>
          </p:nvPr>
        </p:nvSpPr>
        <p:spPr>
          <a:xfrm>
            <a:off x="457200" y="1600200"/>
            <a:ext cx="7467600" cy="5029200"/>
          </a:xfrm>
        </p:spPr>
        <p:txBody>
          <a:bodyPr/>
          <a:lstStyle/>
          <a:p>
            <a:pPr>
              <a:buFont typeface="Wingdings" pitchFamily="2" charset="2"/>
              <a:buNone/>
            </a:pPr>
            <a:r>
              <a:rPr lang="en-GB" i="1" smtClean="0"/>
              <a:t>    </a:t>
            </a:r>
            <a:r>
              <a:rPr lang="en-GB" sz="1800" i="1" u="sng" smtClean="0"/>
              <a:t>ROUNDING</a:t>
            </a:r>
            <a:endParaRPr lang="en-US" sz="1800" u="sng" smtClean="0"/>
          </a:p>
          <a:p>
            <a:pPr>
              <a:buFont typeface="Wingdings" pitchFamily="2" charset="2"/>
              <a:buNone/>
            </a:pPr>
            <a:r>
              <a:rPr lang="en-GB" sz="1800" smtClean="0"/>
              <a:t>     Rounding</a:t>
            </a:r>
            <a:r>
              <a:rPr lang="en-GB" sz="1800" b="1" smtClean="0"/>
              <a:t> </a:t>
            </a:r>
            <a:r>
              <a:rPr lang="en-GB" sz="1800" smtClean="0"/>
              <a:t>a numerical value means replacing it by another value that is approximately equal but has a shorter, simpler, or more explicit representation; for example, replacing US$ 23.4476 by US$ 23.45. Rounding is often done on purpose to obtain a value that is easier to write and handle than the original. </a:t>
            </a:r>
          </a:p>
          <a:p>
            <a:pPr>
              <a:buFont typeface="Wingdings" pitchFamily="2" charset="2"/>
              <a:buNone/>
            </a:pPr>
            <a:endParaRPr lang="en-GB" sz="1800" smtClean="0"/>
          </a:p>
          <a:p>
            <a:pPr>
              <a:buFont typeface="Wingdings" pitchFamily="2" charset="2"/>
              <a:buNone/>
            </a:pPr>
            <a:r>
              <a:rPr lang="en-GB" sz="1800" smtClean="0"/>
              <a:t>  Typical rounding problems:</a:t>
            </a:r>
            <a:endParaRPr lang="en-US" sz="1800" smtClean="0"/>
          </a:p>
          <a:p>
            <a:pPr>
              <a:buFont typeface="Wingdings" pitchFamily="2" charset="2"/>
              <a:buNone/>
            </a:pPr>
            <a:r>
              <a:rPr lang="en-GB" sz="1600" smtClean="0"/>
              <a:t>  &gt; approximating a fraction with periodic decimal expansion by a finite decimal fraction, e.g. 5/3 by 1.6667 </a:t>
            </a:r>
            <a:endParaRPr lang="en-US" sz="1600" smtClean="0"/>
          </a:p>
          <a:p>
            <a:pPr>
              <a:buFont typeface="Wingdings" pitchFamily="2" charset="2"/>
              <a:buNone/>
            </a:pPr>
            <a:r>
              <a:rPr lang="en-GB" sz="1600" smtClean="0"/>
              <a:t>  &gt; approximating an irrational number by a fraction, e.g. ∏ by 22/7 </a:t>
            </a:r>
            <a:endParaRPr lang="en-US" sz="1600" smtClean="0"/>
          </a:p>
          <a:p>
            <a:pPr>
              <a:buFont typeface="Wingdings" pitchFamily="2" charset="2"/>
              <a:buNone/>
            </a:pPr>
            <a:r>
              <a:rPr lang="en-GB" sz="1600" smtClean="0"/>
              <a:t>  &gt; replacing a fractional decimal number by one with fewer digits, e.g. 2.1784 dollars by 2.18 dollars </a:t>
            </a:r>
            <a:endParaRPr lang="en-US" sz="1600" smtClean="0"/>
          </a:p>
          <a:p>
            <a:pPr>
              <a:buFont typeface="Wingdings" pitchFamily="2" charset="2"/>
              <a:buNone/>
            </a:pPr>
            <a:endParaRPr lang="en-US" sz="1800" smtClean="0"/>
          </a:p>
          <a:p>
            <a:pPr>
              <a:buFont typeface="Wingdings" pitchFamily="2" charset="2"/>
              <a:buNone/>
            </a:pPr>
            <a:endParaRPr lang="en-US" sz="1800" smtClean="0"/>
          </a:p>
        </p:txBody>
      </p:sp>
    </p:spTree>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2000" dirty="0" smtClean="0"/>
              <a:t>ROUNDING TO A PLACE VALUE</a:t>
            </a:r>
            <a:endParaRPr lang="en-US" sz="2000" dirty="0"/>
          </a:p>
        </p:txBody>
      </p:sp>
      <p:sp>
        <p:nvSpPr>
          <p:cNvPr id="3" name="Content Placeholder 2"/>
          <p:cNvSpPr>
            <a:spLocks noGrp="1"/>
          </p:cNvSpPr>
          <p:nvPr>
            <p:ph sz="quarter" idx="1"/>
          </p:nvPr>
        </p:nvSpPr>
        <p:spPr>
          <a:xfrm>
            <a:off x="457200" y="1600200"/>
            <a:ext cx="7467600" cy="4873625"/>
          </a:xfrm>
        </p:spPr>
        <p:txBody>
          <a:bodyPr>
            <a:normAutofit fontScale="92500"/>
          </a:bodyPr>
          <a:lstStyle/>
          <a:p>
            <a:pPr marL="274320" indent="-274320" fontAlgn="auto">
              <a:spcAft>
                <a:spcPts val="0"/>
              </a:spcAft>
              <a:buFont typeface="Wingdings"/>
              <a:buChar char=""/>
              <a:defRPr/>
            </a:pPr>
            <a:r>
              <a:rPr lang="en-US" sz="1800" b="1" dirty="0" smtClean="0"/>
              <a:t>Rule One</a:t>
            </a:r>
          </a:p>
          <a:p>
            <a:pPr marL="274320" indent="-274320" fontAlgn="auto">
              <a:lnSpc>
                <a:spcPct val="150000"/>
              </a:lnSpc>
              <a:spcAft>
                <a:spcPts val="0"/>
              </a:spcAft>
              <a:buFont typeface="Wingdings"/>
              <a:buNone/>
              <a:defRPr/>
            </a:pPr>
            <a:r>
              <a:rPr lang="en-GB" sz="1700" dirty="0" smtClean="0"/>
              <a:t>     Determine what your rounding digit is and look to the right side of it. If the digit is 0, 1, 2, 3, or 4 do not change the rounding digit. All digits that    are on the right hand side of the requested rounding digit will become 0.</a:t>
            </a:r>
          </a:p>
          <a:p>
            <a:pPr marL="274320" indent="-274320" fontAlgn="auto">
              <a:spcAft>
                <a:spcPts val="0"/>
              </a:spcAft>
              <a:buFont typeface="Wingdings"/>
              <a:buNone/>
              <a:defRPr/>
            </a:pPr>
            <a:endParaRPr lang="en-US" sz="1800" b="1" dirty="0" smtClean="0"/>
          </a:p>
          <a:p>
            <a:pPr marL="274320" indent="-274320" fontAlgn="auto">
              <a:spcAft>
                <a:spcPts val="0"/>
              </a:spcAft>
              <a:buFont typeface="Wingdings"/>
              <a:buChar char=""/>
              <a:defRPr/>
            </a:pPr>
            <a:r>
              <a:rPr lang="en-US" sz="1800" b="1" dirty="0" smtClean="0"/>
              <a:t>Rule two</a:t>
            </a:r>
          </a:p>
          <a:p>
            <a:pPr marL="274320" indent="-274320" fontAlgn="auto">
              <a:lnSpc>
                <a:spcPct val="150000"/>
              </a:lnSpc>
              <a:spcAft>
                <a:spcPts val="0"/>
              </a:spcAft>
              <a:buFont typeface="Wingdings"/>
              <a:buNone/>
              <a:defRPr/>
            </a:pPr>
            <a:r>
              <a:rPr lang="en-US" sz="1800" b="1" dirty="0" smtClean="0"/>
              <a:t>     </a:t>
            </a:r>
            <a:r>
              <a:rPr lang="en-GB" sz="1800" dirty="0" smtClean="0"/>
              <a:t>Determine what your rounding digit is and look to the right of it. If the digit is 5, 6, 7, 8, or 9, your rounding digit rounds up by one number. All digits that are on the right hand side of the requested rounding digit will become 0.</a:t>
            </a:r>
            <a:endParaRPr lang="en-US" sz="1800" dirty="0" smtClean="0"/>
          </a:p>
          <a:p>
            <a:pPr marL="274320" indent="-274320" fontAlgn="auto">
              <a:spcAft>
                <a:spcPts val="0"/>
              </a:spcAft>
              <a:buFont typeface="Wingdings"/>
              <a:buNone/>
              <a:defRPr/>
            </a:pPr>
            <a:r>
              <a:rPr lang="en-GB" sz="1600" dirty="0" smtClean="0"/>
              <a:t> </a:t>
            </a:r>
            <a:endParaRPr lang="en-US" sz="1600" dirty="0" smtClean="0"/>
          </a:p>
          <a:p>
            <a:pPr marL="274320" indent="-274320" fontAlgn="auto">
              <a:spcAft>
                <a:spcPts val="0"/>
              </a:spcAft>
              <a:buFont typeface="Wingdings"/>
              <a:buNone/>
              <a:defRPr/>
            </a:pPr>
            <a:endParaRPr lang="en-GB" sz="1600" dirty="0" smtClean="0"/>
          </a:p>
          <a:p>
            <a:pPr marL="274320" indent="-274320" fontAlgn="auto">
              <a:spcAft>
                <a:spcPts val="0"/>
              </a:spcAft>
              <a:buFont typeface="Wingdings"/>
              <a:buNone/>
              <a:defRPr/>
            </a:pPr>
            <a:r>
              <a:rPr lang="en-GB" sz="1600" dirty="0" smtClean="0"/>
              <a:t>      </a:t>
            </a:r>
            <a:endParaRPr lang="en-US" sz="1600" dirty="0" smtClean="0"/>
          </a:p>
          <a:p>
            <a:pPr marL="274320" indent="-274320" fontAlgn="auto">
              <a:spcAft>
                <a:spcPts val="0"/>
              </a:spcAft>
              <a:buFont typeface="Wingdings"/>
              <a:buNone/>
              <a:defRPr/>
            </a:pPr>
            <a:endParaRPr lang="en-US" sz="1800" dirty="0" smtClean="0"/>
          </a:p>
          <a:p>
            <a:pPr marL="274320" indent="-274320" fontAlgn="auto">
              <a:spcAft>
                <a:spcPts val="0"/>
              </a:spcAft>
              <a:buFont typeface="Wingdings"/>
              <a:buNone/>
              <a:defRPr/>
            </a:pPr>
            <a:endParaRPr lang="en-US"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22530" name="Content Placeholder 2"/>
          <p:cNvSpPr>
            <a:spLocks noGrp="1"/>
          </p:cNvSpPr>
          <p:nvPr>
            <p:ph sz="quarter" idx="1"/>
          </p:nvPr>
        </p:nvSpPr>
        <p:spPr>
          <a:xfrm>
            <a:off x="457200" y="1600200"/>
            <a:ext cx="7467600" cy="4873625"/>
          </a:xfrm>
        </p:spPr>
        <p:txBody>
          <a:bodyPr/>
          <a:lstStyle/>
          <a:p>
            <a:r>
              <a:rPr lang="en-US" sz="1800" b="1" smtClean="0"/>
              <a:t>Rounding with Decimals </a:t>
            </a:r>
            <a:r>
              <a:rPr lang="en-US" sz="1800" smtClean="0"/>
              <a:t>: </a:t>
            </a:r>
            <a:r>
              <a:rPr lang="en-GB" sz="1800" smtClean="0"/>
              <a:t>When rounding numbers involving decimals, there are 2 rules to remember:</a:t>
            </a:r>
            <a:endParaRPr lang="en-US" sz="1800" smtClean="0"/>
          </a:p>
          <a:p>
            <a:endParaRPr lang="en-US" smtClean="0"/>
          </a:p>
          <a:p>
            <a:r>
              <a:rPr lang="en-US" sz="1800" b="1" smtClean="0"/>
              <a:t>Rule One</a:t>
            </a:r>
          </a:p>
          <a:p>
            <a:pPr>
              <a:buFont typeface="Wingdings" pitchFamily="2" charset="2"/>
              <a:buNone/>
            </a:pPr>
            <a:r>
              <a:rPr lang="en-US" sz="1800" b="1" smtClean="0"/>
              <a:t>     </a:t>
            </a:r>
            <a:r>
              <a:rPr lang="en-GB" sz="1800" smtClean="0"/>
              <a:t>Determine what your rounding digit is and look to the right side of it. If that digit is 4, 3, 2, or 1, simply drop all digits to the right of it.</a:t>
            </a:r>
            <a:endParaRPr lang="en-US" sz="1800" smtClean="0"/>
          </a:p>
          <a:p>
            <a:pPr>
              <a:buFont typeface="Wingdings" pitchFamily="2" charset="2"/>
              <a:buNone/>
            </a:pPr>
            <a:endParaRPr lang="en-US" sz="1800" b="1" smtClean="0"/>
          </a:p>
          <a:p>
            <a:r>
              <a:rPr lang="en-US" sz="1800" b="1" smtClean="0"/>
              <a:t>Rule Two</a:t>
            </a:r>
          </a:p>
          <a:p>
            <a:pPr>
              <a:buFont typeface="Wingdings" pitchFamily="2" charset="2"/>
              <a:buNone/>
            </a:pPr>
            <a:r>
              <a:rPr lang="en-US" sz="1800" b="1" smtClean="0"/>
              <a:t>     </a:t>
            </a:r>
            <a:r>
              <a:rPr lang="en-GB" sz="1800" smtClean="0"/>
              <a:t>Determine what your rounding digit is and look to the right side of it. If that digit is 5, 6, 7, 8, or 9 add one to the rounding digit and drop all digits to the right of it.</a:t>
            </a:r>
            <a:endParaRPr lang="en-US" sz="1800" b="1" smtClean="0"/>
          </a:p>
        </p:txBody>
      </p:sp>
    </p:spTree>
  </p:cSld>
  <p:clrMapOvr>
    <a:masterClrMapping/>
  </p:clrMapOvr>
  <p:transition>
    <p:zoom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338</TotalTime>
  <Words>976</Words>
  <Application>Microsoft Office PowerPoint</Application>
  <PresentationFormat>On-screen Show (4:3)</PresentationFormat>
  <Paragraphs>94</Paragraphs>
  <Slides>14</Slides>
  <Notes>0</Notes>
  <HiddenSlides>0</HiddenSlides>
  <MMClips>0</MMClips>
  <ScaleCrop>false</ScaleCrop>
  <HeadingPairs>
    <vt:vector size="6" baseType="variant">
      <vt:variant>
        <vt:lpstr>Fonts Used</vt:lpstr>
      </vt:variant>
      <vt:variant>
        <vt:i4>9</vt:i4>
      </vt:variant>
      <vt:variant>
        <vt:lpstr>Design Template</vt:lpstr>
      </vt:variant>
      <vt:variant>
        <vt:i4>7</vt:i4>
      </vt:variant>
      <vt:variant>
        <vt:lpstr>Slide Titles</vt:lpstr>
      </vt:variant>
      <vt:variant>
        <vt:i4>14</vt:i4>
      </vt:variant>
    </vt:vector>
  </HeadingPairs>
  <TitlesOfParts>
    <vt:vector size="30" baseType="lpstr">
      <vt:lpstr>Century Schoolbook</vt:lpstr>
      <vt:lpstr>Arial</vt:lpstr>
      <vt:lpstr>Wingdings</vt:lpstr>
      <vt:lpstr>Wingdings 2</vt:lpstr>
      <vt:lpstr>Calibri</vt:lpstr>
      <vt:lpstr>Georgia</vt:lpstr>
      <vt:lpstr>Bradley Hand ITC</vt:lpstr>
      <vt:lpstr>Lucida Handwriting</vt:lpstr>
      <vt:lpstr>Arial Black</vt:lpstr>
      <vt:lpstr>Oriel</vt:lpstr>
      <vt:lpstr>Oriel</vt:lpstr>
      <vt:lpstr>Oriel</vt:lpstr>
      <vt:lpstr>Oriel</vt:lpstr>
      <vt:lpstr>Oriel</vt:lpstr>
      <vt:lpstr>Oriel</vt:lpstr>
      <vt:lpstr>Oriel</vt:lpstr>
      <vt:lpstr>       </vt:lpstr>
      <vt:lpstr>                   EXACT VALUE</vt:lpstr>
      <vt:lpstr>        ESTIMATION</vt:lpstr>
      <vt:lpstr>Slide 4</vt:lpstr>
      <vt:lpstr>     APPROXIMATION</vt:lpstr>
      <vt:lpstr>Slide 6</vt:lpstr>
      <vt:lpstr>     METHODS OF APPROXIMATING</vt:lpstr>
      <vt:lpstr>ROUNDING TO A PLACE VALUE</vt:lpstr>
      <vt:lpstr>Slide 9</vt:lpstr>
      <vt:lpstr>EXAMPLE: </vt:lpstr>
      <vt:lpstr>ROUNDING  TO  A  CERTAIN  NUMBER  OF  SIGNIFICANT NUMBER</vt:lpstr>
      <vt:lpstr>Slide 12</vt:lpstr>
      <vt:lpstr>                LEVELS  OF  ACCURACY</vt:lpstr>
      <vt:lpstr>                 REFERENCES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AUSMAT  MATHEMATICS  3C</dc:title>
  <dc:creator>thiru</dc:creator>
  <cp:lastModifiedBy>Sunway University College</cp:lastModifiedBy>
  <cp:revision>38</cp:revision>
  <dcterms:created xsi:type="dcterms:W3CDTF">2010-07-24T15:02:37Z</dcterms:created>
  <dcterms:modified xsi:type="dcterms:W3CDTF">2011-01-05T04:51:36Z</dcterms:modified>
</cp:coreProperties>
</file>