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8" r:id="rId17"/>
    <p:sldId id="277" r:id="rId18"/>
    <p:sldId id="279" r:id="rId19"/>
    <p:sldId id="280" r:id="rId20"/>
    <p:sldId id="282" r:id="rId21"/>
    <p:sldId id="27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7F224A-D9B3-4801-B733-ADC3724B840D}" type="datetimeFigureOut">
              <a:rPr lang="en-US"/>
              <a:pPr>
                <a:defRPr/>
              </a:pPr>
              <a:t>1/24/2011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MY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MY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6170F6D-915E-4953-910B-A65327EDC2E1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720AA-CA79-4D2D-8B90-FEA127C2CB74}" type="datetimeFigureOut">
              <a:rPr lang="en-US"/>
              <a:pPr>
                <a:defRPr/>
              </a:pPr>
              <a:t>1/24/2011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6B2EA-82DF-42BD-B6D6-9E4E04DC8698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8782D-03AB-441F-83C7-39882F263CD1}" type="datetimeFigureOut">
              <a:rPr lang="en-US"/>
              <a:pPr>
                <a:defRPr/>
              </a:pPr>
              <a:t>1/24/2011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47B8-BA47-4BD4-89C5-96AE4ED4B1C5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F2BCA-A375-40D5-866E-B848452263F2}" type="datetimeFigureOut">
              <a:rPr lang="en-US"/>
              <a:pPr>
                <a:defRPr/>
              </a:pPr>
              <a:t>1/24/2011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1A96D-A6CF-4DD2-94F3-C96BE43BFE8B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97ADF-7465-48E7-81F2-D2FD9E122F1B}" type="datetimeFigureOut">
              <a:rPr lang="en-US"/>
              <a:pPr>
                <a:defRPr/>
              </a:pPr>
              <a:t>1/24/2011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BEBAF-536C-430C-A451-907A95A5F04F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DE3CE-71CD-4C42-A578-90587C59A92D}" type="datetimeFigureOut">
              <a:rPr lang="en-US"/>
              <a:pPr>
                <a:defRPr/>
              </a:pPr>
              <a:t>1/24/2011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ED4F9-B574-4099-8ABC-0E220A14CD9F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7339D-73D9-488D-A207-B8AADA78C36E}" type="datetimeFigureOut">
              <a:rPr lang="en-US"/>
              <a:pPr>
                <a:defRPr/>
              </a:pPr>
              <a:t>1/24/2011</a:t>
            </a:fld>
            <a:endParaRPr lang="en-M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E9196-32FC-4B33-BC6C-051959293DAA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B2AA1-0087-4A31-A4EC-09BB76D51375}" type="datetimeFigureOut">
              <a:rPr lang="en-US"/>
              <a:pPr>
                <a:defRPr/>
              </a:pPr>
              <a:t>1/24/2011</a:t>
            </a:fld>
            <a:endParaRPr lang="en-MY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32B74-0F96-4098-9362-A64A625CCF3F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49277-7E12-4B35-BEEF-EBDB65DE964E}" type="datetimeFigureOut">
              <a:rPr lang="en-US"/>
              <a:pPr>
                <a:defRPr/>
              </a:pPr>
              <a:t>1/24/2011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83465-1E49-4C48-94E5-C65BA3D1E123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C1EF-35E8-422E-B1DF-F54CA1945754}" type="datetimeFigureOut">
              <a:rPr lang="en-US"/>
              <a:pPr>
                <a:defRPr/>
              </a:pPr>
              <a:t>1/24/2011</a:t>
            </a:fld>
            <a:endParaRPr lang="en-MY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B14E4-5320-4EF2-9F94-45AF47EF3613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BA50C-E1A0-4B35-8667-C68512A47DFE}" type="datetimeFigureOut">
              <a:rPr lang="en-US"/>
              <a:pPr>
                <a:defRPr/>
              </a:pPr>
              <a:t>1/24/2011</a:t>
            </a:fld>
            <a:endParaRPr lang="en-M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8EA85-13C8-450F-AFB3-C91EB427DB78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MY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90177-27B4-4FFC-8D27-B8F3724D1EAE}" type="datetimeFigureOut">
              <a:rPr lang="en-US"/>
              <a:pPr>
                <a:defRPr/>
              </a:pPr>
              <a:t>1/24/2011</a:t>
            </a:fld>
            <a:endParaRPr lang="en-M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B768D-7548-4798-8B11-7ADECFF82D36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MY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2B7A190-26EF-4C82-AF26-1C31C8CF1094}" type="datetimeFigureOut">
              <a:rPr lang="en-US"/>
              <a:pPr>
                <a:defRPr/>
              </a:pPr>
              <a:t>1/24/2011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792244E-20F9-4DD1-9736-934DBC9D956B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lyzemath.com/Graphing/GraphExponentialFunction.html" TargetMode="External"/><Relationship Id="rId2" Type="http://schemas.openxmlformats.org/officeDocument/2006/relationships/hyperlink" Target="http://www.craigsmaths.com/number/graphs-of-exponential-func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hestudentroom.co.uk/wiki/Revision:OCR_Core_1_-_Transforming_graphs" TargetMode="External"/><Relationship Id="rId4" Type="http://schemas.openxmlformats.org/officeDocument/2006/relationships/hyperlink" Target="http://www.mathsisfun.com/exponen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857232"/>
            <a:ext cx="6143668" cy="21236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spc="300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oper Black" pitchFamily="18" charset="0"/>
                <a:ea typeface="Tahoma" pitchFamily="34" charset="0"/>
                <a:cs typeface="Tahoma" pitchFamily="34" charset="0"/>
              </a:rPr>
              <a:t>FUNCTIONS AND GRAPHS (EXPONENTIALS)</a:t>
            </a:r>
            <a:endParaRPr lang="en-MY" sz="4400" b="1" spc="300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oper Black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428750" y="3786188"/>
            <a:ext cx="6072188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Freestyle Script"/>
              </a:rPr>
              <a:t>Prepared by :</a:t>
            </a:r>
          </a:p>
          <a:p>
            <a:endParaRPr lang="en-US">
              <a:latin typeface="Freestyle Script"/>
            </a:endParaRPr>
          </a:p>
          <a:p>
            <a:pPr algn="ctr"/>
            <a:r>
              <a:rPr lang="en-US" sz="4800">
                <a:latin typeface="Freestyle Script"/>
              </a:rPr>
              <a:t>Nurul Fariha</a:t>
            </a:r>
          </a:p>
          <a:p>
            <a:pPr algn="ctr"/>
            <a:r>
              <a:rPr lang="en-US" sz="4800">
                <a:latin typeface="Freestyle Script"/>
              </a:rPr>
              <a:t>Siti Hawa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MY" sz="3200" b="1" dirty="0" smtClean="0"/>
              <a:t>Dilation in the x direction</a:t>
            </a:r>
            <a:r>
              <a:rPr lang="en-MY" sz="3200" dirty="0" smtClean="0"/>
              <a:t> </a:t>
            </a:r>
            <a:r>
              <a:rPr lang="en-MY" sz="3200" b="1" dirty="0" smtClean="0"/>
              <a:t>(b)</a:t>
            </a:r>
            <a:r>
              <a:rPr lang="en-MY" sz="3200" dirty="0" smtClean="0"/>
              <a:t/>
            </a:r>
            <a:br>
              <a:rPr lang="en-MY" sz="3200" dirty="0" smtClean="0"/>
            </a:br>
            <a:endParaRPr lang="en-MY" sz="3200" dirty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11725"/>
          </a:xfrm>
        </p:spPr>
        <p:txBody>
          <a:bodyPr/>
          <a:lstStyle/>
          <a:p>
            <a:pPr eaLnBrk="1" hangingPunct="1"/>
            <a:r>
              <a:rPr lang="en-MY" sz="2000" smtClean="0"/>
              <a:t>b is a dilation (stretched or compressed) in the x-direction. </a:t>
            </a:r>
          </a:p>
          <a:p>
            <a:pPr eaLnBrk="1" hangingPunct="1"/>
            <a:r>
              <a:rPr lang="en-MY" sz="2000" smtClean="0"/>
              <a:t>For 0 &lt; |b| &lt; 1 the graph will be compressed.</a:t>
            </a:r>
          </a:p>
          <a:p>
            <a:pPr eaLnBrk="1" hangingPunct="1"/>
            <a:r>
              <a:rPr lang="en-MY" sz="2000" smtClean="0"/>
              <a:t>For |b| &gt;1 it will stretch. </a:t>
            </a:r>
          </a:p>
          <a:p>
            <a:pPr eaLnBrk="1" hangingPunct="1"/>
            <a:r>
              <a:rPr lang="en-MY" sz="2000" smtClean="0"/>
              <a:t>If b &lt; 0 then the graph will dilate and be reflected in the y-axis.</a:t>
            </a:r>
          </a:p>
          <a:p>
            <a:pPr eaLnBrk="1" hangingPunct="1">
              <a:buFont typeface="Arial" charset="0"/>
              <a:buNone/>
            </a:pPr>
            <a:r>
              <a:rPr lang="en-MY" smtClean="0"/>
              <a:t> </a:t>
            </a:r>
          </a:p>
          <a:p>
            <a:pPr eaLnBrk="1" hangingPunct="1"/>
            <a:endParaRPr lang="en-MY" smtClean="0"/>
          </a:p>
        </p:txBody>
      </p:sp>
      <p:pic>
        <p:nvPicPr>
          <p:cNvPr id="23555" name="Picture 3" descr="Exponential function with positive x-dil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2786063"/>
            <a:ext cx="5072063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5786438" y="2857500"/>
            <a:ext cx="838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MY" sz="1100">
                <a:latin typeface="Calibri" pitchFamily="34" charset="0"/>
                <a:cs typeface="Arial" charset="0"/>
              </a:rPr>
              <a:t>f (x) = e^x</a:t>
            </a:r>
            <a:endParaRPr lang="en-US">
              <a:cs typeface="Arial" charset="0"/>
            </a:endParaRP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5715000" y="3286125"/>
            <a:ext cx="10763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MY" sz="1100">
                <a:latin typeface="Calibri" pitchFamily="34" charset="0"/>
                <a:cs typeface="Arial" charset="0"/>
              </a:rPr>
              <a:t>g (x) = e^ (2x)</a:t>
            </a:r>
            <a:endParaRPr lang="en-US">
              <a:cs typeface="Arial" charset="0"/>
            </a:endParaRP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5643563" y="3857625"/>
            <a:ext cx="14573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MY" sz="1100">
                <a:latin typeface="Calibri" pitchFamily="34" charset="0"/>
                <a:cs typeface="Arial" charset="0"/>
              </a:rPr>
              <a:t>h (x) = e^(0.5x)</a:t>
            </a:r>
            <a:endParaRPr lang="en-US">
              <a:cs typeface="Arial" charset="0"/>
            </a:endParaRPr>
          </a:p>
        </p:txBody>
      </p:sp>
      <p:cxnSp>
        <p:nvCxnSpPr>
          <p:cNvPr id="23559" name="AutoShape 5"/>
          <p:cNvCxnSpPr>
            <a:cxnSpLocks noChangeShapeType="1"/>
          </p:cNvCxnSpPr>
          <p:nvPr/>
        </p:nvCxnSpPr>
        <p:spPr bwMode="auto">
          <a:xfrm flipH="1">
            <a:off x="4929188" y="3000375"/>
            <a:ext cx="8191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560" name="AutoShape 6"/>
          <p:cNvCxnSpPr>
            <a:cxnSpLocks noChangeShapeType="1"/>
          </p:cNvCxnSpPr>
          <p:nvPr/>
        </p:nvCxnSpPr>
        <p:spPr bwMode="auto">
          <a:xfrm flipH="1">
            <a:off x="4429125" y="3429000"/>
            <a:ext cx="13335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561" name="AutoShape 7"/>
          <p:cNvCxnSpPr>
            <a:cxnSpLocks noChangeShapeType="1"/>
          </p:cNvCxnSpPr>
          <p:nvPr/>
        </p:nvCxnSpPr>
        <p:spPr bwMode="auto">
          <a:xfrm flipH="1">
            <a:off x="4572000" y="4000500"/>
            <a:ext cx="981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1571625" y="6357938"/>
            <a:ext cx="30718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200">
                <a:latin typeface="Calibri" pitchFamily="34" charset="0"/>
                <a:cs typeface="Times New Roman" pitchFamily="18" charset="0"/>
              </a:rPr>
              <a:t>Exponential function with positive x-dilation</a:t>
            </a:r>
            <a:endParaRPr lang="en-US">
              <a:cs typeface="Arial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Content Placeholder 3" descr="Exponential function with negative y-dilation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43063" y="928688"/>
            <a:ext cx="5715000" cy="4214812"/>
          </a:xfrm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000750" y="1071563"/>
            <a:ext cx="838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MY" sz="1100">
                <a:latin typeface="Calibri" pitchFamily="34" charset="0"/>
                <a:cs typeface="Arial" charset="0"/>
              </a:rPr>
              <a:t>f (x) = e^x</a:t>
            </a:r>
            <a:endParaRPr lang="en-US">
              <a:cs typeface="Arial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715000" y="1500188"/>
            <a:ext cx="10763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MY" sz="1100">
                <a:latin typeface="Calibri" pitchFamily="34" charset="0"/>
                <a:cs typeface="Arial" charset="0"/>
              </a:rPr>
              <a:t>g (x) = e^ (-2x)</a:t>
            </a:r>
            <a:endParaRPr lang="en-US">
              <a:cs typeface="Arial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000750" y="2571750"/>
            <a:ext cx="14573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MY" sz="1100">
                <a:latin typeface="Calibri" pitchFamily="34" charset="0"/>
                <a:cs typeface="Arial" charset="0"/>
              </a:rPr>
              <a:t>h (x) = e^(-0.5x)</a:t>
            </a:r>
            <a:endParaRPr lang="en-US">
              <a:cs typeface="Arial" charset="0"/>
            </a:endParaRPr>
          </a:p>
        </p:txBody>
      </p:sp>
      <p:cxnSp>
        <p:nvCxnSpPr>
          <p:cNvPr id="24581" name="AutoShape 5"/>
          <p:cNvCxnSpPr>
            <a:cxnSpLocks noChangeShapeType="1"/>
          </p:cNvCxnSpPr>
          <p:nvPr/>
        </p:nvCxnSpPr>
        <p:spPr bwMode="auto">
          <a:xfrm rot="10800000">
            <a:off x="5357813" y="1214438"/>
            <a:ext cx="57150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4582" name="AutoShape 6"/>
          <p:cNvCxnSpPr>
            <a:cxnSpLocks noChangeShapeType="1"/>
          </p:cNvCxnSpPr>
          <p:nvPr/>
        </p:nvCxnSpPr>
        <p:spPr bwMode="auto">
          <a:xfrm flipH="1">
            <a:off x="4214813" y="1643063"/>
            <a:ext cx="1447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4583" name="AutoShape 7"/>
          <p:cNvCxnSpPr>
            <a:cxnSpLocks noChangeShapeType="1"/>
          </p:cNvCxnSpPr>
          <p:nvPr/>
        </p:nvCxnSpPr>
        <p:spPr bwMode="auto">
          <a:xfrm flipH="1">
            <a:off x="5000625" y="2714625"/>
            <a:ext cx="981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643063" y="5286375"/>
            <a:ext cx="30003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200">
                <a:latin typeface="Calibri" pitchFamily="34" charset="0"/>
                <a:cs typeface="Times New Roman" pitchFamily="18" charset="0"/>
              </a:rPr>
              <a:t>Exponential function with negative y-dilation</a:t>
            </a:r>
            <a:endParaRPr lang="en-US">
              <a:cs typeface="Arial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MY" sz="3200" b="1" dirty="0" smtClean="0"/>
              <a:t>Translation in the x-direction (c)</a:t>
            </a:r>
            <a:r>
              <a:rPr lang="en-MY" sz="3200" dirty="0" smtClean="0"/>
              <a:t/>
            </a:r>
            <a:br>
              <a:rPr lang="en-MY" sz="3200" dirty="0" smtClean="0"/>
            </a:br>
            <a:endParaRPr lang="en-MY" sz="3200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pPr eaLnBrk="1" hangingPunct="1"/>
            <a:r>
              <a:rPr lang="en-MY" sz="2000" smtClean="0"/>
              <a:t>When c &gt; 0 the entire graph will translate |c| units to the right. </a:t>
            </a:r>
          </a:p>
          <a:p>
            <a:pPr eaLnBrk="1" hangingPunct="1"/>
            <a:r>
              <a:rPr lang="en-MY" sz="2000" smtClean="0"/>
              <a:t>When c &lt; 0 the entire graph will translate |c| units to the left.</a:t>
            </a:r>
          </a:p>
          <a:p>
            <a:pPr eaLnBrk="1" hangingPunct="1"/>
            <a:endParaRPr lang="en-MY" smtClean="0"/>
          </a:p>
        </p:txBody>
      </p:sp>
      <p:pic>
        <p:nvPicPr>
          <p:cNvPr id="25603" name="Picture 3" descr="Translation in the x direc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1857375"/>
            <a:ext cx="55149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072188" y="1928813"/>
            <a:ext cx="74453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MY" sz="1100">
                <a:latin typeface="Calibri" pitchFamily="34" charset="0"/>
              </a:rPr>
              <a:t>f (x) = e^x</a:t>
            </a:r>
          </a:p>
        </p:txBody>
      </p:sp>
      <p:sp>
        <p:nvSpPr>
          <p:cNvPr id="25605" name="Text Box 2"/>
          <p:cNvSpPr txBox="1">
            <a:spLocks noChangeArrowheads="1"/>
          </p:cNvSpPr>
          <p:nvPr/>
        </p:nvSpPr>
        <p:spPr bwMode="auto">
          <a:xfrm>
            <a:off x="6072188" y="2571750"/>
            <a:ext cx="10763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MY" sz="1100">
                <a:latin typeface="Calibri" pitchFamily="34" charset="0"/>
                <a:cs typeface="Arial" charset="0"/>
              </a:rPr>
              <a:t>g (x) = e^ (x-1)</a:t>
            </a:r>
            <a:endParaRPr lang="en-US">
              <a:cs typeface="Arial" charset="0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6000750" y="3143250"/>
            <a:ext cx="10033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MY" sz="1100">
                <a:latin typeface="Calibri" pitchFamily="34" charset="0"/>
              </a:rPr>
              <a:t>h (x) = e^(x+1)</a:t>
            </a:r>
          </a:p>
        </p:txBody>
      </p:sp>
      <p:cxnSp>
        <p:nvCxnSpPr>
          <p:cNvPr id="25607" name="AutoShape 3"/>
          <p:cNvCxnSpPr>
            <a:cxnSpLocks noChangeShapeType="1"/>
          </p:cNvCxnSpPr>
          <p:nvPr/>
        </p:nvCxnSpPr>
        <p:spPr bwMode="auto">
          <a:xfrm flipH="1">
            <a:off x="5286375" y="2071688"/>
            <a:ext cx="7905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5608" name="AutoShape 4"/>
          <p:cNvCxnSpPr>
            <a:cxnSpLocks noChangeShapeType="1"/>
          </p:cNvCxnSpPr>
          <p:nvPr/>
        </p:nvCxnSpPr>
        <p:spPr bwMode="auto">
          <a:xfrm flipH="1">
            <a:off x="5572125" y="2714625"/>
            <a:ext cx="504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5609" name="AutoShape 5"/>
          <p:cNvCxnSpPr>
            <a:cxnSpLocks noChangeShapeType="1"/>
          </p:cNvCxnSpPr>
          <p:nvPr/>
        </p:nvCxnSpPr>
        <p:spPr bwMode="auto">
          <a:xfrm flipH="1">
            <a:off x="4071938" y="3286125"/>
            <a:ext cx="19240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5610" name="Rectangle 6"/>
          <p:cNvSpPr>
            <a:spLocks noChangeArrowheads="1"/>
          </p:cNvSpPr>
          <p:nvPr/>
        </p:nvSpPr>
        <p:spPr bwMode="auto">
          <a:xfrm>
            <a:off x="1643063" y="6000750"/>
            <a:ext cx="25003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200">
                <a:latin typeface="Calibri" pitchFamily="34" charset="0"/>
                <a:cs typeface="Times New Roman" pitchFamily="18" charset="0"/>
              </a:rPr>
              <a:t>Translation in the x direction</a:t>
            </a:r>
            <a:endParaRPr lang="en-US">
              <a:cs typeface="Arial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MY" sz="3200" b="1" dirty="0" smtClean="0"/>
              <a:t>Translation in the y-direction (d)</a:t>
            </a:r>
            <a:r>
              <a:rPr lang="en-MY" sz="3200" dirty="0" smtClean="0"/>
              <a:t/>
            </a:r>
            <a:br>
              <a:rPr lang="en-MY" sz="3200" dirty="0" smtClean="0"/>
            </a:br>
            <a:endParaRPr lang="en-MY" sz="3200" dirty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pPr eaLnBrk="1" hangingPunct="1"/>
            <a:r>
              <a:rPr lang="en-MY" sz="2000" smtClean="0"/>
              <a:t>When d &gt; 0 the entire graph will translate |d| units up. </a:t>
            </a:r>
          </a:p>
          <a:p>
            <a:pPr eaLnBrk="1" hangingPunct="1"/>
            <a:r>
              <a:rPr lang="en-MY" sz="2000" smtClean="0"/>
              <a:t>When d &lt; 0 the entire graph will translate |d| units down.</a:t>
            </a:r>
          </a:p>
          <a:p>
            <a:pPr eaLnBrk="1" hangingPunct="1"/>
            <a:endParaRPr lang="en-MY" sz="2000" smtClean="0"/>
          </a:p>
        </p:txBody>
      </p:sp>
      <p:pic>
        <p:nvPicPr>
          <p:cNvPr id="26627" name="Picture 3" descr="Translation in the y direc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1714500"/>
            <a:ext cx="56007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6000750" y="1857375"/>
            <a:ext cx="838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MY" sz="1100">
                <a:latin typeface="Calibri" pitchFamily="34" charset="0"/>
                <a:cs typeface="Arial" charset="0"/>
              </a:rPr>
              <a:t>f (x) = e^x</a:t>
            </a:r>
            <a:endParaRPr lang="en-US">
              <a:cs typeface="Arial" charset="0"/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5929313" y="2714625"/>
            <a:ext cx="12001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MY" sz="1100">
                <a:latin typeface="Calibri" pitchFamily="34" charset="0"/>
                <a:cs typeface="Arial" charset="0"/>
              </a:rPr>
              <a:t>g (x) = e^ (x) +2  </a:t>
            </a:r>
            <a:endParaRPr lang="en-US">
              <a:cs typeface="Arial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5929313" y="3357563"/>
            <a:ext cx="1238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MY" sz="1100">
                <a:latin typeface="Calibri" pitchFamily="34" charset="0"/>
                <a:cs typeface="Arial" charset="0"/>
              </a:rPr>
              <a:t>h (x) = e^(x) - 2</a:t>
            </a:r>
            <a:endParaRPr lang="en-US">
              <a:cs typeface="Arial" charset="0"/>
            </a:endParaRPr>
          </a:p>
        </p:txBody>
      </p:sp>
      <p:cxnSp>
        <p:nvCxnSpPr>
          <p:cNvPr id="26631" name="AutoShape 5"/>
          <p:cNvCxnSpPr>
            <a:cxnSpLocks noChangeShapeType="1"/>
          </p:cNvCxnSpPr>
          <p:nvPr/>
        </p:nvCxnSpPr>
        <p:spPr bwMode="auto">
          <a:xfrm flipH="1">
            <a:off x="5143500" y="2000250"/>
            <a:ext cx="8286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632" name="AutoShape 6"/>
          <p:cNvCxnSpPr>
            <a:cxnSpLocks noChangeShapeType="1"/>
          </p:cNvCxnSpPr>
          <p:nvPr/>
        </p:nvCxnSpPr>
        <p:spPr bwMode="auto">
          <a:xfrm flipH="1">
            <a:off x="4071938" y="2857500"/>
            <a:ext cx="18764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633" name="AutoShape 7"/>
          <p:cNvCxnSpPr>
            <a:cxnSpLocks noChangeShapeType="1"/>
          </p:cNvCxnSpPr>
          <p:nvPr/>
        </p:nvCxnSpPr>
        <p:spPr bwMode="auto">
          <a:xfrm flipH="1">
            <a:off x="5000625" y="3500438"/>
            <a:ext cx="990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6634" name="Rectangle 8"/>
          <p:cNvSpPr>
            <a:spLocks noChangeArrowheads="1"/>
          </p:cNvSpPr>
          <p:nvPr/>
        </p:nvSpPr>
        <p:spPr bwMode="auto">
          <a:xfrm>
            <a:off x="1500188" y="6429375"/>
            <a:ext cx="21431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200">
                <a:latin typeface="Calibri" pitchFamily="34" charset="0"/>
                <a:cs typeface="Times New Roman" pitchFamily="18" charset="0"/>
              </a:rPr>
              <a:t>Translation in the y direction</a:t>
            </a:r>
            <a:endParaRPr lang="en-US">
              <a:cs typeface="Arial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Reflection</a:t>
            </a:r>
            <a:endParaRPr lang="en-MY" sz="3200" smtClean="0"/>
          </a:p>
        </p:txBody>
      </p:sp>
      <p:pic>
        <p:nvPicPr>
          <p:cNvPr id="27650" name="Picture 2" descr="C:\Users\USER\Pictures\r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90750" y="1500188"/>
            <a:ext cx="4762500" cy="383540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571750" y="5572125"/>
            <a:ext cx="3214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Reflection across the x - axis</a:t>
            </a:r>
            <a:endParaRPr lang="en-MY">
              <a:latin typeface="Calibri" pitchFamily="34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3" descr="C:\Users\USER\Pictures\c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00250" y="1071563"/>
            <a:ext cx="5429250" cy="3976687"/>
          </a:xfrm>
        </p:spPr>
      </p:pic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2357438" y="5357813"/>
            <a:ext cx="4500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Reflection across y - axis</a:t>
            </a:r>
            <a:endParaRPr lang="en-MY">
              <a:latin typeface="Calibri" pitchFamily="34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  <a:endParaRPr lang="en-MY" smtClean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62597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Sketch the graph of the followings:</a:t>
            </a:r>
            <a:endParaRPr lang="en-MY" smtClean="0"/>
          </a:p>
        </p:txBody>
      </p:sp>
      <p:sp>
        <p:nvSpPr>
          <p:cNvPr id="29699" name="Rectangle 1"/>
          <p:cNvSpPr>
            <a:spLocks noChangeArrowheads="1"/>
          </p:cNvSpPr>
          <p:nvPr/>
        </p:nvSpPr>
        <p:spPr bwMode="auto">
          <a:xfrm>
            <a:off x="571500" y="2616200"/>
            <a:ext cx="24288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latin typeface="Calibri" pitchFamily="34" charset="0"/>
                <a:ea typeface="Calibri" pitchFamily="34" charset="0"/>
                <a:cs typeface="Times New Roman" pitchFamily="18" charset="0"/>
              </a:rPr>
              <a:t>(a) f(x) = -3e</a:t>
            </a:r>
            <a:r>
              <a:rPr lang="en-US" sz="1600" baseline="3000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sz="1600">
                <a:latin typeface="Calibri" pitchFamily="34" charset="0"/>
                <a:ea typeface="Calibri" pitchFamily="34" charset="0"/>
                <a:cs typeface="Times New Roman" pitchFamily="18" charset="0"/>
              </a:rPr>
              <a:t> + 2</a:t>
            </a:r>
            <a:endParaRPr lang="en-US">
              <a:ea typeface="Calibri" pitchFamily="34" charset="0"/>
              <a:cs typeface="Arial" charset="0"/>
            </a:endParaRPr>
          </a:p>
        </p:txBody>
      </p:sp>
      <p:sp>
        <p:nvSpPr>
          <p:cNvPr id="29700" name="Rectangle 1"/>
          <p:cNvSpPr>
            <a:spLocks noChangeArrowheads="1"/>
          </p:cNvSpPr>
          <p:nvPr/>
        </p:nvSpPr>
        <p:spPr bwMode="auto">
          <a:xfrm>
            <a:off x="571500" y="3143250"/>
            <a:ext cx="1428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latin typeface="Calibri" pitchFamily="34" charset="0"/>
                <a:ea typeface="Calibri" pitchFamily="34" charset="0"/>
                <a:cs typeface="Times New Roman" pitchFamily="18" charset="0"/>
              </a:rPr>
              <a:t>(b) f(x) = 2e</a:t>
            </a:r>
            <a:r>
              <a:rPr lang="en-US" sz="1600" baseline="30000">
                <a:latin typeface="Calibri" pitchFamily="34" charset="0"/>
                <a:ea typeface="Calibri" pitchFamily="34" charset="0"/>
                <a:cs typeface="Times New Roman" pitchFamily="18" charset="0"/>
              </a:rPr>
              <a:t>x-1</a:t>
            </a:r>
            <a:r>
              <a:rPr lang="en-US" sz="160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en-US">
              <a:ea typeface="Calibri" pitchFamily="34" charset="0"/>
              <a:cs typeface="Arial" charset="0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571500" y="3714750"/>
            <a:ext cx="15208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latin typeface="Calibri" pitchFamily="34" charset="0"/>
                <a:ea typeface="Calibri" pitchFamily="34" charset="0"/>
                <a:cs typeface="Times New Roman" pitchFamily="18" charset="0"/>
              </a:rPr>
              <a:t>(c) f(x) = 2e</a:t>
            </a:r>
            <a:r>
              <a:rPr lang="en-US" sz="1600" baseline="30000">
                <a:latin typeface="Calibri" pitchFamily="34" charset="0"/>
                <a:ea typeface="Calibri" pitchFamily="34" charset="0"/>
                <a:cs typeface="Times New Roman" pitchFamily="18" charset="0"/>
              </a:rPr>
              <a:t>-x</a:t>
            </a:r>
            <a:r>
              <a:rPr lang="en-US" sz="1600">
                <a:latin typeface="Calibri" pitchFamily="34" charset="0"/>
                <a:ea typeface="Calibri" pitchFamily="34" charset="0"/>
                <a:cs typeface="Times New Roman" pitchFamily="18" charset="0"/>
              </a:rPr>
              <a:t> + 1</a:t>
            </a:r>
            <a:endParaRPr lang="en-US">
              <a:ea typeface="Calibri" pitchFamily="34" charset="0"/>
              <a:cs typeface="Arial" charset="0"/>
            </a:endParaRPr>
          </a:p>
        </p:txBody>
      </p:sp>
    </p:spTree>
  </p:cSld>
  <p:clrMapOvr>
    <a:masterClrMapping/>
  </p:clrMapOvr>
  <p:transition spd="slow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1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presentationml/2006/ole">
            <p:oleObj spid="_x0000_s30721" r:id="rId3" imgW="8230313" imgH="4523624" progId="Excel.Chart.8">
              <p:embed/>
            </p:oleObj>
          </a:graphicData>
        </a:graphic>
      </p:graphicFrame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8143875" y="2500313"/>
            <a:ext cx="323850" cy="51435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MY" sz="2000" b="1">
                <a:latin typeface="Calibri" pitchFamily="34" charset="0"/>
                <a:cs typeface="Arial" charset="0"/>
              </a:rPr>
              <a:t>x</a:t>
            </a:r>
            <a:endParaRPr lang="en-US">
              <a:cs typeface="Arial" charset="0"/>
            </a:endParaRPr>
          </a:p>
        </p:txBody>
      </p:sp>
      <p:sp>
        <p:nvSpPr>
          <p:cNvPr id="30723" name="Rectangle 1"/>
          <p:cNvSpPr>
            <a:spLocks noChangeArrowheads="1"/>
          </p:cNvSpPr>
          <p:nvPr/>
        </p:nvSpPr>
        <p:spPr bwMode="auto">
          <a:xfrm>
            <a:off x="5500688" y="4357688"/>
            <a:ext cx="15716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latin typeface="Calibri" pitchFamily="34" charset="0"/>
                <a:ea typeface="Calibri" pitchFamily="34" charset="0"/>
                <a:cs typeface="Times New Roman" pitchFamily="18" charset="0"/>
              </a:rPr>
              <a:t>f(x) = -3e</a:t>
            </a:r>
            <a:r>
              <a:rPr lang="en-US" sz="1600" baseline="3000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sz="1600">
                <a:latin typeface="Calibri" pitchFamily="34" charset="0"/>
                <a:ea typeface="Calibri" pitchFamily="34" charset="0"/>
                <a:cs typeface="Times New Roman" pitchFamily="18" charset="0"/>
              </a:rPr>
              <a:t> + 2</a:t>
            </a:r>
            <a:endParaRPr lang="en-US">
              <a:ea typeface="Calibri" pitchFamily="34" charset="0"/>
              <a:cs typeface="Arial" charset="0"/>
            </a:endParaRPr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1428750" y="500063"/>
            <a:ext cx="5072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Example (a) </a:t>
            </a:r>
            <a:endParaRPr lang="en-MY">
              <a:latin typeface="Calibri" pitchFamily="34" charset="0"/>
            </a:endParaRPr>
          </a:p>
        </p:txBody>
      </p:sp>
    </p:spTree>
  </p:cSld>
  <p:clrMapOvr>
    <a:masterClrMapping/>
  </p:clrMapOvr>
  <p:transition spd="slow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7972425" cy="4983163"/>
        </p:xfrm>
        <a:graphic>
          <a:graphicData uri="http://schemas.openxmlformats.org/presentationml/2006/ole">
            <p:oleObj spid="_x0000_s31745" r:id="rId3" imgW="7974259" imgH="4986960" progId="Excel.Chart.8">
              <p:embed/>
            </p:oleObj>
          </a:graphicData>
        </a:graphic>
      </p:graphicFrame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7929563" y="5143500"/>
            <a:ext cx="642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endParaRPr lang="en-US">
              <a:ea typeface="Calibri" pitchFamily="34" charset="0"/>
              <a:cs typeface="Arial" charset="0"/>
            </a:endParaRP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5857875" y="4500563"/>
            <a:ext cx="1244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  <a:ea typeface="Calibri" pitchFamily="34" charset="0"/>
                <a:cs typeface="Times New Roman" pitchFamily="18" charset="0"/>
              </a:rPr>
              <a:t> f(x) = 2e</a:t>
            </a:r>
            <a:r>
              <a:rPr lang="en-US" baseline="30000">
                <a:latin typeface="Calibri" pitchFamily="34" charset="0"/>
                <a:ea typeface="Calibri" pitchFamily="34" charset="0"/>
                <a:cs typeface="Times New Roman" pitchFamily="18" charset="0"/>
              </a:rPr>
              <a:t>x-1</a:t>
            </a:r>
            <a:r>
              <a:rPr lang="en-US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2000">
              <a:ea typeface="Calibri" pitchFamily="34" charset="0"/>
              <a:cs typeface="Arial" charset="0"/>
            </a:endParaRPr>
          </a:p>
        </p:txBody>
      </p: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1285875" y="500063"/>
            <a:ext cx="2500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Example (b)</a:t>
            </a:r>
            <a:endParaRPr lang="en-MY">
              <a:latin typeface="Calibri" pitchFamily="34" charset="0"/>
            </a:endParaRPr>
          </a:p>
        </p:txBody>
      </p:sp>
    </p:spTree>
  </p:cSld>
  <p:clrMapOvr>
    <a:masterClrMapping/>
  </p:clrMapOvr>
  <p:transition spd="slow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9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88" y="1500188"/>
          <a:ext cx="8229600" cy="4525962"/>
        </p:xfrm>
        <a:graphic>
          <a:graphicData uri="http://schemas.openxmlformats.org/presentationml/2006/ole">
            <p:oleObj spid="_x0000_s32769" r:id="rId3" imgW="8230313" imgH="4529721" progId="Excel.Chart.8">
              <p:embed/>
            </p:oleObj>
          </a:graphicData>
        </a:graphic>
      </p:graphicFrame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8143875" y="5072063"/>
            <a:ext cx="323850" cy="3810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MY" sz="2000" b="1">
                <a:latin typeface="Calibri" pitchFamily="34" charset="0"/>
                <a:cs typeface="Arial" charset="0"/>
              </a:rPr>
              <a:t>x</a:t>
            </a:r>
            <a:endParaRPr lang="en-US">
              <a:cs typeface="Arial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3500438" y="4071938"/>
            <a:ext cx="1428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latin typeface="Calibri" pitchFamily="34" charset="0"/>
                <a:ea typeface="Calibri" pitchFamily="34" charset="0"/>
                <a:cs typeface="Times New Roman" pitchFamily="18" charset="0"/>
              </a:rPr>
              <a:t>f(x) = 2e</a:t>
            </a:r>
            <a:r>
              <a:rPr lang="en-US" sz="1600" baseline="30000">
                <a:latin typeface="Calibri" pitchFamily="34" charset="0"/>
                <a:ea typeface="Calibri" pitchFamily="34" charset="0"/>
                <a:cs typeface="Times New Roman" pitchFamily="18" charset="0"/>
              </a:rPr>
              <a:t>-x</a:t>
            </a:r>
            <a:r>
              <a:rPr lang="en-US" sz="1600">
                <a:latin typeface="Calibri" pitchFamily="34" charset="0"/>
                <a:ea typeface="Calibri" pitchFamily="34" charset="0"/>
                <a:cs typeface="Times New Roman" pitchFamily="18" charset="0"/>
              </a:rPr>
              <a:t> + 1</a:t>
            </a:r>
            <a:endParaRPr lang="en-US">
              <a:ea typeface="Calibri" pitchFamily="34" charset="0"/>
              <a:cs typeface="Arial" charset="0"/>
            </a:endParaRPr>
          </a:p>
        </p:txBody>
      </p:sp>
      <p:sp>
        <p:nvSpPr>
          <p:cNvPr id="32772" name="TextBox 6"/>
          <p:cNvSpPr txBox="1">
            <a:spLocks noChangeArrowheads="1"/>
          </p:cNvSpPr>
          <p:nvPr/>
        </p:nvSpPr>
        <p:spPr bwMode="auto">
          <a:xfrm>
            <a:off x="1571625" y="785813"/>
            <a:ext cx="2571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Example (c)</a:t>
            </a:r>
            <a:endParaRPr lang="en-MY">
              <a:latin typeface="Calibri" pitchFamily="34" charset="0"/>
            </a:endParaRPr>
          </a:p>
        </p:txBody>
      </p:sp>
    </p:spTree>
  </p:cSld>
  <p:clrMapOvr>
    <a:masterClrMapping/>
  </p:clrMapOvr>
  <p:transition spd="slow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786063" y="714375"/>
            <a:ext cx="365601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alibri" pitchFamily="34" charset="0"/>
              </a:rPr>
              <a:t>The number 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1000" y="2209800"/>
            <a:ext cx="80168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latin typeface="Calibri" pitchFamily="34" charset="0"/>
              </a:rPr>
              <a:t>The letter </a:t>
            </a:r>
            <a:r>
              <a:rPr lang="en-US" i="1">
                <a:latin typeface="Calibri" pitchFamily="34" charset="0"/>
              </a:rPr>
              <a:t>e</a:t>
            </a:r>
            <a:r>
              <a:rPr lang="en-US">
                <a:latin typeface="Calibri" pitchFamily="34" charset="0"/>
              </a:rPr>
              <a:t> is the  initial of the last name of Leonhard Euler (1701-1783) </a:t>
            </a:r>
          </a:p>
          <a:p>
            <a:r>
              <a:rPr lang="en-US">
                <a:latin typeface="Calibri" pitchFamily="34" charset="0"/>
              </a:rPr>
              <a:t>  who introduced the notation.</a:t>
            </a:r>
          </a:p>
          <a:p>
            <a:endParaRPr lang="en-US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>
                <a:latin typeface="Calibri" pitchFamily="34" charset="0"/>
              </a:rPr>
              <a:t> Since  f(x) = </a:t>
            </a:r>
            <a:r>
              <a:rPr lang="en-MY">
                <a:latin typeface="Calibri" pitchFamily="34" charset="0"/>
              </a:rPr>
              <a:t>e</a:t>
            </a:r>
            <a:r>
              <a:rPr lang="en-MY" baseline="30000">
                <a:latin typeface="Calibri" pitchFamily="34" charset="0"/>
              </a:rPr>
              <a:t>x </a:t>
            </a:r>
            <a:r>
              <a:rPr lang="en-US">
                <a:latin typeface="Calibri" pitchFamily="34" charset="0"/>
              </a:rPr>
              <a:t> has special calculus properties that simplify many</a:t>
            </a:r>
          </a:p>
          <a:p>
            <a:r>
              <a:rPr lang="en-US">
                <a:latin typeface="Calibri" pitchFamily="34" charset="0"/>
              </a:rPr>
              <a:t>  calculations, it is the </a:t>
            </a:r>
            <a:r>
              <a:rPr lang="en-US" i="1">
                <a:latin typeface="Calibri" pitchFamily="34" charset="0"/>
              </a:rPr>
              <a:t>natural base </a:t>
            </a:r>
            <a:r>
              <a:rPr lang="en-US">
                <a:latin typeface="Calibri" pitchFamily="34" charset="0"/>
              </a:rPr>
              <a:t>of exponential functions.</a:t>
            </a:r>
          </a:p>
          <a:p>
            <a:pPr>
              <a:buFontTx/>
              <a:buChar char="•"/>
            </a:pPr>
            <a:endParaRPr lang="en-US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>
                <a:latin typeface="Calibri" pitchFamily="34" charset="0"/>
              </a:rPr>
              <a:t>The value of </a:t>
            </a:r>
            <a:r>
              <a:rPr lang="en-US" i="1">
                <a:latin typeface="Calibri" pitchFamily="34" charset="0"/>
              </a:rPr>
              <a:t>e</a:t>
            </a:r>
            <a:r>
              <a:rPr lang="en-US">
                <a:latin typeface="Calibri" pitchFamily="34" charset="0"/>
              </a:rPr>
              <a:t> is defined as the number that the expression </a:t>
            </a:r>
            <a:r>
              <a:rPr lang="en-MY">
                <a:latin typeface="Calibri" pitchFamily="34" charset="0"/>
              </a:rPr>
              <a:t>( 1 + 1/n  ) </a:t>
            </a:r>
            <a:r>
              <a:rPr lang="en-MY" baseline="30000">
                <a:latin typeface="Calibri" pitchFamily="34" charset="0"/>
              </a:rPr>
              <a:t>n 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   approaches as </a:t>
            </a:r>
            <a:r>
              <a:rPr lang="en-US" i="1">
                <a:latin typeface="Calibri" pitchFamily="34" charset="0"/>
              </a:rPr>
              <a:t>n</a:t>
            </a:r>
            <a:r>
              <a:rPr lang="en-US">
                <a:latin typeface="Calibri" pitchFamily="34" charset="0"/>
              </a:rPr>
              <a:t> approaches infinity.</a:t>
            </a:r>
          </a:p>
          <a:p>
            <a:pPr>
              <a:buFontTx/>
              <a:buChar char="•"/>
            </a:pPr>
            <a:endParaRPr lang="en-US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>
                <a:latin typeface="Calibri" pitchFamily="34" charset="0"/>
              </a:rPr>
              <a:t>  The value of </a:t>
            </a:r>
            <a:r>
              <a:rPr lang="en-US" i="1">
                <a:latin typeface="Calibri" pitchFamily="34" charset="0"/>
              </a:rPr>
              <a:t>e</a:t>
            </a:r>
            <a:r>
              <a:rPr lang="en-US">
                <a:latin typeface="Calibri" pitchFamily="34" charset="0"/>
              </a:rPr>
              <a:t> to 16 decimal places is 2.7182818284590452.</a:t>
            </a:r>
          </a:p>
          <a:p>
            <a:endParaRPr lang="en-US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>
                <a:latin typeface="Calibri" pitchFamily="34" charset="0"/>
              </a:rPr>
              <a:t> The function f(x) = </a:t>
            </a:r>
            <a:r>
              <a:rPr lang="en-MY">
                <a:latin typeface="Calibri" pitchFamily="34" charset="0"/>
              </a:rPr>
              <a:t>e</a:t>
            </a:r>
            <a:r>
              <a:rPr lang="en-MY" baseline="30000">
                <a:latin typeface="Calibri" pitchFamily="34" charset="0"/>
              </a:rPr>
              <a:t>x  </a:t>
            </a:r>
            <a:r>
              <a:rPr lang="en-US">
                <a:latin typeface="Calibri" pitchFamily="34" charset="0"/>
              </a:rPr>
              <a:t>is called the </a:t>
            </a:r>
            <a:r>
              <a:rPr lang="en-US" b="1">
                <a:latin typeface="Calibri" pitchFamily="34" charset="0"/>
              </a:rPr>
              <a:t>Natural Exponential Function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7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5400" b="1" smtClean="0"/>
              <a:t>Summary</a:t>
            </a:r>
          </a:p>
        </p:txBody>
      </p:sp>
      <p:sp>
        <p:nvSpPr>
          <p:cNvPr id="33794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/>
          <a:p>
            <a:pPr marL="0" indent="0" algn="ctr" eaLnBrk="1" hangingPunct="1">
              <a:buFont typeface="Arial" charset="0"/>
              <a:buNone/>
            </a:pPr>
            <a:r>
              <a:rPr lang="en-US" b="1" i="1" smtClean="0"/>
              <a:t>y</a:t>
            </a:r>
            <a:r>
              <a:rPr lang="en-US" b="1" smtClean="0"/>
              <a:t> = </a:t>
            </a:r>
            <a:r>
              <a:rPr lang="en-US" b="1" i="1" smtClean="0"/>
              <a:t>af [b(x – c] + d</a:t>
            </a:r>
          </a:p>
        </p:txBody>
      </p:sp>
      <p:sp>
        <p:nvSpPr>
          <p:cNvPr id="33795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" y="2327275"/>
            <a:ext cx="4040188" cy="2854325"/>
          </a:xfrm>
        </p:spPr>
        <p:txBody>
          <a:bodyPr/>
          <a:lstStyle/>
          <a:p>
            <a:pPr marL="0" indent="0" algn="ctr" eaLnBrk="1" hangingPunct="1"/>
            <a:r>
              <a:rPr lang="en-US" sz="2800" smtClean="0"/>
              <a:t> </a:t>
            </a:r>
            <a:r>
              <a:rPr lang="en-US" sz="3000" smtClean="0"/>
              <a:t>Horizontal dilation or reflection on y-axis</a:t>
            </a:r>
          </a:p>
          <a:p>
            <a:pPr marL="0" indent="0" algn="ctr" eaLnBrk="1" hangingPunct="1"/>
            <a:r>
              <a:rPr lang="en-US" sz="3000" smtClean="0"/>
              <a:t> Translation horizontally</a:t>
            </a:r>
          </a:p>
          <a:p>
            <a:pPr marL="0" indent="0" algn="ctr" eaLnBrk="1" hangingPunct="1"/>
            <a:r>
              <a:rPr lang="en-US" sz="3000" smtClean="0"/>
              <a:t>Vertical dilation or Reflection on x-axis</a:t>
            </a:r>
          </a:p>
          <a:p>
            <a:pPr marL="0" indent="0" algn="ctr" eaLnBrk="1" hangingPunct="1"/>
            <a:r>
              <a:rPr lang="en-US" sz="3000" smtClean="0"/>
              <a:t> translation vertically </a:t>
            </a:r>
          </a:p>
        </p:txBody>
      </p:sp>
      <p:sp>
        <p:nvSpPr>
          <p:cNvPr id="33797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645025" y="2327275"/>
            <a:ext cx="4041775" cy="32353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3000" smtClean="0"/>
              <a:t> </a:t>
            </a:r>
            <a:endParaRPr lang="en-US" sz="2800" smtClean="0"/>
          </a:p>
        </p:txBody>
      </p:sp>
    </p:spTree>
  </p:cSld>
  <p:clrMapOvr>
    <a:masterClrMapping/>
  </p:clrMapOvr>
  <p:transition spd="slow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MY" sz="2000" smtClean="0">
                <a:hlinkClick r:id="rId2"/>
              </a:rPr>
              <a:t>http://www.craigsmaths.com/number/graphs-of-exponential-functions/</a:t>
            </a:r>
            <a:endParaRPr lang="en-MY" sz="2000" smtClean="0"/>
          </a:p>
          <a:p>
            <a:pPr eaLnBrk="1" hangingPunct="1"/>
            <a:r>
              <a:rPr lang="en-MY" sz="2000" smtClean="0">
                <a:hlinkClick r:id="rId3"/>
              </a:rPr>
              <a:t>http://www.analyzemath.com/Graphing/GraphExponentialFunction.html</a:t>
            </a:r>
            <a:endParaRPr lang="en-MY" sz="2000" smtClean="0"/>
          </a:p>
          <a:p>
            <a:pPr eaLnBrk="1" hangingPunct="1"/>
            <a:r>
              <a:rPr lang="en-MY" sz="2000" smtClean="0">
                <a:hlinkClick r:id="rId4"/>
              </a:rPr>
              <a:t>http://www.mathsisfun.com/exponent.html</a:t>
            </a:r>
            <a:endParaRPr lang="en-MY" sz="2000" smtClean="0"/>
          </a:p>
          <a:p>
            <a:pPr eaLnBrk="1" hangingPunct="1"/>
            <a:r>
              <a:rPr lang="en-MY" sz="2000" smtClean="0">
                <a:hlinkClick r:id="rId5"/>
              </a:rPr>
              <a:t>http://www.thestudentroom.co.uk/wiki/Revision:OCR_Core_1_-_Transforming_graphs</a:t>
            </a:r>
            <a:endParaRPr lang="en-MY" sz="2000" smtClean="0"/>
          </a:p>
          <a:p>
            <a:pPr eaLnBrk="1" hangingPunct="1"/>
            <a:r>
              <a:rPr lang="en-US" sz="2000" smtClean="0"/>
              <a:t>Applicable Mathematics Graphics Calculator Edition by Ellery and Strickland</a:t>
            </a:r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  <a:endParaRPr lang="en-MY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357188"/>
            <a:ext cx="8072437" cy="6143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MY" sz="2000" dirty="0">
                <a:latin typeface="+mj-lt"/>
                <a:cs typeface="Times New Roman" pitchFamily="18" charset="0"/>
              </a:rPr>
              <a:t>To find the value of e, take </a:t>
            </a:r>
            <a:r>
              <a:rPr lang="en-MY" sz="2000" dirty="0" smtClean="0">
                <a:latin typeface="+mj-lt"/>
                <a:cs typeface="Times New Roman" pitchFamily="18" charset="0"/>
              </a:rPr>
              <a:t>the expression ( 1 +1/n  ) </a:t>
            </a:r>
            <a:r>
              <a:rPr lang="en-MY" sz="2000" baseline="30000" dirty="0">
                <a:latin typeface="+mj-lt"/>
                <a:cs typeface="Times New Roman" pitchFamily="18" charset="0"/>
              </a:rPr>
              <a:t>n </a:t>
            </a:r>
            <a:r>
              <a:rPr lang="en-MY" sz="2000" dirty="0">
                <a:latin typeface="+mj-lt"/>
                <a:cs typeface="Times New Roman" pitchFamily="18" charset="0"/>
              </a:rPr>
              <a:t> and evaluate it for increasing values of </a:t>
            </a:r>
            <a:r>
              <a:rPr lang="en-MY" sz="2000" dirty="0" smtClean="0">
                <a:latin typeface="+mj-lt"/>
                <a:cs typeface="Times New Roman" pitchFamily="18" charset="0"/>
              </a:rPr>
              <a:t>n</a:t>
            </a:r>
            <a:endParaRPr lang="en-MY" sz="2000" dirty="0">
              <a:latin typeface="+mj-lt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MY" sz="2000" dirty="0">
                <a:latin typeface="+mj-lt"/>
                <a:cs typeface="Times New Roman" pitchFamily="18" charset="0"/>
              </a:rPr>
              <a:t>Substitute n = 1, 2, 3, 5, 10, 100 ... into the expression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MY" sz="2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MY" sz="20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MY" sz="2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MY" sz="20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MY" sz="2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MY" sz="20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MY" sz="2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MY" sz="20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MY" sz="2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MY" sz="20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MY" sz="2000" dirty="0" smtClean="0"/>
              <a:t>As </a:t>
            </a:r>
            <a:r>
              <a:rPr lang="en-MY" sz="2000" dirty="0"/>
              <a:t>n increases, </a:t>
            </a:r>
            <a:r>
              <a:rPr lang="en-MY" sz="2000" dirty="0">
                <a:cs typeface="Times New Roman" pitchFamily="18" charset="0"/>
              </a:rPr>
              <a:t>( 1 +1/n  ) </a:t>
            </a:r>
            <a:r>
              <a:rPr lang="en-MY" sz="2000" baseline="30000" dirty="0">
                <a:cs typeface="Times New Roman" pitchFamily="18" charset="0"/>
              </a:rPr>
              <a:t>n </a:t>
            </a:r>
            <a:r>
              <a:rPr lang="en-MY" sz="2000" baseline="30000" dirty="0" smtClean="0">
                <a:cs typeface="Times New Roman" pitchFamily="18" charset="0"/>
              </a:rPr>
              <a:t> </a:t>
            </a:r>
            <a:r>
              <a:rPr lang="en-MY" sz="2000" dirty="0" smtClean="0"/>
              <a:t>becomes </a:t>
            </a:r>
            <a:r>
              <a:rPr lang="en-MY" sz="2000" dirty="0"/>
              <a:t>closer and closer to 2.718281828 ....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MY" sz="20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14500" y="1928813"/>
          <a:ext cx="5429250" cy="3286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4644"/>
                <a:gridCol w="271464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M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( 1 +1/n  ) </a:t>
                      </a:r>
                      <a:r>
                        <a:rPr lang="en-MY" sz="18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n </a:t>
                      </a:r>
                      <a:endParaRPr lang="en-MY" b="1" dirty="0"/>
                    </a:p>
                  </a:txBody>
                  <a:tcPr/>
                </a:tc>
              </a:tr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MY" dirty="0"/>
                    </a:p>
                  </a:txBody>
                  <a:tcPr/>
                </a:tc>
              </a:tr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/>
                        <a:t>2.59374</a:t>
                      </a:r>
                      <a:endParaRPr lang="en-MY" dirty="0"/>
                    </a:p>
                  </a:txBody>
                  <a:tcPr/>
                </a:tc>
              </a:tr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/>
                        <a:t>2.70481</a:t>
                      </a:r>
                      <a:endParaRPr lang="en-MY" dirty="0"/>
                    </a:p>
                  </a:txBody>
                  <a:tcPr/>
                </a:tc>
              </a:tr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1 000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/>
                        <a:t>2.71692</a:t>
                      </a:r>
                      <a:endParaRPr lang="en-MY" dirty="0"/>
                    </a:p>
                  </a:txBody>
                  <a:tcPr/>
                </a:tc>
              </a:tr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000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/>
                        <a:t>2.71815</a:t>
                      </a:r>
                      <a:endParaRPr lang="en-MY" dirty="0"/>
                    </a:p>
                  </a:txBody>
                  <a:tcPr/>
                </a:tc>
              </a:tr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1 00 000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/>
                        <a:t>2.71827</a:t>
                      </a:r>
                      <a:endParaRPr lang="en-MY" dirty="0"/>
                    </a:p>
                  </a:txBody>
                  <a:tcPr/>
                </a:tc>
              </a:tr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1 000</a:t>
                      </a:r>
                      <a:r>
                        <a:rPr lang="en-US" baseline="0" dirty="0" smtClean="0"/>
                        <a:t> 000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/>
                        <a:t>2.71828</a:t>
                      </a:r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415" name="TextBox 5"/>
          <p:cNvSpPr txBox="1">
            <a:spLocks noChangeArrowheads="1"/>
          </p:cNvSpPr>
          <p:nvPr/>
        </p:nvSpPr>
        <p:spPr bwMode="auto">
          <a:xfrm>
            <a:off x="7358063" y="2143125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MY">
              <a:latin typeface="Calibri" pitchFamily="34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/>
          <p:cNvSpPr>
            <a:spLocks noGrp="1"/>
          </p:cNvSpPr>
          <p:nvPr>
            <p:ph idx="1"/>
          </p:nvPr>
        </p:nvSpPr>
        <p:spPr>
          <a:xfrm>
            <a:off x="457200" y="642938"/>
            <a:ext cx="8229600" cy="5483225"/>
          </a:xfrm>
        </p:spPr>
        <p:txBody>
          <a:bodyPr/>
          <a:lstStyle/>
          <a:p>
            <a:pPr eaLnBrk="1" hangingPunct="1"/>
            <a:endParaRPr lang="en-MY" sz="2000" smtClean="0"/>
          </a:p>
          <a:p>
            <a:pPr eaLnBrk="1" hangingPunct="1"/>
            <a:endParaRPr lang="en-MY" sz="2000" smtClean="0"/>
          </a:p>
          <a:p>
            <a:pPr eaLnBrk="1" hangingPunct="1"/>
            <a:endParaRPr lang="en-MY" sz="2000" smtClean="0"/>
          </a:p>
          <a:p>
            <a:pPr eaLnBrk="1" hangingPunct="1"/>
            <a:r>
              <a:rPr lang="en-MY" sz="2000" smtClean="0"/>
              <a:t>a is fixed. Investigate what happen to the limiting behaviour as n</a:t>
            </a:r>
            <a:r>
              <a:rPr lang="en-MY" sz="2000" smtClean="0">
                <a:sym typeface="Wingdings" pitchFamily="2" charset="2"/>
              </a:rPr>
              <a:t></a:t>
            </a:r>
            <a:r>
              <a:rPr lang="en-MY" sz="2000" smtClean="0"/>
              <a:t>∞</a:t>
            </a:r>
          </a:p>
          <a:p>
            <a:pPr eaLnBrk="1" hangingPunct="1"/>
            <a:r>
              <a:rPr lang="en-MY" sz="2000" smtClean="0"/>
              <a:t>let a = 2 </a:t>
            </a:r>
          </a:p>
          <a:p>
            <a:pPr eaLnBrk="1" hangingPunct="1"/>
            <a:r>
              <a:rPr lang="en-MY" sz="2000" smtClean="0"/>
              <a:t>therefore , ( 1 +2/n  ) </a:t>
            </a:r>
            <a:r>
              <a:rPr lang="en-MY" sz="2000" baseline="30000" smtClean="0"/>
              <a:t>n </a:t>
            </a:r>
          </a:p>
          <a:p>
            <a:pPr eaLnBrk="1" hangingPunct="1"/>
            <a:endParaRPr lang="en-MY" sz="200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>
              <a:latin typeface="Calibri" pitchFamily="34" charset="0"/>
            </a:endParaRPr>
          </a:p>
        </p:txBody>
      </p:sp>
      <p:pic>
        <p:nvPicPr>
          <p:cNvPr id="1741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75" y="642938"/>
            <a:ext cx="12858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2928938"/>
          <a:ext cx="6096000" cy="2967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M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b="1" dirty="0" smtClean="0"/>
                        <a:t>( 1 +2/n  ) </a:t>
                      </a:r>
                      <a:r>
                        <a:rPr lang="en-MY" sz="1800" b="1" baseline="30000" dirty="0" smtClean="0"/>
                        <a:t>n </a:t>
                      </a:r>
                      <a:endParaRPr lang="en-MY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6.191736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7.244646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1 000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7.374312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10 000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7.387579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1 00 000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7.388908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1 000 000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7.389041</a:t>
                      </a:r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2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5554663"/>
          </a:xfrm>
        </p:spPr>
        <p:txBody>
          <a:bodyPr/>
          <a:lstStyle/>
          <a:p>
            <a:pPr eaLnBrk="1" hangingPunct="1"/>
            <a:r>
              <a:rPr lang="en-MY" sz="2000" smtClean="0"/>
              <a:t>Graph of y = e</a:t>
            </a:r>
            <a:r>
              <a:rPr lang="en-MY" sz="2000" baseline="30000" smtClean="0"/>
              <a:t>x</a:t>
            </a:r>
            <a:endParaRPr lang="en-MY" sz="2000" smtClean="0"/>
          </a:p>
          <a:p>
            <a:pPr eaLnBrk="1" hangingPunct="1"/>
            <a:r>
              <a:rPr lang="en-MY" sz="2000" smtClean="0"/>
              <a:t>Calculate the value of y by substituting the value of x </a:t>
            </a:r>
          </a:p>
          <a:p>
            <a:pPr eaLnBrk="1" hangingPunct="1"/>
            <a:endParaRPr lang="en-MY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5476875" cy="431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8446"/>
                <a:gridCol w="2738446"/>
              </a:tblGrid>
              <a:tr h="4318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x</a:t>
                      </a:r>
                      <a:endParaRPr lang="en-MY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f(x)</a:t>
                      </a:r>
                      <a:endParaRPr lang="en-MY" sz="2000" b="1" dirty="0"/>
                    </a:p>
                  </a:txBody>
                  <a:tcPr/>
                </a:tc>
              </a:tr>
              <a:tr h="4318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0.04979</a:t>
                      </a:r>
                      <a:endParaRPr lang="en-MY" sz="2000" dirty="0"/>
                    </a:p>
                  </a:txBody>
                  <a:tcPr/>
                </a:tc>
              </a:tr>
              <a:tr h="4318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0.13534</a:t>
                      </a:r>
                      <a:endParaRPr lang="en-MY" sz="2000" dirty="0"/>
                    </a:p>
                  </a:txBody>
                  <a:tcPr/>
                </a:tc>
              </a:tr>
              <a:tr h="4318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0.36788</a:t>
                      </a:r>
                      <a:endParaRPr lang="en-MY" sz="2000" dirty="0"/>
                    </a:p>
                  </a:txBody>
                  <a:tcPr/>
                </a:tc>
              </a:tr>
              <a:tr h="4318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MY" sz="2000" dirty="0"/>
                    </a:p>
                  </a:txBody>
                  <a:tcPr/>
                </a:tc>
              </a:tr>
              <a:tr h="4318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2.71828</a:t>
                      </a:r>
                      <a:endParaRPr lang="en-MY" sz="2000" dirty="0"/>
                    </a:p>
                  </a:txBody>
                  <a:tcPr/>
                </a:tc>
              </a:tr>
              <a:tr h="4318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7.38906</a:t>
                      </a:r>
                      <a:endParaRPr lang="en-MY" sz="2000" dirty="0"/>
                    </a:p>
                  </a:txBody>
                  <a:tcPr/>
                </a:tc>
              </a:tr>
              <a:tr h="4318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20.08553</a:t>
                      </a:r>
                      <a:endParaRPr lang="en-MY" sz="2000" dirty="0"/>
                    </a:p>
                  </a:txBody>
                  <a:tcPr/>
                </a:tc>
              </a:tr>
              <a:tr h="4318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54.59815</a:t>
                      </a:r>
                      <a:endParaRPr lang="en-MY" sz="2000" dirty="0"/>
                    </a:p>
                  </a:txBody>
                  <a:tcPr/>
                </a:tc>
              </a:tr>
              <a:tr h="4318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148.41316</a:t>
                      </a:r>
                      <a:endParaRPr lang="en-MY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Content Placeholder 3"/>
          <p:cNvGraphicFramePr>
            <a:graphicFrameLocks noGrp="1"/>
          </p:cNvGraphicFramePr>
          <p:nvPr>
            <p:ph idx="1"/>
          </p:nvPr>
        </p:nvGraphicFramePr>
        <p:xfrm>
          <a:off x="714375" y="428625"/>
          <a:ext cx="7715250" cy="5197475"/>
        </p:xfrm>
        <a:graphic>
          <a:graphicData uri="http://schemas.openxmlformats.org/presentationml/2006/ole">
            <p:oleObj spid="_x0000_s19457" r:id="rId3" imgW="7718205" imgH="5200339" progId="Excel.Chart.8">
              <p:embed/>
            </p:oleObj>
          </a:graphicData>
        </a:graphic>
      </p:graphicFrame>
      <p:sp>
        <p:nvSpPr>
          <p:cNvPr id="19458" name="TextBox 4"/>
          <p:cNvSpPr txBox="1">
            <a:spLocks noChangeArrowheads="1"/>
          </p:cNvSpPr>
          <p:nvPr/>
        </p:nvSpPr>
        <p:spPr bwMode="auto">
          <a:xfrm>
            <a:off x="3571875" y="5429250"/>
            <a:ext cx="1214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Graph of e </a:t>
            </a:r>
            <a:endParaRPr lang="en-MY">
              <a:latin typeface="Calibri" pitchFamily="34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pPr eaLnBrk="1" hangingPunct="1"/>
            <a:r>
              <a:rPr lang="en-MY" sz="3200" b="1" smtClean="0"/>
              <a:t>The general exponential functions</a:t>
            </a:r>
            <a:r>
              <a:rPr lang="en-MY" sz="3200" smtClean="0"/>
              <a:t/>
            </a:r>
            <a:br>
              <a:rPr lang="en-MY" sz="3200" smtClean="0"/>
            </a:br>
            <a:endParaRPr lang="en-MY" sz="3200" smtClean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57188" y="857250"/>
            <a:ext cx="8229600" cy="5000625"/>
          </a:xfrm>
        </p:spPr>
        <p:txBody>
          <a:bodyPr/>
          <a:lstStyle/>
          <a:p>
            <a:pPr eaLnBrk="1" hangingPunct="1"/>
            <a:r>
              <a:rPr lang="en-MY" sz="2000" smtClean="0"/>
              <a:t>The general form can be expressed as:</a:t>
            </a:r>
          </a:p>
          <a:p>
            <a:pPr eaLnBrk="1" hangingPunct="1"/>
            <a:endParaRPr lang="en-MY" sz="2000" smtClean="0"/>
          </a:p>
          <a:p>
            <a:pPr eaLnBrk="1" hangingPunct="1">
              <a:buFont typeface="Arial" charset="0"/>
              <a:buNone/>
            </a:pPr>
            <a:endParaRPr lang="en-MY" sz="2000" smtClean="0"/>
          </a:p>
        </p:txBody>
      </p:sp>
      <p:pic>
        <p:nvPicPr>
          <p:cNvPr id="20483" name="Picture 3" descr="y=ae^{b\left(x-c\right)}+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1357313"/>
            <a:ext cx="17145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y=ae^{b\left(x-c\right)}+d"/>
          <p:cNvPicPr/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71802" y="3214686"/>
            <a:ext cx="242889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10800000" flipV="1">
            <a:off x="5572125" y="2643188"/>
            <a:ext cx="928688" cy="78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4572000" y="3857625"/>
            <a:ext cx="85725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3464719" y="4179094"/>
            <a:ext cx="1214437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3178969" y="2964657"/>
            <a:ext cx="714375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9" name="TextBox 21"/>
          <p:cNvSpPr txBox="1">
            <a:spLocks noChangeArrowheads="1"/>
          </p:cNvSpPr>
          <p:nvPr/>
        </p:nvSpPr>
        <p:spPr bwMode="auto">
          <a:xfrm>
            <a:off x="6072188" y="2286000"/>
            <a:ext cx="1857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Vertical shift</a:t>
            </a:r>
            <a:endParaRPr lang="en-MY">
              <a:latin typeface="Calibri" pitchFamily="34" charset="0"/>
            </a:endParaRPr>
          </a:p>
        </p:txBody>
      </p:sp>
      <p:sp>
        <p:nvSpPr>
          <p:cNvPr id="20490" name="TextBox 22"/>
          <p:cNvSpPr txBox="1">
            <a:spLocks noChangeArrowheads="1"/>
          </p:cNvSpPr>
          <p:nvPr/>
        </p:nvSpPr>
        <p:spPr bwMode="auto">
          <a:xfrm>
            <a:off x="5143500" y="4643438"/>
            <a:ext cx="1857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Horizontal shift</a:t>
            </a:r>
            <a:endParaRPr lang="en-MY">
              <a:latin typeface="Calibri" pitchFamily="34" charset="0"/>
            </a:endParaRPr>
          </a:p>
        </p:txBody>
      </p:sp>
      <p:sp>
        <p:nvSpPr>
          <p:cNvPr id="20491" name="TextBox 23"/>
          <p:cNvSpPr txBox="1">
            <a:spLocks noChangeArrowheads="1"/>
          </p:cNvSpPr>
          <p:nvPr/>
        </p:nvSpPr>
        <p:spPr bwMode="auto">
          <a:xfrm>
            <a:off x="1000125" y="4929188"/>
            <a:ext cx="3929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Horizontal stretch or compression</a:t>
            </a:r>
          </a:p>
          <a:p>
            <a:r>
              <a:rPr lang="en-US">
                <a:latin typeface="Calibri" pitchFamily="34" charset="0"/>
              </a:rPr>
              <a:t>Reflection about y-axis if negative</a:t>
            </a:r>
            <a:endParaRPr lang="en-MY">
              <a:latin typeface="Calibri" pitchFamily="34" charset="0"/>
            </a:endParaRPr>
          </a:p>
        </p:txBody>
      </p:sp>
      <p:sp>
        <p:nvSpPr>
          <p:cNvPr id="20492" name="TextBox 24"/>
          <p:cNvSpPr txBox="1">
            <a:spLocks noChangeArrowheads="1"/>
          </p:cNvSpPr>
          <p:nvPr/>
        </p:nvSpPr>
        <p:spPr bwMode="auto">
          <a:xfrm>
            <a:off x="357188" y="2214563"/>
            <a:ext cx="35004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Vertical stretch/compression</a:t>
            </a:r>
          </a:p>
          <a:p>
            <a:r>
              <a:rPr lang="en-US">
                <a:latin typeface="Calibri" pitchFamily="34" charset="0"/>
              </a:rPr>
              <a:t>Reflection about x-axis if negative</a:t>
            </a:r>
            <a:endParaRPr lang="en-MY">
              <a:latin typeface="Calibri" pitchFamily="34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MY" sz="3200" b="1" smtClean="0"/>
              <a:t>Dilation in the y direction</a:t>
            </a:r>
            <a:r>
              <a:rPr lang="en-MY" sz="3200" smtClean="0"/>
              <a:t> </a:t>
            </a:r>
            <a:r>
              <a:rPr lang="en-MY" sz="3200" b="1" smtClean="0"/>
              <a:t>(a)</a:t>
            </a:r>
            <a:r>
              <a:rPr lang="en-MY" sz="3200" smtClean="0"/>
              <a:t/>
            </a:r>
            <a:br>
              <a:rPr lang="en-MY" sz="3200" smtClean="0"/>
            </a:br>
            <a:endParaRPr lang="en-MY" sz="3200" smtClean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pPr eaLnBrk="1" hangingPunct="1"/>
            <a:r>
              <a:rPr lang="en-MY" sz="2000" smtClean="0"/>
              <a:t>a is a dilation (stretched or compressed) in the y-direction. </a:t>
            </a:r>
          </a:p>
          <a:p>
            <a:pPr eaLnBrk="1" hangingPunct="1"/>
            <a:r>
              <a:rPr lang="en-MY" sz="2000" smtClean="0"/>
              <a:t> For 0 &lt; |a| &lt; 1the graph will be compressed </a:t>
            </a:r>
          </a:p>
          <a:p>
            <a:pPr eaLnBrk="1" hangingPunct="1"/>
            <a:r>
              <a:rPr lang="en-MY" sz="2000" smtClean="0"/>
              <a:t>For |a| &gt; 1 it will stretch. </a:t>
            </a:r>
          </a:p>
          <a:p>
            <a:pPr eaLnBrk="1" hangingPunct="1"/>
            <a:r>
              <a:rPr lang="en-MY" sz="2000" smtClean="0"/>
              <a:t>If a &lt; 0 then the graph will dilate and be reflected in the x-axis.</a:t>
            </a:r>
          </a:p>
          <a:p>
            <a:pPr eaLnBrk="1" hangingPunct="1">
              <a:buFont typeface="Arial" charset="0"/>
              <a:buNone/>
            </a:pPr>
            <a:endParaRPr lang="en-MY" sz="2000" smtClean="0"/>
          </a:p>
          <a:p>
            <a:pPr eaLnBrk="1" hangingPunct="1"/>
            <a:endParaRPr lang="en-MY" smtClean="0"/>
          </a:p>
        </p:txBody>
      </p:sp>
      <p:pic>
        <p:nvPicPr>
          <p:cNvPr id="21507" name="Picture 3" descr="Exponential function with positive y-dil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2428875"/>
            <a:ext cx="5467350" cy="379095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</p:pic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5857875" y="2500313"/>
            <a:ext cx="857250" cy="276225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MY" sz="1100">
                <a:latin typeface="Calibri" pitchFamily="34" charset="0"/>
                <a:cs typeface="Arial" charset="0"/>
              </a:rPr>
              <a:t>g(x) = 2e^x</a:t>
            </a:r>
            <a:endParaRPr lang="en-US">
              <a:cs typeface="Arial" charset="0"/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5857875" y="3000375"/>
            <a:ext cx="698500" cy="23495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MY" sz="1100">
                <a:latin typeface="Calibri" pitchFamily="34" charset="0"/>
                <a:cs typeface="Arial" charset="0"/>
              </a:rPr>
              <a:t>f(x)=e^x</a:t>
            </a:r>
            <a:endParaRPr lang="en-US">
              <a:cs typeface="Arial" charset="0"/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5929313" y="3429000"/>
            <a:ext cx="1017587" cy="333375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MY" sz="1100">
                <a:latin typeface="Calibri" pitchFamily="34" charset="0"/>
                <a:cs typeface="Arial" charset="0"/>
              </a:rPr>
              <a:t>h(x) = 0.5e^x</a:t>
            </a:r>
            <a:endParaRPr lang="en-US">
              <a:cs typeface="Arial" charset="0"/>
            </a:endParaRPr>
          </a:p>
        </p:txBody>
      </p:sp>
      <p:cxnSp>
        <p:nvCxnSpPr>
          <p:cNvPr id="21511" name="AutoShape 5"/>
          <p:cNvCxnSpPr>
            <a:cxnSpLocks noChangeShapeType="1"/>
          </p:cNvCxnSpPr>
          <p:nvPr/>
        </p:nvCxnSpPr>
        <p:spPr bwMode="auto">
          <a:xfrm flipH="1">
            <a:off x="4857750" y="2643188"/>
            <a:ext cx="9683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1512" name="AutoShape 6"/>
          <p:cNvCxnSpPr>
            <a:cxnSpLocks noChangeShapeType="1"/>
          </p:cNvCxnSpPr>
          <p:nvPr/>
        </p:nvCxnSpPr>
        <p:spPr bwMode="auto">
          <a:xfrm flipH="1">
            <a:off x="5000625" y="3143250"/>
            <a:ext cx="8064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1513" name="AutoShape 7"/>
          <p:cNvCxnSpPr>
            <a:cxnSpLocks noChangeShapeType="1"/>
          </p:cNvCxnSpPr>
          <p:nvPr/>
        </p:nvCxnSpPr>
        <p:spPr bwMode="auto">
          <a:xfrm flipH="1">
            <a:off x="5143500" y="3571875"/>
            <a:ext cx="8064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1571625" y="6286500"/>
            <a:ext cx="321468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200">
                <a:latin typeface="Calibri" pitchFamily="34" charset="0"/>
                <a:cs typeface="Times New Roman" pitchFamily="18" charset="0"/>
              </a:rPr>
              <a:t>Exponential function with positive y-dilation</a:t>
            </a:r>
            <a:endParaRPr lang="en-US">
              <a:cs typeface="Arial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Content Placeholder 3" descr="Exponential function with negative y dilation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28813" y="928688"/>
            <a:ext cx="5000625" cy="3714750"/>
          </a:xfrm>
        </p:spPr>
      </p:pic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5857875" y="1285875"/>
            <a:ext cx="842963" cy="257175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MY" sz="1100">
                <a:latin typeface="Calibri" pitchFamily="34" charset="0"/>
                <a:cs typeface="Arial" charset="0"/>
              </a:rPr>
              <a:t>f (x) = e^x</a:t>
            </a:r>
            <a:endParaRPr lang="en-US">
              <a:cs typeface="Arial" charset="0"/>
            </a:endParaRP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5572125" y="3214688"/>
            <a:ext cx="969963" cy="276225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MY" sz="1100">
                <a:latin typeface="Calibri" pitchFamily="34" charset="0"/>
                <a:cs typeface="Arial" charset="0"/>
              </a:rPr>
              <a:t>g (x) = -e^x</a:t>
            </a:r>
            <a:endParaRPr lang="en-US">
              <a:cs typeface="Arial" charset="0"/>
            </a:endParaRP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5643563" y="4286250"/>
            <a:ext cx="1076325" cy="257175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MY" sz="1100">
                <a:latin typeface="Calibri" pitchFamily="34" charset="0"/>
                <a:cs typeface="Arial" charset="0"/>
              </a:rPr>
              <a:t>h (x) = -2e^x</a:t>
            </a:r>
            <a:endParaRPr lang="en-US">
              <a:cs typeface="Arial" charset="0"/>
            </a:endParaRPr>
          </a:p>
        </p:txBody>
      </p:sp>
      <p:cxnSp>
        <p:nvCxnSpPr>
          <p:cNvPr id="22533" name="AutoShape 7"/>
          <p:cNvCxnSpPr>
            <a:cxnSpLocks noChangeShapeType="1"/>
          </p:cNvCxnSpPr>
          <p:nvPr/>
        </p:nvCxnSpPr>
        <p:spPr bwMode="auto">
          <a:xfrm flipH="1">
            <a:off x="5143500" y="1428750"/>
            <a:ext cx="6985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534" name="AutoShape 8"/>
          <p:cNvCxnSpPr>
            <a:cxnSpLocks noChangeShapeType="1"/>
          </p:cNvCxnSpPr>
          <p:nvPr/>
        </p:nvCxnSpPr>
        <p:spPr bwMode="auto">
          <a:xfrm flipH="1">
            <a:off x="4714875" y="3357563"/>
            <a:ext cx="9239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535" name="AutoShape 9"/>
          <p:cNvCxnSpPr>
            <a:cxnSpLocks noChangeShapeType="1"/>
          </p:cNvCxnSpPr>
          <p:nvPr/>
        </p:nvCxnSpPr>
        <p:spPr bwMode="auto">
          <a:xfrm flipH="1">
            <a:off x="4857750" y="4429125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1928813" y="4929188"/>
            <a:ext cx="30718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200">
                <a:latin typeface="Calibri" pitchFamily="34" charset="0"/>
                <a:cs typeface="Times New Roman" pitchFamily="18" charset="0"/>
              </a:rPr>
              <a:t>Exponential function with negative y dilation</a:t>
            </a:r>
            <a:endParaRPr lang="en-US">
              <a:cs typeface="Arial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356</TotalTime>
  <Words>590</Words>
  <Application>Microsoft Office PowerPoint</Application>
  <PresentationFormat>On-screen Show (4:3)</PresentationFormat>
  <Paragraphs>171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Freestyle Script</vt:lpstr>
      <vt:lpstr>Times New Roman</vt:lpstr>
      <vt:lpstr>Wingdings</vt:lpstr>
      <vt:lpstr>Office Theme</vt:lpstr>
      <vt:lpstr>Microsoft Excel Chart</vt:lpstr>
      <vt:lpstr>Slide 1</vt:lpstr>
      <vt:lpstr>Slide 2</vt:lpstr>
      <vt:lpstr>Slide 3</vt:lpstr>
      <vt:lpstr>Slide 4</vt:lpstr>
      <vt:lpstr>Slide 5</vt:lpstr>
      <vt:lpstr>Slide 6</vt:lpstr>
      <vt:lpstr>The general exponential functions </vt:lpstr>
      <vt:lpstr>Dilation in the y direction (a) </vt:lpstr>
      <vt:lpstr>Slide 9</vt:lpstr>
      <vt:lpstr>Dilation in the x direction (b) </vt:lpstr>
      <vt:lpstr>Slide 11</vt:lpstr>
      <vt:lpstr>Translation in the x-direction (c) </vt:lpstr>
      <vt:lpstr>Translation in the y-direction (d) </vt:lpstr>
      <vt:lpstr>Reflection</vt:lpstr>
      <vt:lpstr>Slide 15</vt:lpstr>
      <vt:lpstr>examples</vt:lpstr>
      <vt:lpstr>Slide 17</vt:lpstr>
      <vt:lpstr>Slide 18</vt:lpstr>
      <vt:lpstr>Slide 19</vt:lpstr>
      <vt:lpstr>Summary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FARIHA</dc:creator>
  <cp:lastModifiedBy>Sunway University College</cp:lastModifiedBy>
  <cp:revision>38</cp:revision>
  <dcterms:created xsi:type="dcterms:W3CDTF">2010-08-01T03:03:20Z</dcterms:created>
  <dcterms:modified xsi:type="dcterms:W3CDTF">2011-01-24T00:23:39Z</dcterms:modified>
</cp:coreProperties>
</file>