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9" r:id="rId1"/>
  </p:sldMasterIdLst>
  <p:notesMasterIdLst>
    <p:notesMasterId r:id="rId14"/>
  </p:notesMasterIdLst>
  <p:handoutMasterIdLst>
    <p:handoutMasterId r:id="rId15"/>
  </p:handoutMasterIdLst>
  <p:sldIdLst>
    <p:sldId id="256" r:id="rId2"/>
    <p:sldId id="415" r:id="rId3"/>
    <p:sldId id="423" r:id="rId4"/>
    <p:sldId id="422" r:id="rId5"/>
    <p:sldId id="426" r:id="rId6"/>
    <p:sldId id="447" r:id="rId7"/>
    <p:sldId id="449" r:id="rId8"/>
    <p:sldId id="450" r:id="rId9"/>
    <p:sldId id="428" r:id="rId10"/>
    <p:sldId id="412" r:id="rId11"/>
    <p:sldId id="446" r:id="rId12"/>
    <p:sldId id="451" r:id="rId13"/>
  </p:sldIdLst>
  <p:sldSz cx="9144000" cy="6858000" type="screen4x3"/>
  <p:notesSz cx="6784975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FF"/>
    <a:srgbClr val="CC3300"/>
    <a:srgbClr val="FFFFCC"/>
    <a:srgbClr val="CCECFF"/>
    <a:srgbClr val="808080"/>
    <a:srgbClr val="339966"/>
    <a:srgbClr val="9966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366" y="-72"/>
      </p:cViewPr>
      <p:guideLst>
        <p:guide orient="horz" pos="21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22"/>
    </p:cViewPr>
  </p:sorterViewPr>
  <p:notesViewPr>
    <p:cSldViewPr snapToGrid="0" snapToObjects="1">
      <p:cViewPr varScale="1">
        <p:scale>
          <a:sx n="58" d="100"/>
          <a:sy n="58" d="100"/>
        </p:scale>
        <p:origin x="-1770" y="-78"/>
      </p:cViewPr>
      <p:guideLst>
        <p:guide orient="horz" pos="3109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25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25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378950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ED6643E3-1B98-4A24-A65A-D7155FF977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57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39775"/>
            <a:ext cx="494030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9475"/>
            <a:ext cx="4975225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78950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865ED7F2-7FDC-4D96-A931-4F2D0BFC50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55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84EB6F-9FC0-4300-8057-A51E972C36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3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17264-0409-4033-9D38-C33B638FEA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6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/>
            </a:lvl1pPr>
          </a:lstStyle>
          <a:p>
            <a:fld id="{46C08825-9689-4588-94B4-96A5B12A63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5C3E939-1D77-4AA8-B951-FD82E2B1C2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0FCDB-2F2C-481A-9459-7E3F71ED49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3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</a:lstStyle>
          <a:p>
            <a:fld id="{DA85CCFD-6714-49E7-BAAD-7BE99A34CC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59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A12BD-65AF-4B4D-9EF1-E7012AD7B4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3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1E38E-2D20-403C-AF90-1C55F01270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9B35C-0988-4E3B-BE64-5B5F85BB46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2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164EC-90B0-49F1-B6D3-809BFBD0E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4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E98C9-E6FC-4F37-9A87-97CDA0B25A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5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265B7-00AE-4E23-AB6C-D7949906C4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51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4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FA6759A-0576-4D34-A705-5D699DA307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4" r:id="rId2"/>
    <p:sldLayoutId id="2147483822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3" r:id="rId9"/>
    <p:sldLayoutId id="2147483820" r:id="rId10"/>
    <p:sldLayoutId id="2147483824" r:id="rId11"/>
    <p:sldLayoutId id="214748382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20700" y="431800"/>
            <a:ext cx="8204200" cy="25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54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THE CHEMISTRY</a:t>
            </a:r>
          </a:p>
          <a:p>
            <a:pPr algn="ctr"/>
            <a:r>
              <a:rPr lang="en-US" sz="54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OF ALDEHYDES AND KETONES</a:t>
            </a:r>
            <a:endParaRPr lang="en-US" sz="6000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Text Box 2"/>
          <p:cNvSpPr txBox="1">
            <a:spLocks noChangeArrowheads="1"/>
          </p:cNvSpPr>
          <p:nvPr/>
        </p:nvSpPr>
        <p:spPr bwMode="auto">
          <a:xfrm>
            <a:off x="482600" y="317500"/>
            <a:ext cx="817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2400" b="1">
                <a:effectLst>
                  <a:outerShdw blurRad="38100" dist="38100" dir="2700000" algn="tl">
                    <a:srgbClr val="C0C0C0"/>
                  </a:outerShdw>
                </a:effectLst>
                <a:latin typeface="Dotum" pitchFamily="34" charset="-127"/>
              </a:rPr>
              <a:t>2,4-DINITROPHENYLHYDRAZINE</a:t>
            </a:r>
            <a:endParaRPr lang="en-US" sz="2400" b="1">
              <a:effectLst>
                <a:outerShdw blurRad="38100" dist="38100" dir="2700000" algn="tl">
                  <a:srgbClr val="C0C0C0"/>
                </a:outerShdw>
              </a:effectLst>
              <a:latin typeface="Dotum" pitchFamily="34" charset="-127"/>
            </a:endParaRP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8826500" y="6604000"/>
            <a:ext cx="190500" cy="1588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61400" y="6413500"/>
            <a:ext cx="4572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H="1">
            <a:off x="139700" y="6604000"/>
            <a:ext cx="1905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39700" y="6413500"/>
            <a:ext cx="3429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30200" y="981075"/>
            <a:ext cx="8496300" cy="522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200"/>
              </a:spcAft>
            </a:pPr>
            <a:r>
              <a:rPr lang="en-GB" sz="1600" b="1">
                <a:latin typeface="Dotum" pitchFamily="34" charset="-127"/>
              </a:rPr>
              <a:t>Structure</a:t>
            </a:r>
            <a:endParaRPr lang="en-GB" sz="1600">
              <a:latin typeface="Dotum" pitchFamily="34" charset="-127"/>
            </a:endParaRPr>
          </a:p>
          <a:p>
            <a:pPr>
              <a:spcAft>
                <a:spcPts val="200"/>
              </a:spcAft>
            </a:pPr>
            <a:endParaRPr lang="en-GB" sz="1600">
              <a:latin typeface="Dotum" pitchFamily="34" charset="-127"/>
            </a:endParaRPr>
          </a:p>
          <a:p>
            <a:pPr>
              <a:spcAft>
                <a:spcPts val="200"/>
              </a:spcAft>
            </a:pPr>
            <a:endParaRPr lang="en-GB" sz="1600">
              <a:latin typeface="Dotum" pitchFamily="34" charset="-127"/>
            </a:endParaRPr>
          </a:p>
          <a:p>
            <a:pPr>
              <a:spcAft>
                <a:spcPts val="200"/>
              </a:spcAft>
            </a:pPr>
            <a:endParaRPr lang="en-GB" sz="1600">
              <a:latin typeface="Dotum" pitchFamily="34" charset="-127"/>
            </a:endParaRPr>
          </a:p>
          <a:p>
            <a:pPr>
              <a:spcAft>
                <a:spcPts val="200"/>
              </a:spcAft>
            </a:pPr>
            <a:endParaRPr lang="en-GB" sz="1600">
              <a:latin typeface="Dotum" pitchFamily="34" charset="-127"/>
            </a:endParaRPr>
          </a:p>
          <a:p>
            <a:pPr>
              <a:spcAft>
                <a:spcPts val="200"/>
              </a:spcAft>
            </a:pPr>
            <a:endParaRPr lang="en-GB" sz="1600">
              <a:latin typeface="Dotum" pitchFamily="34" charset="-127"/>
            </a:endParaRPr>
          </a:p>
          <a:p>
            <a:pPr>
              <a:spcAft>
                <a:spcPts val="200"/>
              </a:spcAft>
            </a:pPr>
            <a:endParaRPr lang="en-GB" sz="1600" b="1">
              <a:latin typeface="Dotum" pitchFamily="34" charset="-127"/>
            </a:endParaRPr>
          </a:p>
          <a:p>
            <a:pPr>
              <a:spcAft>
                <a:spcPts val="200"/>
              </a:spcAft>
            </a:pPr>
            <a:endParaRPr lang="en-GB" sz="1600" b="1">
              <a:latin typeface="Dotum" pitchFamily="34" charset="-127"/>
            </a:endParaRPr>
          </a:p>
          <a:p>
            <a:pPr>
              <a:spcAft>
                <a:spcPts val="200"/>
              </a:spcAft>
            </a:pPr>
            <a:endParaRPr lang="en-GB" sz="1600" b="1">
              <a:latin typeface="Dotum" pitchFamily="34" charset="-127"/>
            </a:endParaRPr>
          </a:p>
          <a:p>
            <a:pPr>
              <a:spcAft>
                <a:spcPts val="200"/>
              </a:spcAft>
            </a:pPr>
            <a:r>
              <a:rPr lang="en-GB" sz="1600" b="1">
                <a:latin typeface="Dotum" pitchFamily="34" charset="-127"/>
              </a:rPr>
              <a:t>Use</a:t>
            </a:r>
            <a:r>
              <a:rPr lang="en-GB" sz="1600">
                <a:latin typeface="Dotum" pitchFamily="34" charset="-127"/>
              </a:rPr>
              <a:t>		</a:t>
            </a:r>
            <a:r>
              <a:rPr lang="en-GB" sz="1600" b="1">
                <a:latin typeface="Dotum" pitchFamily="34" charset="-127"/>
              </a:rPr>
              <a:t>reacts with carbonyl compounds (aldehydes and ketones)</a:t>
            </a:r>
          </a:p>
          <a:p>
            <a:pPr>
              <a:spcAft>
                <a:spcPts val="200"/>
              </a:spcAft>
            </a:pPr>
            <a:r>
              <a:rPr lang="en-GB" sz="1600" b="1">
                <a:latin typeface="Dotum" pitchFamily="34" charset="-127"/>
              </a:rPr>
              <a:t>		used as a simple test for aldehydes and ketones</a:t>
            </a:r>
          </a:p>
          <a:p>
            <a:pPr>
              <a:spcAft>
                <a:spcPts val="200"/>
              </a:spcAft>
            </a:pPr>
            <a:r>
              <a:rPr lang="en-GB" sz="1600" b="1">
                <a:latin typeface="Dotum" pitchFamily="34" charset="-127"/>
              </a:rPr>
              <a:t>		makes orange crystalline derivatives - 2,4-dinitrophenylhydrazones</a:t>
            </a:r>
          </a:p>
          <a:p>
            <a:pPr>
              <a:spcAft>
                <a:spcPts val="200"/>
              </a:spcAft>
            </a:pPr>
            <a:r>
              <a:rPr lang="en-GB" sz="1600" b="1">
                <a:latin typeface="Dotum" pitchFamily="34" charset="-127"/>
              </a:rPr>
              <a:t>		derivatives have sharp, well-defined melting points</a:t>
            </a:r>
          </a:p>
          <a:p>
            <a:pPr>
              <a:spcAft>
                <a:spcPts val="200"/>
              </a:spcAft>
            </a:pPr>
            <a:r>
              <a:rPr lang="en-GB" sz="1600" b="1">
                <a:latin typeface="Dotum" pitchFamily="34" charset="-127"/>
              </a:rPr>
              <a:t>		also used to characterise (identify) carbonyl compounds</a:t>
            </a:r>
            <a:r>
              <a:rPr lang="en-GB" sz="1600" b="1"/>
              <a:t>.</a:t>
            </a:r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 algn="ctr">
              <a:spcAft>
                <a:spcPts val="200"/>
              </a:spcAft>
            </a:pPr>
            <a:r>
              <a:rPr lang="en-GB" b="1">
                <a:latin typeface="Dotum" pitchFamily="34" charset="-127"/>
              </a:rPr>
              <a:t>Identification / characterisation</a:t>
            </a:r>
            <a:endParaRPr lang="en-GB">
              <a:latin typeface="Dotum" pitchFamily="34" charset="-127"/>
            </a:endParaRPr>
          </a:p>
          <a:p>
            <a:pPr algn="ctr">
              <a:spcAft>
                <a:spcPts val="200"/>
              </a:spcAft>
            </a:pPr>
            <a:r>
              <a:rPr lang="en-GB" sz="1600" b="1">
                <a:latin typeface="Dotum" pitchFamily="34" charset="-127"/>
              </a:rPr>
              <a:t>A simple way of characterising a compound (finding out what it is) is to</a:t>
            </a:r>
          </a:p>
          <a:p>
            <a:pPr algn="ctr">
              <a:spcAft>
                <a:spcPts val="200"/>
              </a:spcAft>
            </a:pPr>
            <a:r>
              <a:rPr lang="en-GB" sz="1600" b="1">
                <a:latin typeface="Dotum" pitchFamily="34" charset="-127"/>
              </a:rPr>
              <a:t>measure the melting  point of a solid or the boiling point of a liquid.</a:t>
            </a:r>
          </a:p>
        </p:txBody>
      </p:sp>
      <p:pic>
        <p:nvPicPr>
          <p:cNvPr id="16392" name="Picture 9" descr="24dnph2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1179513"/>
            <a:ext cx="17811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Text Box 2"/>
          <p:cNvSpPr txBox="1">
            <a:spLocks noChangeArrowheads="1"/>
          </p:cNvSpPr>
          <p:nvPr/>
        </p:nvSpPr>
        <p:spPr bwMode="auto">
          <a:xfrm>
            <a:off x="482600" y="317500"/>
            <a:ext cx="779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Dotum" pitchFamily="34" charset="-127"/>
              </a:rPr>
              <a:t>CARBONYL COMPOUNDS - IDENTIFICATION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8826500" y="6604000"/>
            <a:ext cx="190500" cy="1588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61400" y="6413500"/>
            <a:ext cx="4572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139700" y="6604000"/>
            <a:ext cx="1905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39700" y="6413500"/>
            <a:ext cx="3429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30200" y="981075"/>
            <a:ext cx="868680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200"/>
              </a:spcAft>
            </a:pPr>
            <a:r>
              <a:rPr lang="en-GB" sz="1600" b="1">
                <a:latin typeface="Dotum" pitchFamily="34" charset="-127"/>
              </a:rPr>
              <a:t>Differentiation</a:t>
            </a:r>
            <a:r>
              <a:rPr lang="en-GB" sz="1600">
                <a:latin typeface="Dotum" pitchFamily="34" charset="-127"/>
              </a:rPr>
              <a:t>  	</a:t>
            </a:r>
            <a:r>
              <a:rPr lang="en-GB" sz="1600" b="1">
                <a:latin typeface="Dotum" pitchFamily="34" charset="-127"/>
              </a:rPr>
              <a:t>to distinguish aldehydes from ketones, use a mild</a:t>
            </a:r>
            <a:r>
              <a:rPr lang="en-GB" sz="1600">
                <a:latin typeface="Dotum" pitchFamily="34" charset="-127"/>
              </a:rPr>
              <a:t> </a:t>
            </a:r>
            <a:r>
              <a:rPr lang="en-GB" sz="1600" b="1">
                <a:latin typeface="Dotum" pitchFamily="34" charset="-127"/>
              </a:rPr>
              <a:t>oxidising agent</a:t>
            </a:r>
            <a:r>
              <a:rPr lang="en-GB" sz="1600">
                <a:latin typeface="Dotum" pitchFamily="34" charset="-127"/>
              </a:rPr>
              <a:t>			</a:t>
            </a:r>
          </a:p>
          <a:p>
            <a:pPr>
              <a:spcAft>
                <a:spcPts val="200"/>
              </a:spcAft>
            </a:pPr>
            <a:r>
              <a:rPr lang="en-GB" sz="1600" b="1">
                <a:latin typeface="Dotum" pitchFamily="34" charset="-127"/>
              </a:rPr>
              <a:t>Tollen’s</a:t>
            </a:r>
            <a:endParaRPr lang="en-GB" sz="1600">
              <a:latin typeface="Dotum" pitchFamily="34" charset="-127"/>
            </a:endParaRPr>
          </a:p>
          <a:p>
            <a:pPr>
              <a:spcAft>
                <a:spcPts val="200"/>
              </a:spcAft>
            </a:pPr>
            <a:r>
              <a:rPr lang="en-GB" sz="1600" b="1">
                <a:latin typeface="Dotum" pitchFamily="34" charset="-127"/>
              </a:rPr>
              <a:t>Reagent</a:t>
            </a:r>
            <a:r>
              <a:rPr lang="en-GB" sz="1600">
                <a:latin typeface="Dotum" pitchFamily="34" charset="-127"/>
              </a:rPr>
              <a:t>		</a:t>
            </a:r>
            <a:r>
              <a:rPr lang="en-GB" sz="1600" b="1">
                <a:latin typeface="Dotum" pitchFamily="34" charset="-127"/>
              </a:rPr>
              <a:t>ammoniacal silver nitrate</a:t>
            </a:r>
            <a:endParaRPr lang="en-GB" sz="1600">
              <a:latin typeface="Dotum" pitchFamily="34" charset="-127"/>
            </a:endParaRPr>
          </a:p>
          <a:p>
            <a:pPr>
              <a:spcAft>
                <a:spcPts val="200"/>
              </a:spcAft>
            </a:pPr>
            <a:r>
              <a:rPr lang="en-GB" sz="1600">
                <a:latin typeface="Dotum" pitchFamily="34" charset="-127"/>
              </a:rPr>
              <a:t>  			</a:t>
            </a:r>
            <a:r>
              <a:rPr lang="en-GB" sz="1600" b="1">
                <a:latin typeface="Dotum" pitchFamily="34" charset="-127"/>
              </a:rPr>
              <a:t>mild oxidising agent which will oxidise aldehydes but not ketones</a:t>
            </a:r>
            <a:endParaRPr lang="en-GB" sz="1600">
              <a:latin typeface="Dotum" pitchFamily="34" charset="-127"/>
            </a:endParaRPr>
          </a:p>
          <a:p>
            <a:pPr>
              <a:spcAft>
                <a:spcPts val="200"/>
              </a:spcAft>
            </a:pPr>
            <a:r>
              <a:rPr lang="en-GB" sz="1600">
                <a:latin typeface="Dotum" pitchFamily="34" charset="-127"/>
              </a:rPr>
              <a:t>  			</a:t>
            </a:r>
            <a:r>
              <a:rPr lang="en-GB" sz="1600" b="1">
                <a:latin typeface="Dotum" pitchFamily="34" charset="-127"/>
              </a:rPr>
              <a:t>contains the diammine silver(I) ion -</a:t>
            </a:r>
            <a:r>
              <a:rPr lang="en-GB" sz="1600">
                <a:latin typeface="Dotum" pitchFamily="34" charset="-127"/>
              </a:rPr>
              <a:t>  </a:t>
            </a:r>
            <a:r>
              <a:rPr lang="en-GB" sz="1600" b="1">
                <a:latin typeface="Dotum" pitchFamily="34" charset="-127"/>
              </a:rPr>
              <a:t> [Ag(NH</a:t>
            </a:r>
            <a:r>
              <a:rPr lang="en-GB" sz="1600" b="1" baseline="-25000">
                <a:latin typeface="Dotum" pitchFamily="34" charset="-127"/>
              </a:rPr>
              <a:t>3</a:t>
            </a:r>
            <a:r>
              <a:rPr lang="en-GB" sz="1600" b="1">
                <a:latin typeface="Dotum" pitchFamily="34" charset="-127"/>
              </a:rPr>
              <a:t>)</a:t>
            </a:r>
            <a:r>
              <a:rPr lang="en-GB" sz="1600" b="1" baseline="-25000">
                <a:latin typeface="Dotum" pitchFamily="34" charset="-127"/>
              </a:rPr>
              <a:t>2</a:t>
            </a:r>
            <a:r>
              <a:rPr lang="en-GB" sz="1600" b="1">
                <a:latin typeface="Dotum" pitchFamily="34" charset="-127"/>
              </a:rPr>
              <a:t> ]</a:t>
            </a:r>
            <a:r>
              <a:rPr lang="en-GB" sz="1600" b="1" baseline="30000">
                <a:latin typeface="Dotum" pitchFamily="34" charset="-127"/>
              </a:rPr>
              <a:t>+</a:t>
            </a:r>
            <a:endParaRPr lang="en-GB" sz="1600">
              <a:latin typeface="Dotum" pitchFamily="34" charset="-127"/>
            </a:endParaRPr>
          </a:p>
          <a:p>
            <a:pPr>
              <a:spcAft>
                <a:spcPts val="200"/>
              </a:spcAft>
            </a:pPr>
            <a:r>
              <a:rPr lang="en-GB" sz="1600">
                <a:latin typeface="Dotum" pitchFamily="34" charset="-127"/>
              </a:rPr>
              <a:t>			</a:t>
            </a:r>
            <a:r>
              <a:rPr lang="en-GB" sz="1600" b="1">
                <a:latin typeface="Dotum" pitchFamily="34" charset="-127"/>
              </a:rPr>
              <a:t>the silver(I) ion is reduced to silver </a:t>
            </a:r>
            <a:r>
              <a:rPr lang="en-GB" sz="1600">
                <a:latin typeface="Dotum" pitchFamily="34" charset="-127"/>
              </a:rPr>
              <a:t>    </a:t>
            </a:r>
            <a:r>
              <a:rPr lang="en-GB" sz="1600" b="1">
                <a:latin typeface="Dotum" pitchFamily="34" charset="-127"/>
              </a:rPr>
              <a:t>Ag</a:t>
            </a:r>
            <a:r>
              <a:rPr lang="en-GB" sz="1600" b="1" baseline="30000">
                <a:latin typeface="Dotum" pitchFamily="34" charset="-127"/>
              </a:rPr>
              <a:t>+</a:t>
            </a:r>
            <a:r>
              <a:rPr lang="en-GB" sz="1600" b="1">
                <a:latin typeface="Dotum" pitchFamily="34" charset="-127"/>
              </a:rPr>
              <a:t>(aq)  +   e¯   ——&gt;   Ag(s)</a:t>
            </a:r>
          </a:p>
          <a:p>
            <a:pPr>
              <a:spcAft>
                <a:spcPts val="200"/>
              </a:spcAft>
            </a:pPr>
            <a:r>
              <a:rPr lang="en-GB" sz="1600">
                <a:latin typeface="Dotum" pitchFamily="34" charset="-127"/>
              </a:rPr>
              <a:t>			</a:t>
            </a:r>
            <a:r>
              <a:rPr lang="en-GB" sz="1600" b="1">
                <a:latin typeface="Dotum" pitchFamily="34" charset="-127"/>
              </a:rPr>
              <a:t>the test is known as THE SILVER MIRROR TEST</a:t>
            </a:r>
            <a:endParaRPr lang="en-GB" sz="1600">
              <a:latin typeface="Dotum" pitchFamily="34" charset="-127"/>
            </a:endParaRPr>
          </a:p>
          <a:p>
            <a:pPr>
              <a:spcAft>
                <a:spcPts val="200"/>
              </a:spcAft>
            </a:pPr>
            <a:endParaRPr lang="en-GB" sz="1600">
              <a:latin typeface="Dotum" pitchFamily="34" charset="-127"/>
            </a:endParaRPr>
          </a:p>
          <a:p>
            <a:pPr>
              <a:spcAft>
                <a:spcPts val="200"/>
              </a:spcAft>
            </a:pPr>
            <a:endParaRPr lang="en-GB" sz="1600">
              <a:latin typeface="Dotum" pitchFamily="34" charset="-127"/>
            </a:endParaRPr>
          </a:p>
          <a:p>
            <a:pPr>
              <a:spcAft>
                <a:spcPts val="200"/>
              </a:spcAft>
            </a:pPr>
            <a:r>
              <a:rPr lang="en-GB" sz="1600" b="1">
                <a:latin typeface="Dotum" pitchFamily="34" charset="-127"/>
              </a:rPr>
              <a:t>Fehling’s</a:t>
            </a:r>
            <a:endParaRPr lang="en-GB" sz="1600">
              <a:latin typeface="Dotum" pitchFamily="34" charset="-127"/>
            </a:endParaRPr>
          </a:p>
          <a:p>
            <a:pPr>
              <a:spcAft>
                <a:spcPts val="200"/>
              </a:spcAft>
            </a:pPr>
            <a:r>
              <a:rPr lang="en-GB" sz="1600" b="1">
                <a:latin typeface="Dotum" pitchFamily="34" charset="-127"/>
              </a:rPr>
              <a:t>Solution</a:t>
            </a:r>
            <a:r>
              <a:rPr lang="en-GB" sz="1600">
                <a:latin typeface="Dotum" pitchFamily="34" charset="-127"/>
              </a:rPr>
              <a:t>		</a:t>
            </a:r>
            <a:r>
              <a:rPr lang="en-GB" sz="1600" b="1">
                <a:latin typeface="Dotum" pitchFamily="34" charset="-127"/>
              </a:rPr>
              <a:t>contains a copper(II) complex ion giving a blue solution</a:t>
            </a:r>
          </a:p>
          <a:p>
            <a:pPr>
              <a:spcAft>
                <a:spcPts val="200"/>
              </a:spcAft>
            </a:pPr>
            <a:r>
              <a:rPr lang="en-GB" sz="1600" b="1">
                <a:latin typeface="Dotum" pitchFamily="34" charset="-127"/>
              </a:rPr>
              <a:t>  			on warming, it will oxidise aliphatic (but not aromatic) aldehydes</a:t>
            </a:r>
          </a:p>
          <a:p>
            <a:pPr>
              <a:spcAft>
                <a:spcPts val="200"/>
              </a:spcAft>
            </a:pPr>
            <a:r>
              <a:rPr lang="en-GB" sz="1600" b="1">
                <a:latin typeface="Dotum" pitchFamily="34" charset="-127"/>
              </a:rPr>
              <a:t>  			the copper(II) is reduced to copper(I)</a:t>
            </a:r>
          </a:p>
          <a:p>
            <a:pPr>
              <a:spcAft>
                <a:spcPts val="200"/>
              </a:spcAft>
            </a:pPr>
            <a:r>
              <a:rPr lang="en-GB" sz="1600" b="1">
                <a:latin typeface="Dotum" pitchFamily="34" charset="-127"/>
              </a:rPr>
              <a:t>			a red precipitate of copper(I) oxide, Cu</a:t>
            </a:r>
            <a:r>
              <a:rPr lang="en-GB" sz="1600" b="1" baseline="-25000">
                <a:latin typeface="Dotum" pitchFamily="34" charset="-127"/>
              </a:rPr>
              <a:t>2</a:t>
            </a:r>
            <a:r>
              <a:rPr lang="en-GB" sz="1600" b="1">
                <a:latin typeface="Dotum" pitchFamily="34" charset="-127"/>
              </a:rPr>
              <a:t>O, is formed</a:t>
            </a:r>
          </a:p>
          <a:p>
            <a:pPr>
              <a:spcAft>
                <a:spcPts val="200"/>
              </a:spcAft>
            </a:pPr>
            <a:endParaRPr lang="en-GB" sz="1600">
              <a:latin typeface="Dotum" pitchFamily="34" charset="-127"/>
            </a:endParaRPr>
          </a:p>
          <a:p>
            <a:pPr algn="ctr">
              <a:spcAft>
                <a:spcPts val="200"/>
              </a:spcAft>
            </a:pPr>
            <a:r>
              <a:rPr lang="en-GB" sz="1600" b="1">
                <a:latin typeface="Dotum" pitchFamily="34" charset="-127"/>
              </a:rPr>
              <a:t>The silver mirror test is the better alternative as it works with all aldehydes</a:t>
            </a:r>
            <a:endParaRPr lang="en-GB" sz="1600">
              <a:latin typeface="Dotum" pitchFamily="34" charset="-127"/>
            </a:endParaRPr>
          </a:p>
          <a:p>
            <a:pPr algn="ctr">
              <a:spcAft>
                <a:spcPts val="200"/>
              </a:spcAft>
            </a:pPr>
            <a:endParaRPr lang="en-GB" b="1">
              <a:latin typeface="Dotum" pitchFamily="34" charset="-127"/>
            </a:endParaRPr>
          </a:p>
          <a:p>
            <a:pPr algn="ctr">
              <a:spcAft>
                <a:spcPts val="200"/>
              </a:spcAft>
            </a:pPr>
            <a:r>
              <a:rPr lang="en-GB" b="1">
                <a:latin typeface="Dotum" pitchFamily="34" charset="-127"/>
              </a:rPr>
              <a:t>Ketones do not react with Tollen’s Reagent or Fehling’s Solution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692150"/>
            <a:ext cx="8713788" cy="32908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Text Box 1026"/>
          <p:cNvSpPr txBox="1">
            <a:spLocks noChangeArrowheads="1"/>
          </p:cNvSpPr>
          <p:nvPr/>
        </p:nvSpPr>
        <p:spPr bwMode="auto">
          <a:xfrm>
            <a:off x="1087438" y="317500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CARBONYL COMPOUNDS - BONDING</a:t>
            </a:r>
          </a:p>
        </p:txBody>
      </p:sp>
      <p:sp>
        <p:nvSpPr>
          <p:cNvPr id="8195" name="Line 1027"/>
          <p:cNvSpPr>
            <a:spLocks noChangeShapeType="1"/>
          </p:cNvSpPr>
          <p:nvPr/>
        </p:nvSpPr>
        <p:spPr bwMode="auto">
          <a:xfrm>
            <a:off x="8826500" y="6604000"/>
            <a:ext cx="190500" cy="1588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AutoShape 10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61400" y="6413500"/>
            <a:ext cx="4572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1029"/>
          <p:cNvSpPr>
            <a:spLocks noChangeShapeType="1"/>
          </p:cNvSpPr>
          <p:nvPr/>
        </p:nvSpPr>
        <p:spPr bwMode="auto">
          <a:xfrm flipH="1">
            <a:off x="139700" y="6604000"/>
            <a:ext cx="1905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AutoShape 10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39700" y="6413500"/>
            <a:ext cx="3429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Text Box 1031"/>
          <p:cNvSpPr txBox="1">
            <a:spLocks noChangeArrowheads="1"/>
          </p:cNvSpPr>
          <p:nvPr/>
        </p:nvSpPr>
        <p:spPr bwMode="auto">
          <a:xfrm>
            <a:off x="330200" y="981075"/>
            <a:ext cx="8496300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200"/>
              </a:spcAft>
            </a:pPr>
            <a:r>
              <a:rPr lang="en-GB" sz="1600" b="1"/>
              <a:t>Bonding</a:t>
            </a:r>
            <a:r>
              <a:rPr lang="en-GB" sz="1600"/>
              <a:t>	   </a:t>
            </a:r>
            <a:r>
              <a:rPr lang="en-GB" sz="1600">
                <a:latin typeface="Comic Sans MS" pitchFamily="66" charset="0"/>
              </a:rPr>
              <a:t>the carbon is sp</a:t>
            </a:r>
            <a:r>
              <a:rPr lang="en-GB" sz="1600" baseline="30000">
                <a:latin typeface="Comic Sans MS" pitchFamily="66" charset="0"/>
              </a:rPr>
              <a:t>2</a:t>
            </a:r>
            <a:r>
              <a:rPr lang="en-GB" sz="1600">
                <a:latin typeface="Comic Sans MS" pitchFamily="66" charset="0"/>
              </a:rPr>
              <a:t> hybridised and three sigma (s) bonds are planar</a:t>
            </a:r>
          </a:p>
          <a:p>
            <a:pPr>
              <a:spcAft>
                <a:spcPts val="200"/>
              </a:spcAft>
            </a:pPr>
            <a:r>
              <a:rPr lang="en-GB" sz="1600">
                <a:latin typeface="Comic Sans MS" pitchFamily="66" charset="0"/>
              </a:rPr>
              <a:t>		   the unhybridised 2p orbital of carbon is at 90° to these</a:t>
            </a:r>
          </a:p>
          <a:p>
            <a:pPr>
              <a:spcAft>
                <a:spcPts val="200"/>
              </a:spcAft>
            </a:pPr>
            <a:r>
              <a:rPr lang="en-GB" sz="1600">
                <a:latin typeface="Comic Sans MS" pitchFamily="66" charset="0"/>
              </a:rPr>
              <a:t>		   it overlaps with a 2p orbital of oxygen to form a pi (p) bond</a:t>
            </a:r>
          </a:p>
          <a:p>
            <a:pPr>
              <a:spcAft>
                <a:spcPts val="200"/>
              </a:spcAft>
            </a:pPr>
            <a:endParaRPr lang="en-GB" sz="1600">
              <a:latin typeface="Comic Sans MS" pitchFamily="66" charset="0"/>
            </a:endParaRPr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r>
              <a:rPr lang="en-GB" sz="1600" b="1">
                <a:solidFill>
                  <a:srgbClr val="000066"/>
                </a:solidFill>
              </a:rPr>
              <a:t>		</a:t>
            </a:r>
            <a:r>
              <a:rPr lang="en-GB" sz="1600" b="1"/>
              <a:t>as oxygen is more electronegative than carbon the bond is polar</a:t>
            </a:r>
          </a:p>
        </p:txBody>
      </p:sp>
      <p:pic>
        <p:nvPicPr>
          <p:cNvPr id="8200" name="Picture 1032" descr="COorbs1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2413000"/>
            <a:ext cx="197485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1033" descr="COorbs2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2641600"/>
            <a:ext cx="2276475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034" descr="COorbs3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5548313"/>
            <a:ext cx="20383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Line 1035"/>
          <p:cNvSpPr>
            <a:spLocks noChangeShapeType="1"/>
          </p:cNvSpPr>
          <p:nvPr/>
        </p:nvSpPr>
        <p:spPr bwMode="auto">
          <a:xfrm>
            <a:off x="4044950" y="3492500"/>
            <a:ext cx="7302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Text Box 1038"/>
          <p:cNvSpPr txBox="1">
            <a:spLocks noChangeArrowheads="1"/>
          </p:cNvSpPr>
          <p:nvPr/>
        </p:nvSpPr>
        <p:spPr bwMode="auto">
          <a:xfrm>
            <a:off x="139700" y="3068638"/>
            <a:ext cx="11620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/>
              <a:t>PLANAR WITH BOND ANGLES OF 120°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8205" name="Text Box 1039"/>
          <p:cNvSpPr txBox="1">
            <a:spLocks noChangeArrowheads="1"/>
          </p:cNvSpPr>
          <p:nvPr/>
        </p:nvSpPr>
        <p:spPr bwMode="auto">
          <a:xfrm>
            <a:off x="1641475" y="2084388"/>
            <a:ext cx="1162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/>
              <a:t>P ORBITAL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8206" name="Text Box 1040"/>
          <p:cNvSpPr txBox="1">
            <a:spLocks noChangeArrowheads="1"/>
          </p:cNvSpPr>
          <p:nvPr/>
        </p:nvSpPr>
        <p:spPr bwMode="auto">
          <a:xfrm>
            <a:off x="3810000" y="2784475"/>
            <a:ext cx="11620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/>
              <a:t>ORBITAL OVERLAP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8207" name="Text Box 1041"/>
          <p:cNvSpPr txBox="1">
            <a:spLocks noChangeArrowheads="1"/>
          </p:cNvSpPr>
          <p:nvPr/>
        </p:nvSpPr>
        <p:spPr bwMode="auto">
          <a:xfrm>
            <a:off x="8026400" y="3302000"/>
            <a:ext cx="990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/>
              <a:t>NEW ORBITAL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8208" name="Line 1042"/>
          <p:cNvSpPr>
            <a:spLocks noChangeShapeType="1"/>
          </p:cNvSpPr>
          <p:nvPr/>
        </p:nvSpPr>
        <p:spPr bwMode="auto">
          <a:xfrm flipH="1" flipV="1">
            <a:off x="7577138" y="3068638"/>
            <a:ext cx="449262" cy="4238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043"/>
          <p:cNvSpPr>
            <a:spLocks noChangeShapeType="1"/>
          </p:cNvSpPr>
          <p:nvPr/>
        </p:nvSpPr>
        <p:spPr bwMode="auto">
          <a:xfrm flipH="1">
            <a:off x="7577138" y="3686175"/>
            <a:ext cx="449262" cy="53816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Text Box 2050"/>
          <p:cNvSpPr txBox="1">
            <a:spLocks noChangeArrowheads="1"/>
          </p:cNvSpPr>
          <p:nvPr/>
        </p:nvSpPr>
        <p:spPr bwMode="auto">
          <a:xfrm>
            <a:off x="1087438" y="317500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CARBONYL COMPOUNDS - STRUCTURE</a:t>
            </a:r>
          </a:p>
        </p:txBody>
      </p:sp>
      <p:sp>
        <p:nvSpPr>
          <p:cNvPr id="9219" name="Line 2051"/>
          <p:cNvSpPr>
            <a:spLocks noChangeShapeType="1"/>
          </p:cNvSpPr>
          <p:nvPr/>
        </p:nvSpPr>
        <p:spPr bwMode="auto">
          <a:xfrm>
            <a:off x="8826500" y="6604000"/>
            <a:ext cx="190500" cy="1588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AutoShape 20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61400" y="6413500"/>
            <a:ext cx="4572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2053"/>
          <p:cNvSpPr>
            <a:spLocks noChangeShapeType="1"/>
          </p:cNvSpPr>
          <p:nvPr/>
        </p:nvSpPr>
        <p:spPr bwMode="auto">
          <a:xfrm flipH="1">
            <a:off x="139700" y="6604000"/>
            <a:ext cx="1905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AutoShape 205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39700" y="6413500"/>
            <a:ext cx="3429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Text Box 2055"/>
          <p:cNvSpPr txBox="1">
            <a:spLocks noChangeArrowheads="1"/>
          </p:cNvSpPr>
          <p:nvPr/>
        </p:nvSpPr>
        <p:spPr bwMode="auto">
          <a:xfrm>
            <a:off x="330200" y="981075"/>
            <a:ext cx="8496300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600" b="1"/>
              <a:t>Structure</a:t>
            </a:r>
            <a:r>
              <a:rPr lang="en-GB" sz="1600"/>
              <a:t>		</a:t>
            </a:r>
            <a:r>
              <a:rPr lang="en-GB" sz="1600" b="1"/>
              <a:t>carbonyl groups consists of</a:t>
            </a:r>
          </a:p>
          <a:p>
            <a:r>
              <a:rPr lang="en-GB" sz="1600" b="1"/>
              <a:t>			a carbon-oxygen double bond</a:t>
            </a:r>
            <a:endParaRPr lang="en-GB" sz="1600"/>
          </a:p>
          <a:p>
            <a:endParaRPr lang="en-GB" sz="1600"/>
          </a:p>
          <a:p>
            <a:r>
              <a:rPr lang="en-GB" sz="1600"/>
              <a:t>			</a:t>
            </a:r>
            <a:r>
              <a:rPr lang="en-GB" sz="1600" b="1"/>
              <a:t>the bond is polar due to the</a:t>
            </a:r>
          </a:p>
          <a:p>
            <a:r>
              <a:rPr lang="en-GB" sz="1600" b="1"/>
              <a:t>			difference in electronegativity</a:t>
            </a:r>
            <a:endParaRPr lang="en-GB" sz="1600"/>
          </a:p>
          <a:p>
            <a:pPr>
              <a:spcAft>
                <a:spcPts val="200"/>
              </a:spcAft>
            </a:pPr>
            <a:endParaRPr lang="en-GB" sz="1600" b="1"/>
          </a:p>
          <a:p>
            <a:pPr>
              <a:spcAft>
                <a:spcPts val="200"/>
              </a:spcAft>
            </a:pPr>
            <a:endParaRPr lang="en-GB" sz="1600" b="1"/>
          </a:p>
          <a:p>
            <a:pPr>
              <a:spcAft>
                <a:spcPts val="200"/>
              </a:spcAft>
            </a:pPr>
            <a:r>
              <a:rPr lang="en-GB" sz="1600" b="1"/>
              <a:t>Difference</a:t>
            </a:r>
            <a:r>
              <a:rPr lang="en-GB" sz="1600"/>
              <a:t> 	</a:t>
            </a:r>
            <a:r>
              <a:rPr lang="en-GB" sz="1600" b="1"/>
              <a:t>ALDEHYDES</a:t>
            </a:r>
            <a:r>
              <a:rPr lang="en-GB" sz="1600"/>
              <a:t> -  </a:t>
            </a:r>
            <a:r>
              <a:rPr lang="en-GB" sz="1600" b="1"/>
              <a:t>at least one H attached to the carbonyl group</a:t>
            </a: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r>
              <a:rPr lang="en-GB" sz="1600"/>
              <a:t>			</a:t>
            </a:r>
            <a:r>
              <a:rPr lang="en-GB" sz="1600" b="1"/>
              <a:t>KETONES</a:t>
            </a:r>
            <a:r>
              <a:rPr lang="en-GB" sz="1600"/>
              <a:t> -  </a:t>
            </a:r>
            <a:r>
              <a:rPr lang="en-GB" sz="1600" b="1"/>
              <a:t>two carbons attached to the carbonyl group</a:t>
            </a:r>
            <a:endParaRPr lang="en-GB" sz="1600"/>
          </a:p>
        </p:txBody>
      </p:sp>
      <p:pic>
        <p:nvPicPr>
          <p:cNvPr id="9224" name="Picture 2056" descr="COorbs3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88" y="1108075"/>
            <a:ext cx="24495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5" name="Group 2057"/>
          <p:cNvGrpSpPr>
            <a:grpSpLocks/>
          </p:cNvGrpSpPr>
          <p:nvPr/>
        </p:nvGrpSpPr>
        <p:grpSpPr bwMode="auto">
          <a:xfrm>
            <a:off x="5741988" y="3190875"/>
            <a:ext cx="1808162" cy="1211263"/>
            <a:chOff x="2748" y="2924"/>
            <a:chExt cx="1139" cy="763"/>
          </a:xfrm>
        </p:grpSpPr>
        <p:grpSp>
          <p:nvGrpSpPr>
            <p:cNvPr id="9247" name="Group 2058"/>
            <p:cNvGrpSpPr>
              <a:grpSpLocks/>
            </p:cNvGrpSpPr>
            <p:nvPr/>
          </p:nvGrpSpPr>
          <p:grpSpPr bwMode="auto">
            <a:xfrm>
              <a:off x="3195" y="3093"/>
              <a:ext cx="692" cy="398"/>
              <a:chOff x="3195" y="3093"/>
              <a:chExt cx="692" cy="398"/>
            </a:xfrm>
          </p:grpSpPr>
          <p:sp>
            <p:nvSpPr>
              <p:cNvPr id="9250" name="Text Box 2059"/>
              <p:cNvSpPr txBox="1">
                <a:spLocks noChangeArrowheads="1"/>
              </p:cNvSpPr>
              <p:nvPr/>
            </p:nvSpPr>
            <p:spPr bwMode="auto">
              <a:xfrm>
                <a:off x="3265" y="3156"/>
                <a:ext cx="6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 b="1"/>
                  <a:t>C = O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51" name="Line 2060"/>
              <p:cNvSpPr>
                <a:spLocks noChangeShapeType="1"/>
              </p:cNvSpPr>
              <p:nvPr/>
            </p:nvSpPr>
            <p:spPr bwMode="auto">
              <a:xfrm>
                <a:off x="3195" y="3093"/>
                <a:ext cx="126" cy="1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2" name="Line 2061"/>
              <p:cNvSpPr>
                <a:spLocks noChangeShapeType="1"/>
              </p:cNvSpPr>
              <p:nvPr/>
            </p:nvSpPr>
            <p:spPr bwMode="auto">
              <a:xfrm flipV="1">
                <a:off x="3195" y="3373"/>
                <a:ext cx="126" cy="1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48" name="Text Box 2062"/>
            <p:cNvSpPr txBox="1">
              <a:spLocks noChangeArrowheads="1"/>
            </p:cNvSpPr>
            <p:nvPr/>
          </p:nvSpPr>
          <p:spPr bwMode="auto">
            <a:xfrm>
              <a:off x="2952" y="339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>
                  <a:solidFill>
                    <a:srgbClr val="CC3300"/>
                  </a:solidFill>
                </a:rPr>
                <a:t>H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49" name="Text Box 2063"/>
            <p:cNvSpPr txBox="1">
              <a:spLocks noChangeArrowheads="1"/>
            </p:cNvSpPr>
            <p:nvPr/>
          </p:nvSpPr>
          <p:spPr bwMode="auto">
            <a:xfrm>
              <a:off x="2748" y="2924"/>
              <a:ext cx="4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/>
                <a:t>CH</a:t>
              </a:r>
              <a:r>
                <a:rPr lang="en-US" sz="2400" b="1" baseline="-25000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9226" name="Group 2064"/>
          <p:cNvGrpSpPr>
            <a:grpSpLocks/>
          </p:cNvGrpSpPr>
          <p:nvPr/>
        </p:nvGrpSpPr>
        <p:grpSpPr bwMode="auto">
          <a:xfrm>
            <a:off x="3068638" y="3190875"/>
            <a:ext cx="1484312" cy="1211263"/>
            <a:chOff x="3235" y="3152"/>
            <a:chExt cx="935" cy="763"/>
          </a:xfrm>
        </p:grpSpPr>
        <p:grpSp>
          <p:nvGrpSpPr>
            <p:cNvPr id="9241" name="Group 2065"/>
            <p:cNvGrpSpPr>
              <a:grpSpLocks/>
            </p:cNvGrpSpPr>
            <p:nvPr/>
          </p:nvGrpSpPr>
          <p:grpSpPr bwMode="auto">
            <a:xfrm>
              <a:off x="3478" y="3321"/>
              <a:ext cx="692" cy="398"/>
              <a:chOff x="3195" y="3093"/>
              <a:chExt cx="692" cy="398"/>
            </a:xfrm>
          </p:grpSpPr>
          <p:sp>
            <p:nvSpPr>
              <p:cNvPr id="9244" name="Text Box 2066"/>
              <p:cNvSpPr txBox="1">
                <a:spLocks noChangeArrowheads="1"/>
              </p:cNvSpPr>
              <p:nvPr/>
            </p:nvSpPr>
            <p:spPr bwMode="auto">
              <a:xfrm>
                <a:off x="3265" y="3156"/>
                <a:ext cx="6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 b="1"/>
                  <a:t>C = O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45" name="Line 2067"/>
              <p:cNvSpPr>
                <a:spLocks noChangeShapeType="1"/>
              </p:cNvSpPr>
              <p:nvPr/>
            </p:nvSpPr>
            <p:spPr bwMode="auto">
              <a:xfrm>
                <a:off x="3195" y="3093"/>
                <a:ext cx="126" cy="1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6" name="Line 2068"/>
              <p:cNvSpPr>
                <a:spLocks noChangeShapeType="1"/>
              </p:cNvSpPr>
              <p:nvPr/>
            </p:nvSpPr>
            <p:spPr bwMode="auto">
              <a:xfrm flipV="1">
                <a:off x="3195" y="3373"/>
                <a:ext cx="126" cy="1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42" name="Text Box 2069"/>
            <p:cNvSpPr txBox="1">
              <a:spLocks noChangeArrowheads="1"/>
            </p:cNvSpPr>
            <p:nvPr/>
          </p:nvSpPr>
          <p:spPr bwMode="auto">
            <a:xfrm>
              <a:off x="3235" y="362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>
                  <a:solidFill>
                    <a:srgbClr val="CC3300"/>
                  </a:solidFill>
                </a:rPr>
                <a:t>H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43" name="Text Box 2070"/>
            <p:cNvSpPr txBox="1">
              <a:spLocks noChangeArrowheads="1"/>
            </p:cNvSpPr>
            <p:nvPr/>
          </p:nvSpPr>
          <p:spPr bwMode="auto">
            <a:xfrm>
              <a:off x="3239" y="315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/>
                <a:t>H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9227" name="Group 2071"/>
          <p:cNvGrpSpPr>
            <a:grpSpLocks/>
          </p:cNvGrpSpPr>
          <p:nvPr/>
        </p:nvGrpSpPr>
        <p:grpSpPr bwMode="auto">
          <a:xfrm>
            <a:off x="2970213" y="5064125"/>
            <a:ext cx="1808162" cy="1217613"/>
            <a:chOff x="3849" y="2919"/>
            <a:chExt cx="1139" cy="767"/>
          </a:xfrm>
        </p:grpSpPr>
        <p:grpSp>
          <p:nvGrpSpPr>
            <p:cNvPr id="9235" name="Group 2072"/>
            <p:cNvGrpSpPr>
              <a:grpSpLocks/>
            </p:cNvGrpSpPr>
            <p:nvPr/>
          </p:nvGrpSpPr>
          <p:grpSpPr bwMode="auto">
            <a:xfrm>
              <a:off x="4296" y="3088"/>
              <a:ext cx="692" cy="398"/>
              <a:chOff x="3195" y="3093"/>
              <a:chExt cx="692" cy="398"/>
            </a:xfrm>
          </p:grpSpPr>
          <p:sp>
            <p:nvSpPr>
              <p:cNvPr id="9238" name="Text Box 2073"/>
              <p:cNvSpPr txBox="1">
                <a:spLocks noChangeArrowheads="1"/>
              </p:cNvSpPr>
              <p:nvPr/>
            </p:nvSpPr>
            <p:spPr bwMode="auto">
              <a:xfrm>
                <a:off x="3265" y="3156"/>
                <a:ext cx="6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 b="1"/>
                  <a:t>C = O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39" name="Line 2074"/>
              <p:cNvSpPr>
                <a:spLocks noChangeShapeType="1"/>
              </p:cNvSpPr>
              <p:nvPr/>
            </p:nvSpPr>
            <p:spPr bwMode="auto">
              <a:xfrm>
                <a:off x="3195" y="3093"/>
                <a:ext cx="126" cy="1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0" name="Line 2075"/>
              <p:cNvSpPr>
                <a:spLocks noChangeShapeType="1"/>
              </p:cNvSpPr>
              <p:nvPr/>
            </p:nvSpPr>
            <p:spPr bwMode="auto">
              <a:xfrm flipV="1">
                <a:off x="3195" y="3373"/>
                <a:ext cx="126" cy="1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6" name="Text Box 2076"/>
            <p:cNvSpPr txBox="1">
              <a:spLocks noChangeArrowheads="1"/>
            </p:cNvSpPr>
            <p:nvPr/>
          </p:nvSpPr>
          <p:spPr bwMode="auto">
            <a:xfrm>
              <a:off x="3849" y="2919"/>
              <a:ext cx="4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/>
                <a:t>CH</a:t>
              </a:r>
              <a:r>
                <a:rPr lang="en-US" sz="2400" b="1" baseline="-25000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37" name="Text Box 2077"/>
            <p:cNvSpPr txBox="1">
              <a:spLocks noChangeArrowheads="1"/>
            </p:cNvSpPr>
            <p:nvPr/>
          </p:nvSpPr>
          <p:spPr bwMode="auto">
            <a:xfrm>
              <a:off x="3882" y="3398"/>
              <a:ext cx="4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/>
                <a:t>CH</a:t>
              </a:r>
              <a:r>
                <a:rPr lang="en-US" sz="2400" b="1" baseline="-25000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9228" name="Group 2078"/>
          <p:cNvGrpSpPr>
            <a:grpSpLocks/>
          </p:cNvGrpSpPr>
          <p:nvPr/>
        </p:nvGrpSpPr>
        <p:grpSpPr bwMode="auto">
          <a:xfrm>
            <a:off x="5584825" y="5064125"/>
            <a:ext cx="1965325" cy="1217613"/>
            <a:chOff x="3347" y="3062"/>
            <a:chExt cx="1238" cy="767"/>
          </a:xfrm>
        </p:grpSpPr>
        <p:grpSp>
          <p:nvGrpSpPr>
            <p:cNvPr id="9229" name="Group 2079"/>
            <p:cNvGrpSpPr>
              <a:grpSpLocks/>
            </p:cNvGrpSpPr>
            <p:nvPr/>
          </p:nvGrpSpPr>
          <p:grpSpPr bwMode="auto">
            <a:xfrm>
              <a:off x="3893" y="3231"/>
              <a:ext cx="692" cy="398"/>
              <a:chOff x="3195" y="3093"/>
              <a:chExt cx="692" cy="398"/>
            </a:xfrm>
          </p:grpSpPr>
          <p:sp>
            <p:nvSpPr>
              <p:cNvPr id="9232" name="Text Box 2080"/>
              <p:cNvSpPr txBox="1">
                <a:spLocks noChangeArrowheads="1"/>
              </p:cNvSpPr>
              <p:nvPr/>
            </p:nvSpPr>
            <p:spPr bwMode="auto">
              <a:xfrm>
                <a:off x="3265" y="3156"/>
                <a:ext cx="6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 b="1"/>
                  <a:t>C = O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33" name="Line 2081"/>
              <p:cNvSpPr>
                <a:spLocks noChangeShapeType="1"/>
              </p:cNvSpPr>
              <p:nvPr/>
            </p:nvSpPr>
            <p:spPr bwMode="auto">
              <a:xfrm>
                <a:off x="3195" y="3093"/>
                <a:ext cx="126" cy="1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4" name="Line 2082"/>
              <p:cNvSpPr>
                <a:spLocks noChangeShapeType="1"/>
              </p:cNvSpPr>
              <p:nvPr/>
            </p:nvSpPr>
            <p:spPr bwMode="auto">
              <a:xfrm flipV="1">
                <a:off x="3195" y="3373"/>
                <a:ext cx="126" cy="1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0" name="Text Box 2083"/>
            <p:cNvSpPr txBox="1">
              <a:spLocks noChangeArrowheads="1"/>
            </p:cNvSpPr>
            <p:nvPr/>
          </p:nvSpPr>
          <p:spPr bwMode="auto">
            <a:xfrm>
              <a:off x="3347" y="3062"/>
              <a:ext cx="6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/>
                <a:t>C</a:t>
              </a:r>
              <a:r>
                <a:rPr lang="en-US" sz="2400" b="1" baseline="-25000"/>
                <a:t>2</a:t>
              </a:r>
              <a:r>
                <a:rPr lang="en-US" sz="2400" b="1"/>
                <a:t>H</a:t>
              </a:r>
              <a:r>
                <a:rPr lang="en-US" sz="2400" b="1" baseline="-25000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31" name="Text Box 2084"/>
            <p:cNvSpPr txBox="1">
              <a:spLocks noChangeArrowheads="1"/>
            </p:cNvSpPr>
            <p:nvPr/>
          </p:nvSpPr>
          <p:spPr bwMode="auto">
            <a:xfrm>
              <a:off x="3479" y="3541"/>
              <a:ext cx="4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/>
                <a:t>CH</a:t>
              </a:r>
              <a:r>
                <a:rPr lang="en-US" sz="2400" b="1" baseline="-25000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1026"/>
          <p:cNvSpPr txBox="1">
            <a:spLocks noChangeArrowheads="1"/>
          </p:cNvSpPr>
          <p:nvPr/>
        </p:nvSpPr>
        <p:spPr bwMode="auto">
          <a:xfrm>
            <a:off x="1087438" y="317500"/>
            <a:ext cx="693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CARBONYL COMPOUNDS - FORMULAE</a:t>
            </a:r>
          </a:p>
        </p:txBody>
      </p:sp>
      <p:sp>
        <p:nvSpPr>
          <p:cNvPr id="10243" name="Line 1027"/>
          <p:cNvSpPr>
            <a:spLocks noChangeShapeType="1"/>
          </p:cNvSpPr>
          <p:nvPr/>
        </p:nvSpPr>
        <p:spPr bwMode="auto">
          <a:xfrm>
            <a:off x="8826500" y="6604000"/>
            <a:ext cx="190500" cy="1588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AutoShape 10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61400" y="6413500"/>
            <a:ext cx="4572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1029"/>
          <p:cNvSpPr>
            <a:spLocks noChangeShapeType="1"/>
          </p:cNvSpPr>
          <p:nvPr/>
        </p:nvSpPr>
        <p:spPr bwMode="auto">
          <a:xfrm flipH="1">
            <a:off x="139700" y="6604000"/>
            <a:ext cx="1905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10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39700" y="6413500"/>
            <a:ext cx="3429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Text Box 1031"/>
          <p:cNvSpPr txBox="1">
            <a:spLocks noChangeArrowheads="1"/>
          </p:cNvSpPr>
          <p:nvPr/>
        </p:nvSpPr>
        <p:spPr bwMode="auto">
          <a:xfrm>
            <a:off x="330200" y="981075"/>
            <a:ext cx="8496300" cy="510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600" b="1">
                <a:latin typeface="Comic Sans MS" pitchFamily="66" charset="0"/>
              </a:rPr>
              <a:t>Molecular</a:t>
            </a:r>
            <a:r>
              <a:rPr lang="en-GB" sz="1600">
                <a:latin typeface="Comic Sans MS" pitchFamily="66" charset="0"/>
              </a:rPr>
              <a:t>	</a:t>
            </a:r>
            <a:r>
              <a:rPr lang="en-GB" sz="2000" b="1">
                <a:latin typeface="Comic Sans MS" pitchFamily="66" charset="0"/>
              </a:rPr>
              <a:t>C</a:t>
            </a:r>
            <a:r>
              <a:rPr lang="en-GB" sz="2000" b="1" baseline="-25000">
                <a:latin typeface="Comic Sans MS" pitchFamily="66" charset="0"/>
              </a:rPr>
              <a:t>3</a:t>
            </a:r>
            <a:r>
              <a:rPr lang="en-GB" sz="2000" b="1">
                <a:latin typeface="Comic Sans MS" pitchFamily="66" charset="0"/>
              </a:rPr>
              <a:t>H</a:t>
            </a:r>
            <a:r>
              <a:rPr lang="en-GB" sz="2000" b="1" baseline="-25000">
                <a:latin typeface="Comic Sans MS" pitchFamily="66" charset="0"/>
              </a:rPr>
              <a:t>6</a:t>
            </a:r>
            <a:r>
              <a:rPr lang="en-GB" sz="2000" b="1">
                <a:latin typeface="Comic Sans MS" pitchFamily="66" charset="0"/>
              </a:rPr>
              <a:t>O</a:t>
            </a:r>
            <a:endParaRPr lang="en-GB" sz="1600">
              <a:latin typeface="Comic Sans MS" pitchFamily="66" charset="0"/>
            </a:endParaRPr>
          </a:p>
          <a:p>
            <a:endParaRPr lang="en-GB" sz="1600" b="1">
              <a:latin typeface="Comic Sans MS" pitchFamily="66" charset="0"/>
            </a:endParaRPr>
          </a:p>
          <a:p>
            <a:r>
              <a:rPr lang="en-GB" sz="1600" b="1">
                <a:latin typeface="Comic Sans MS" pitchFamily="66" charset="0"/>
              </a:rPr>
              <a:t>Structural	</a:t>
            </a:r>
            <a:r>
              <a:rPr lang="en-GB" sz="2000" b="1">
                <a:latin typeface="Comic Sans MS" pitchFamily="66" charset="0"/>
              </a:rPr>
              <a:t>C</a:t>
            </a:r>
            <a:r>
              <a:rPr lang="en-GB" sz="2000" b="1" baseline="-25000">
                <a:latin typeface="Comic Sans MS" pitchFamily="66" charset="0"/>
              </a:rPr>
              <a:t>2</a:t>
            </a:r>
            <a:r>
              <a:rPr lang="en-GB" sz="2000" b="1">
                <a:latin typeface="Comic Sans MS" pitchFamily="66" charset="0"/>
              </a:rPr>
              <a:t>H</a:t>
            </a:r>
            <a:r>
              <a:rPr lang="en-GB" sz="2000" b="1" baseline="-25000">
                <a:latin typeface="Comic Sans MS" pitchFamily="66" charset="0"/>
              </a:rPr>
              <a:t>5</a:t>
            </a:r>
            <a:r>
              <a:rPr lang="en-GB" sz="2000" b="1">
                <a:latin typeface="Comic Sans MS" pitchFamily="66" charset="0"/>
              </a:rPr>
              <a:t>CHO			CH</a:t>
            </a:r>
            <a:r>
              <a:rPr lang="en-GB" sz="2000" b="1" baseline="-25000">
                <a:latin typeface="Comic Sans MS" pitchFamily="66" charset="0"/>
              </a:rPr>
              <a:t>3</a:t>
            </a:r>
            <a:r>
              <a:rPr lang="en-GB" sz="2000" b="1">
                <a:latin typeface="Comic Sans MS" pitchFamily="66" charset="0"/>
              </a:rPr>
              <a:t>COCH</a:t>
            </a:r>
            <a:r>
              <a:rPr lang="en-GB" sz="2000" b="1" baseline="-25000">
                <a:latin typeface="Comic Sans MS" pitchFamily="66" charset="0"/>
              </a:rPr>
              <a:t>3</a:t>
            </a:r>
            <a:endParaRPr lang="en-GB" sz="1600" b="1">
              <a:latin typeface="Comic Sans MS" pitchFamily="66" charset="0"/>
            </a:endParaRPr>
          </a:p>
          <a:p>
            <a:endParaRPr lang="en-GB" sz="1600" b="1">
              <a:latin typeface="Comic Sans MS" pitchFamily="66" charset="0"/>
            </a:endParaRPr>
          </a:p>
          <a:p>
            <a:endParaRPr lang="en-GB" sz="1600" b="1">
              <a:latin typeface="Comic Sans MS" pitchFamily="66" charset="0"/>
            </a:endParaRPr>
          </a:p>
          <a:p>
            <a:endParaRPr lang="en-GB" sz="1600" b="1">
              <a:latin typeface="Comic Sans MS" pitchFamily="66" charset="0"/>
            </a:endParaRPr>
          </a:p>
          <a:p>
            <a:endParaRPr lang="en-GB" sz="1600" b="1">
              <a:latin typeface="Comic Sans MS" pitchFamily="66" charset="0"/>
            </a:endParaRPr>
          </a:p>
          <a:p>
            <a:endParaRPr lang="en-GB" sz="1600" b="1">
              <a:latin typeface="Comic Sans MS" pitchFamily="66" charset="0"/>
            </a:endParaRPr>
          </a:p>
          <a:p>
            <a:endParaRPr lang="en-GB" sz="1600" b="1">
              <a:latin typeface="Comic Sans MS" pitchFamily="66" charset="0"/>
            </a:endParaRPr>
          </a:p>
          <a:p>
            <a:endParaRPr lang="en-GB" sz="1600" b="1">
              <a:latin typeface="Comic Sans MS" pitchFamily="66" charset="0"/>
            </a:endParaRPr>
          </a:p>
          <a:p>
            <a:endParaRPr lang="en-GB" sz="1600" b="1">
              <a:latin typeface="Comic Sans MS" pitchFamily="66" charset="0"/>
            </a:endParaRPr>
          </a:p>
          <a:p>
            <a:r>
              <a:rPr lang="en-GB" sz="1600" b="1">
                <a:latin typeface="Comic Sans MS" pitchFamily="66" charset="0"/>
              </a:rPr>
              <a:t>Displayed</a:t>
            </a:r>
          </a:p>
          <a:p>
            <a:endParaRPr lang="en-GB" sz="1600" b="1">
              <a:latin typeface="Comic Sans MS" pitchFamily="66" charset="0"/>
            </a:endParaRPr>
          </a:p>
          <a:p>
            <a:endParaRPr lang="en-GB" sz="1600" b="1">
              <a:latin typeface="Comic Sans MS" pitchFamily="66" charset="0"/>
            </a:endParaRPr>
          </a:p>
          <a:p>
            <a:endParaRPr lang="en-GB" sz="1600" b="1">
              <a:latin typeface="Comic Sans MS" pitchFamily="66" charset="0"/>
            </a:endParaRPr>
          </a:p>
          <a:p>
            <a:endParaRPr lang="en-GB" sz="1600" b="1">
              <a:latin typeface="Comic Sans MS" pitchFamily="66" charset="0"/>
            </a:endParaRPr>
          </a:p>
          <a:p>
            <a:endParaRPr lang="en-GB" sz="1600" b="1">
              <a:latin typeface="Comic Sans MS" pitchFamily="66" charset="0"/>
            </a:endParaRPr>
          </a:p>
          <a:p>
            <a:endParaRPr lang="en-GB" sz="1600" b="1">
              <a:latin typeface="Comic Sans MS" pitchFamily="66" charset="0"/>
            </a:endParaRPr>
          </a:p>
          <a:p>
            <a:endParaRPr lang="en-GB" sz="1600" b="1">
              <a:latin typeface="Comic Sans MS" pitchFamily="66" charset="0"/>
            </a:endParaRPr>
          </a:p>
          <a:p>
            <a:r>
              <a:rPr lang="en-GB" sz="1600" b="1">
                <a:latin typeface="Comic Sans MS" pitchFamily="66" charset="0"/>
              </a:rPr>
              <a:t>Skeletal</a:t>
            </a:r>
          </a:p>
        </p:txBody>
      </p:sp>
      <p:grpSp>
        <p:nvGrpSpPr>
          <p:cNvPr id="10248" name="Group 1033"/>
          <p:cNvGrpSpPr>
            <a:grpSpLocks/>
          </p:cNvGrpSpPr>
          <p:nvPr/>
        </p:nvGrpSpPr>
        <p:grpSpPr bwMode="auto">
          <a:xfrm>
            <a:off x="2025650" y="2060575"/>
            <a:ext cx="1863725" cy="1211263"/>
            <a:chOff x="2713" y="2924"/>
            <a:chExt cx="1174" cy="763"/>
          </a:xfrm>
        </p:grpSpPr>
        <p:grpSp>
          <p:nvGrpSpPr>
            <p:cNvPr id="10296" name="Group 1034"/>
            <p:cNvGrpSpPr>
              <a:grpSpLocks/>
            </p:cNvGrpSpPr>
            <p:nvPr/>
          </p:nvGrpSpPr>
          <p:grpSpPr bwMode="auto">
            <a:xfrm>
              <a:off x="3195" y="3093"/>
              <a:ext cx="692" cy="398"/>
              <a:chOff x="3195" y="3093"/>
              <a:chExt cx="692" cy="398"/>
            </a:xfrm>
          </p:grpSpPr>
          <p:sp>
            <p:nvSpPr>
              <p:cNvPr id="10299" name="Text Box 1035"/>
              <p:cNvSpPr txBox="1">
                <a:spLocks noChangeArrowheads="1"/>
              </p:cNvSpPr>
              <p:nvPr/>
            </p:nvSpPr>
            <p:spPr bwMode="auto">
              <a:xfrm>
                <a:off x="3265" y="3156"/>
                <a:ext cx="6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 b="1"/>
                  <a:t>C = O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300" name="Line 1036"/>
              <p:cNvSpPr>
                <a:spLocks noChangeShapeType="1"/>
              </p:cNvSpPr>
              <p:nvPr/>
            </p:nvSpPr>
            <p:spPr bwMode="auto">
              <a:xfrm>
                <a:off x="3195" y="3093"/>
                <a:ext cx="126" cy="1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1" name="Line 1037"/>
              <p:cNvSpPr>
                <a:spLocks noChangeShapeType="1"/>
              </p:cNvSpPr>
              <p:nvPr/>
            </p:nvSpPr>
            <p:spPr bwMode="auto">
              <a:xfrm flipV="1">
                <a:off x="3195" y="3373"/>
                <a:ext cx="126" cy="1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97" name="Text Box 1038"/>
            <p:cNvSpPr txBox="1">
              <a:spLocks noChangeArrowheads="1"/>
            </p:cNvSpPr>
            <p:nvPr/>
          </p:nvSpPr>
          <p:spPr bwMode="auto">
            <a:xfrm>
              <a:off x="2952" y="339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/>
                <a:t>H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98" name="Text Box 1039"/>
            <p:cNvSpPr txBox="1">
              <a:spLocks noChangeArrowheads="1"/>
            </p:cNvSpPr>
            <p:nvPr/>
          </p:nvSpPr>
          <p:spPr bwMode="auto">
            <a:xfrm>
              <a:off x="2713" y="2924"/>
              <a:ext cx="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/>
                <a:t>C</a:t>
              </a:r>
              <a:r>
                <a:rPr lang="en-US" sz="2400" b="1" baseline="-25000"/>
                <a:t>2</a:t>
              </a:r>
              <a:r>
                <a:rPr lang="en-US" sz="2400" b="1"/>
                <a:t>H</a:t>
              </a:r>
              <a:r>
                <a:rPr lang="en-US" sz="2400" b="1" baseline="-25000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10249" name="Group 1047"/>
          <p:cNvGrpSpPr>
            <a:grpSpLocks/>
          </p:cNvGrpSpPr>
          <p:nvPr/>
        </p:nvGrpSpPr>
        <p:grpSpPr bwMode="auto">
          <a:xfrm>
            <a:off x="5738813" y="2054225"/>
            <a:ext cx="1808162" cy="1217613"/>
            <a:chOff x="3849" y="2919"/>
            <a:chExt cx="1139" cy="767"/>
          </a:xfrm>
        </p:grpSpPr>
        <p:grpSp>
          <p:nvGrpSpPr>
            <p:cNvPr id="10290" name="Group 1048"/>
            <p:cNvGrpSpPr>
              <a:grpSpLocks/>
            </p:cNvGrpSpPr>
            <p:nvPr/>
          </p:nvGrpSpPr>
          <p:grpSpPr bwMode="auto">
            <a:xfrm>
              <a:off x="4296" y="3088"/>
              <a:ext cx="692" cy="398"/>
              <a:chOff x="3195" y="3093"/>
              <a:chExt cx="692" cy="398"/>
            </a:xfrm>
          </p:grpSpPr>
          <p:sp>
            <p:nvSpPr>
              <p:cNvPr id="10293" name="Text Box 1049"/>
              <p:cNvSpPr txBox="1">
                <a:spLocks noChangeArrowheads="1"/>
              </p:cNvSpPr>
              <p:nvPr/>
            </p:nvSpPr>
            <p:spPr bwMode="auto">
              <a:xfrm>
                <a:off x="3265" y="3156"/>
                <a:ext cx="6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400" b="1"/>
                  <a:t>C = O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294" name="Line 1050"/>
              <p:cNvSpPr>
                <a:spLocks noChangeShapeType="1"/>
              </p:cNvSpPr>
              <p:nvPr/>
            </p:nvSpPr>
            <p:spPr bwMode="auto">
              <a:xfrm>
                <a:off x="3195" y="3093"/>
                <a:ext cx="126" cy="1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5" name="Line 1051"/>
              <p:cNvSpPr>
                <a:spLocks noChangeShapeType="1"/>
              </p:cNvSpPr>
              <p:nvPr/>
            </p:nvSpPr>
            <p:spPr bwMode="auto">
              <a:xfrm flipV="1">
                <a:off x="3195" y="3373"/>
                <a:ext cx="126" cy="1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91" name="Text Box 1052"/>
            <p:cNvSpPr txBox="1">
              <a:spLocks noChangeArrowheads="1"/>
            </p:cNvSpPr>
            <p:nvPr/>
          </p:nvSpPr>
          <p:spPr bwMode="auto">
            <a:xfrm>
              <a:off x="3849" y="2919"/>
              <a:ext cx="4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/>
                <a:t>CH</a:t>
              </a:r>
              <a:r>
                <a:rPr lang="en-US" sz="2400" b="1" baseline="-25000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92" name="Text Box 1053"/>
            <p:cNvSpPr txBox="1">
              <a:spLocks noChangeArrowheads="1"/>
            </p:cNvSpPr>
            <p:nvPr/>
          </p:nvSpPr>
          <p:spPr bwMode="auto">
            <a:xfrm>
              <a:off x="3882" y="3398"/>
              <a:ext cx="4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/>
                <a:t>CH</a:t>
              </a:r>
              <a:r>
                <a:rPr lang="en-US" sz="2400" b="1" baseline="-25000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10250" name="Group 1080"/>
          <p:cNvGrpSpPr>
            <a:grpSpLocks/>
          </p:cNvGrpSpPr>
          <p:nvPr/>
        </p:nvGrpSpPr>
        <p:grpSpPr bwMode="auto">
          <a:xfrm>
            <a:off x="5284788" y="3671888"/>
            <a:ext cx="2633662" cy="1682750"/>
            <a:chOff x="1655" y="1342"/>
            <a:chExt cx="1659" cy="1060"/>
          </a:xfrm>
        </p:grpSpPr>
        <p:sp>
          <p:nvSpPr>
            <p:cNvPr id="10277" name="Text Box 1066"/>
            <p:cNvSpPr txBox="1">
              <a:spLocks noChangeArrowheads="1"/>
            </p:cNvSpPr>
            <p:nvPr/>
          </p:nvSpPr>
          <p:spPr bwMode="auto">
            <a:xfrm>
              <a:off x="1655" y="1722"/>
              <a:ext cx="16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/>
                <a:t>H    C    C    C    H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78" name="Line 1068"/>
            <p:cNvSpPr>
              <a:spLocks noChangeShapeType="1"/>
            </p:cNvSpPr>
            <p:nvPr/>
          </p:nvSpPr>
          <p:spPr bwMode="auto">
            <a:xfrm>
              <a:off x="1889" y="1859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9" name="Line 1069"/>
            <p:cNvSpPr>
              <a:spLocks noChangeShapeType="1"/>
            </p:cNvSpPr>
            <p:nvPr/>
          </p:nvSpPr>
          <p:spPr bwMode="auto">
            <a:xfrm>
              <a:off x="2242" y="1859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0" name="Line 1070"/>
            <p:cNvSpPr>
              <a:spLocks noChangeShapeType="1"/>
            </p:cNvSpPr>
            <p:nvPr/>
          </p:nvSpPr>
          <p:spPr bwMode="auto">
            <a:xfrm>
              <a:off x="2588" y="1859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1" name="Line 1071"/>
            <p:cNvSpPr>
              <a:spLocks noChangeShapeType="1"/>
            </p:cNvSpPr>
            <p:nvPr/>
          </p:nvSpPr>
          <p:spPr bwMode="auto">
            <a:xfrm>
              <a:off x="2936" y="1859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Line 1072"/>
            <p:cNvSpPr>
              <a:spLocks noChangeShapeType="1"/>
            </p:cNvSpPr>
            <p:nvPr/>
          </p:nvSpPr>
          <p:spPr bwMode="auto">
            <a:xfrm rot="-5400000">
              <a:off x="2060" y="167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Line 1073"/>
            <p:cNvSpPr>
              <a:spLocks noChangeShapeType="1"/>
            </p:cNvSpPr>
            <p:nvPr/>
          </p:nvSpPr>
          <p:spPr bwMode="auto">
            <a:xfrm rot="-5400000">
              <a:off x="2060" y="204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4" name="Line 1074"/>
            <p:cNvSpPr>
              <a:spLocks noChangeShapeType="1"/>
            </p:cNvSpPr>
            <p:nvPr/>
          </p:nvSpPr>
          <p:spPr bwMode="auto">
            <a:xfrm rot="-5400000">
              <a:off x="2760" y="167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5" name="Line 1075"/>
            <p:cNvSpPr>
              <a:spLocks noChangeShapeType="1"/>
            </p:cNvSpPr>
            <p:nvPr/>
          </p:nvSpPr>
          <p:spPr bwMode="auto">
            <a:xfrm rot="-5400000">
              <a:off x="2760" y="204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6" name="Line 1076"/>
            <p:cNvSpPr>
              <a:spLocks noChangeShapeType="1"/>
            </p:cNvSpPr>
            <p:nvPr/>
          </p:nvSpPr>
          <p:spPr bwMode="auto">
            <a:xfrm rot="-5400000">
              <a:off x="2388" y="167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7" name="Line 1077"/>
            <p:cNvSpPr>
              <a:spLocks noChangeShapeType="1"/>
            </p:cNvSpPr>
            <p:nvPr/>
          </p:nvSpPr>
          <p:spPr bwMode="auto">
            <a:xfrm rot="-5400000">
              <a:off x="2436" y="167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Text Box 1078"/>
            <p:cNvSpPr txBox="1">
              <a:spLocks noChangeArrowheads="1"/>
            </p:cNvSpPr>
            <p:nvPr/>
          </p:nvSpPr>
          <p:spPr bwMode="auto">
            <a:xfrm>
              <a:off x="2009" y="1342"/>
              <a:ext cx="9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/>
                <a:t>H    O    H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89" name="Text Box 1079"/>
            <p:cNvSpPr txBox="1">
              <a:spLocks noChangeArrowheads="1"/>
            </p:cNvSpPr>
            <p:nvPr/>
          </p:nvSpPr>
          <p:spPr bwMode="auto">
            <a:xfrm>
              <a:off x="2009" y="2114"/>
              <a:ext cx="9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/>
                <a:t>H        </a:t>
              </a:r>
              <a:r>
                <a:rPr lang="en-US" b="1"/>
                <a:t>  </a:t>
              </a:r>
              <a:r>
                <a:rPr lang="en-US" sz="2400" b="1"/>
                <a:t> H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10251" name="Group 1098"/>
          <p:cNvGrpSpPr>
            <a:grpSpLocks/>
          </p:cNvGrpSpPr>
          <p:nvPr/>
        </p:nvGrpSpPr>
        <p:grpSpPr bwMode="auto">
          <a:xfrm>
            <a:off x="1795463" y="3736975"/>
            <a:ext cx="2649537" cy="1663700"/>
            <a:chOff x="1131" y="1514"/>
            <a:chExt cx="1669" cy="1048"/>
          </a:xfrm>
        </p:grpSpPr>
        <p:sp>
          <p:nvSpPr>
            <p:cNvPr id="10264" name="Text Box 1082"/>
            <p:cNvSpPr txBox="1">
              <a:spLocks noChangeArrowheads="1"/>
            </p:cNvSpPr>
            <p:nvPr/>
          </p:nvSpPr>
          <p:spPr bwMode="auto">
            <a:xfrm>
              <a:off x="1131" y="1894"/>
              <a:ext cx="16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/>
                <a:t>H    C    C    C    O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65" name="Line 1083"/>
            <p:cNvSpPr>
              <a:spLocks noChangeShapeType="1"/>
            </p:cNvSpPr>
            <p:nvPr/>
          </p:nvSpPr>
          <p:spPr bwMode="auto">
            <a:xfrm>
              <a:off x="1365" y="2031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Line 1084"/>
            <p:cNvSpPr>
              <a:spLocks noChangeShapeType="1"/>
            </p:cNvSpPr>
            <p:nvPr/>
          </p:nvSpPr>
          <p:spPr bwMode="auto">
            <a:xfrm>
              <a:off x="1718" y="2031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Line 1085"/>
            <p:cNvSpPr>
              <a:spLocks noChangeShapeType="1"/>
            </p:cNvSpPr>
            <p:nvPr/>
          </p:nvSpPr>
          <p:spPr bwMode="auto">
            <a:xfrm>
              <a:off x="2064" y="2031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Line 1086"/>
            <p:cNvSpPr>
              <a:spLocks noChangeShapeType="1"/>
            </p:cNvSpPr>
            <p:nvPr/>
          </p:nvSpPr>
          <p:spPr bwMode="auto">
            <a:xfrm>
              <a:off x="2412" y="1999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Line 1087"/>
            <p:cNvSpPr>
              <a:spLocks noChangeShapeType="1"/>
            </p:cNvSpPr>
            <p:nvPr/>
          </p:nvSpPr>
          <p:spPr bwMode="auto">
            <a:xfrm rot="-5400000">
              <a:off x="1536" y="184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Line 1088"/>
            <p:cNvSpPr>
              <a:spLocks noChangeShapeType="1"/>
            </p:cNvSpPr>
            <p:nvPr/>
          </p:nvSpPr>
          <p:spPr bwMode="auto">
            <a:xfrm rot="-5400000">
              <a:off x="1536" y="221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Line 1089"/>
            <p:cNvSpPr>
              <a:spLocks noChangeShapeType="1"/>
            </p:cNvSpPr>
            <p:nvPr/>
          </p:nvSpPr>
          <p:spPr bwMode="auto">
            <a:xfrm rot="-5400000">
              <a:off x="2236" y="184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Line 1091"/>
            <p:cNvSpPr>
              <a:spLocks noChangeShapeType="1"/>
            </p:cNvSpPr>
            <p:nvPr/>
          </p:nvSpPr>
          <p:spPr bwMode="auto">
            <a:xfrm rot="-5400000">
              <a:off x="1888" y="184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Text Box 1093"/>
            <p:cNvSpPr txBox="1">
              <a:spLocks noChangeArrowheads="1"/>
            </p:cNvSpPr>
            <p:nvPr/>
          </p:nvSpPr>
          <p:spPr bwMode="auto">
            <a:xfrm>
              <a:off x="1485" y="1514"/>
              <a:ext cx="9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/>
                <a:t>H    H    H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74" name="Text Box 1095"/>
            <p:cNvSpPr txBox="1">
              <a:spLocks noChangeArrowheads="1"/>
            </p:cNvSpPr>
            <p:nvPr/>
          </p:nvSpPr>
          <p:spPr bwMode="auto">
            <a:xfrm>
              <a:off x="1477" y="2235"/>
              <a:ext cx="6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400" b="1"/>
                <a:t>H </a:t>
              </a:r>
              <a:r>
                <a:rPr lang="en-US" sz="1200" b="1"/>
                <a:t>  </a:t>
              </a:r>
              <a:r>
                <a:rPr lang="en-US" sz="2400" b="1"/>
                <a:t> </a:t>
              </a:r>
              <a:r>
                <a:rPr lang="en-US" sz="2800" b="1"/>
                <a:t> </a:t>
              </a:r>
              <a:r>
                <a:rPr lang="en-US" sz="2400" b="1"/>
                <a:t>H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75" name="Line 1096"/>
            <p:cNvSpPr>
              <a:spLocks noChangeShapeType="1"/>
            </p:cNvSpPr>
            <p:nvPr/>
          </p:nvSpPr>
          <p:spPr bwMode="auto">
            <a:xfrm rot="-5400000">
              <a:off x="1888" y="221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Line 1097"/>
            <p:cNvSpPr>
              <a:spLocks noChangeShapeType="1"/>
            </p:cNvSpPr>
            <p:nvPr/>
          </p:nvSpPr>
          <p:spPr bwMode="auto">
            <a:xfrm>
              <a:off x="2412" y="206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52" name="Group 1109"/>
          <p:cNvGrpSpPr>
            <a:grpSpLocks/>
          </p:cNvGrpSpPr>
          <p:nvPr/>
        </p:nvGrpSpPr>
        <p:grpSpPr bwMode="auto">
          <a:xfrm>
            <a:off x="2389188" y="5811838"/>
            <a:ext cx="1104900" cy="565150"/>
            <a:chOff x="1777" y="3677"/>
            <a:chExt cx="696" cy="356"/>
          </a:xfrm>
        </p:grpSpPr>
        <p:sp>
          <p:nvSpPr>
            <p:cNvPr id="10259" name="Text Box 1101"/>
            <p:cNvSpPr txBox="1">
              <a:spLocks noChangeArrowheads="1"/>
            </p:cNvSpPr>
            <p:nvPr/>
          </p:nvSpPr>
          <p:spPr bwMode="auto">
            <a:xfrm>
              <a:off x="2208" y="3745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/>
                <a:t>O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60" name="Line 1102"/>
            <p:cNvSpPr>
              <a:spLocks noChangeShapeType="1"/>
            </p:cNvSpPr>
            <p:nvPr/>
          </p:nvSpPr>
          <p:spPr bwMode="auto">
            <a:xfrm>
              <a:off x="1777" y="3689"/>
              <a:ext cx="170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Line 1106"/>
            <p:cNvSpPr>
              <a:spLocks noChangeShapeType="1"/>
            </p:cNvSpPr>
            <p:nvPr/>
          </p:nvSpPr>
          <p:spPr bwMode="auto">
            <a:xfrm flipH="1">
              <a:off x="1939" y="3685"/>
              <a:ext cx="174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1107"/>
            <p:cNvSpPr>
              <a:spLocks noChangeShapeType="1"/>
            </p:cNvSpPr>
            <p:nvPr/>
          </p:nvSpPr>
          <p:spPr bwMode="auto">
            <a:xfrm>
              <a:off x="2109" y="3677"/>
              <a:ext cx="162" cy="1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Line 1108"/>
            <p:cNvSpPr>
              <a:spLocks noChangeShapeType="1"/>
            </p:cNvSpPr>
            <p:nvPr/>
          </p:nvSpPr>
          <p:spPr bwMode="auto">
            <a:xfrm>
              <a:off x="2085" y="3717"/>
              <a:ext cx="161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53" name="Group 1118"/>
          <p:cNvGrpSpPr>
            <a:grpSpLocks/>
          </p:cNvGrpSpPr>
          <p:nvPr/>
        </p:nvGrpSpPr>
        <p:grpSpPr bwMode="auto">
          <a:xfrm>
            <a:off x="6127750" y="5781675"/>
            <a:ext cx="917575" cy="512763"/>
            <a:chOff x="3194" y="3965"/>
            <a:chExt cx="578" cy="323"/>
          </a:xfrm>
        </p:grpSpPr>
        <p:sp>
          <p:nvSpPr>
            <p:cNvPr id="10254" name="Text Box 1111"/>
            <p:cNvSpPr txBox="1">
              <a:spLocks noChangeArrowheads="1"/>
            </p:cNvSpPr>
            <p:nvPr/>
          </p:nvSpPr>
          <p:spPr bwMode="auto">
            <a:xfrm>
              <a:off x="3507" y="3972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b="1"/>
                <a:t>O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55" name="Line 1112"/>
            <p:cNvSpPr>
              <a:spLocks noChangeShapeType="1"/>
            </p:cNvSpPr>
            <p:nvPr/>
          </p:nvSpPr>
          <p:spPr bwMode="auto">
            <a:xfrm>
              <a:off x="3208" y="3965"/>
              <a:ext cx="170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Line 1113"/>
            <p:cNvSpPr>
              <a:spLocks noChangeShapeType="1"/>
            </p:cNvSpPr>
            <p:nvPr/>
          </p:nvSpPr>
          <p:spPr bwMode="auto">
            <a:xfrm flipH="1">
              <a:off x="3194" y="4121"/>
              <a:ext cx="174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Line 1116"/>
            <p:cNvSpPr>
              <a:spLocks noChangeShapeType="1"/>
            </p:cNvSpPr>
            <p:nvPr/>
          </p:nvSpPr>
          <p:spPr bwMode="auto">
            <a:xfrm flipH="1" flipV="1">
              <a:off x="3344" y="409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Line 1117"/>
            <p:cNvSpPr>
              <a:spLocks noChangeShapeType="1"/>
            </p:cNvSpPr>
            <p:nvPr/>
          </p:nvSpPr>
          <p:spPr bwMode="auto">
            <a:xfrm flipH="1" flipV="1">
              <a:off x="3344" y="41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ext Box 2050"/>
          <p:cNvSpPr txBox="1">
            <a:spLocks noChangeArrowheads="1"/>
          </p:cNvSpPr>
          <p:nvPr/>
        </p:nvSpPr>
        <p:spPr bwMode="auto">
          <a:xfrm>
            <a:off x="0" y="317500"/>
            <a:ext cx="901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CARBONYL COMPOUNDS - NOMENCLATURE</a:t>
            </a:r>
          </a:p>
        </p:txBody>
      </p:sp>
      <p:sp>
        <p:nvSpPr>
          <p:cNvPr id="11267" name="Line 2051"/>
          <p:cNvSpPr>
            <a:spLocks noChangeShapeType="1"/>
          </p:cNvSpPr>
          <p:nvPr/>
        </p:nvSpPr>
        <p:spPr bwMode="auto">
          <a:xfrm>
            <a:off x="8826500" y="6604000"/>
            <a:ext cx="190500" cy="1588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AutoShape 20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61400" y="6413500"/>
            <a:ext cx="4572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Line 2053"/>
          <p:cNvSpPr>
            <a:spLocks noChangeShapeType="1"/>
          </p:cNvSpPr>
          <p:nvPr/>
        </p:nvSpPr>
        <p:spPr bwMode="auto">
          <a:xfrm flipH="1">
            <a:off x="139700" y="6604000"/>
            <a:ext cx="1905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205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39700" y="6413500"/>
            <a:ext cx="3429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2055"/>
          <p:cNvSpPr txBox="1">
            <a:spLocks noChangeArrowheads="1"/>
          </p:cNvSpPr>
          <p:nvPr/>
        </p:nvSpPr>
        <p:spPr bwMode="auto">
          <a:xfrm>
            <a:off x="330200" y="981075"/>
            <a:ext cx="8496300" cy="411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600" b="1">
                <a:latin typeface="Comic Sans MS" pitchFamily="66" charset="0"/>
              </a:rPr>
              <a:t>Aldehydes</a:t>
            </a:r>
            <a:r>
              <a:rPr lang="en-GB" sz="1600">
                <a:latin typeface="Comic Sans MS" pitchFamily="66" charset="0"/>
              </a:rPr>
              <a:t>	 </a:t>
            </a:r>
            <a:r>
              <a:rPr lang="en-GB" sz="2000" b="1">
                <a:latin typeface="Comic Sans MS" pitchFamily="66" charset="0"/>
              </a:rPr>
              <a:t>C</a:t>
            </a:r>
            <a:r>
              <a:rPr lang="en-GB" sz="2000" b="1" baseline="-25000">
                <a:latin typeface="Comic Sans MS" pitchFamily="66" charset="0"/>
              </a:rPr>
              <a:t>2</a:t>
            </a:r>
            <a:r>
              <a:rPr lang="en-GB" sz="2000" b="1">
                <a:latin typeface="Comic Sans MS" pitchFamily="66" charset="0"/>
              </a:rPr>
              <a:t>H</a:t>
            </a:r>
            <a:r>
              <a:rPr lang="en-GB" sz="2000" b="1" baseline="-25000">
                <a:latin typeface="Comic Sans MS" pitchFamily="66" charset="0"/>
              </a:rPr>
              <a:t>5</a:t>
            </a:r>
            <a:r>
              <a:rPr lang="en-GB" sz="2000" b="1">
                <a:latin typeface="Comic Sans MS" pitchFamily="66" charset="0"/>
              </a:rPr>
              <a:t>CHO		propan</a:t>
            </a:r>
            <a:r>
              <a:rPr lang="en-GB" sz="2000" b="1">
                <a:solidFill>
                  <a:srgbClr val="CC3300"/>
                </a:solidFill>
                <a:latin typeface="Comic Sans MS" pitchFamily="66" charset="0"/>
              </a:rPr>
              <a:t>al</a:t>
            </a:r>
            <a:endParaRPr lang="en-GB" sz="2000" b="1">
              <a:latin typeface="Comic Sans MS" pitchFamily="66" charset="0"/>
            </a:endParaRPr>
          </a:p>
          <a:p>
            <a:endParaRPr lang="en-GB" sz="1600">
              <a:latin typeface="Comic Sans MS" pitchFamily="66" charset="0"/>
            </a:endParaRPr>
          </a:p>
          <a:p>
            <a:endParaRPr lang="en-GB" sz="1600">
              <a:latin typeface="Comic Sans MS" pitchFamily="66" charset="0"/>
            </a:endParaRPr>
          </a:p>
          <a:p>
            <a:endParaRPr lang="en-GB" sz="1600">
              <a:latin typeface="Comic Sans MS" pitchFamily="66" charset="0"/>
            </a:endParaRPr>
          </a:p>
          <a:p>
            <a:endParaRPr lang="en-GB" sz="1600" b="1">
              <a:latin typeface="Comic Sans MS" pitchFamily="66" charset="0"/>
            </a:endParaRPr>
          </a:p>
          <a:p>
            <a:r>
              <a:rPr lang="en-GB" sz="1600" b="1">
                <a:latin typeface="Comic Sans MS" pitchFamily="66" charset="0"/>
              </a:rPr>
              <a:t>Ketones	</a:t>
            </a:r>
            <a:r>
              <a:rPr lang="en-GB" sz="2000" b="1">
                <a:solidFill>
                  <a:srgbClr val="000066"/>
                </a:solidFill>
                <a:latin typeface="Comic Sans MS" pitchFamily="66" charset="0"/>
              </a:rPr>
              <a:t>	</a:t>
            </a:r>
            <a:r>
              <a:rPr lang="en-GB" sz="2000" b="1">
                <a:latin typeface="Comic Sans MS" pitchFamily="66" charset="0"/>
              </a:rPr>
              <a:t>CH</a:t>
            </a:r>
            <a:r>
              <a:rPr lang="en-GB" sz="2000" b="1" baseline="-25000">
                <a:latin typeface="Comic Sans MS" pitchFamily="66" charset="0"/>
              </a:rPr>
              <a:t>3</a:t>
            </a:r>
            <a:r>
              <a:rPr lang="en-GB" sz="2000" b="1">
                <a:latin typeface="Comic Sans MS" pitchFamily="66" charset="0"/>
              </a:rPr>
              <a:t>COCH</a:t>
            </a:r>
            <a:r>
              <a:rPr lang="en-GB" sz="2000" b="1" baseline="-25000">
                <a:latin typeface="Comic Sans MS" pitchFamily="66" charset="0"/>
              </a:rPr>
              <a:t>3		</a:t>
            </a:r>
            <a:r>
              <a:rPr lang="en-GB" sz="2000" b="1">
                <a:latin typeface="Comic Sans MS" pitchFamily="66" charset="0"/>
              </a:rPr>
              <a:t>propan</a:t>
            </a:r>
            <a:r>
              <a:rPr lang="en-GB" sz="2000" b="1">
                <a:solidFill>
                  <a:srgbClr val="CC3300"/>
                </a:solidFill>
                <a:latin typeface="Comic Sans MS" pitchFamily="66" charset="0"/>
              </a:rPr>
              <a:t>one</a:t>
            </a:r>
            <a:endParaRPr lang="en-GB" sz="2000" b="1">
              <a:latin typeface="Comic Sans MS" pitchFamily="66" charset="0"/>
            </a:endParaRPr>
          </a:p>
          <a:p>
            <a:endParaRPr lang="en-GB" sz="2000" b="1">
              <a:latin typeface="Comic Sans MS" pitchFamily="66" charset="0"/>
            </a:endParaRPr>
          </a:p>
          <a:p>
            <a:r>
              <a:rPr lang="en-GB" sz="2000" b="1">
                <a:latin typeface="Comic Sans MS" pitchFamily="66" charset="0"/>
              </a:rPr>
              <a:t>			CH</a:t>
            </a:r>
            <a:r>
              <a:rPr lang="en-GB" sz="2000" b="1" baseline="-25000">
                <a:latin typeface="Comic Sans MS" pitchFamily="66" charset="0"/>
              </a:rPr>
              <a:t>3</a:t>
            </a:r>
            <a:r>
              <a:rPr lang="en-GB" sz="2000" b="1">
                <a:latin typeface="Comic Sans MS" pitchFamily="66" charset="0"/>
              </a:rPr>
              <a:t>CH</a:t>
            </a:r>
            <a:r>
              <a:rPr lang="en-GB" sz="2000" b="1" baseline="-25000">
                <a:latin typeface="Comic Sans MS" pitchFamily="66" charset="0"/>
              </a:rPr>
              <a:t>2</a:t>
            </a:r>
            <a:r>
              <a:rPr lang="en-GB" sz="2000" b="1">
                <a:latin typeface="Comic Sans MS" pitchFamily="66" charset="0"/>
              </a:rPr>
              <a:t>COCH</a:t>
            </a:r>
            <a:r>
              <a:rPr lang="en-GB" sz="2000" b="1" baseline="-25000">
                <a:latin typeface="Comic Sans MS" pitchFamily="66" charset="0"/>
              </a:rPr>
              <a:t>3		</a:t>
            </a:r>
            <a:r>
              <a:rPr lang="en-GB" sz="2000" b="1">
                <a:latin typeface="Comic Sans MS" pitchFamily="66" charset="0"/>
              </a:rPr>
              <a:t>butan</a:t>
            </a:r>
            <a:r>
              <a:rPr lang="en-GB" sz="2000" b="1">
                <a:solidFill>
                  <a:srgbClr val="CC3300"/>
                </a:solidFill>
                <a:latin typeface="Comic Sans MS" pitchFamily="66" charset="0"/>
              </a:rPr>
              <a:t>one</a:t>
            </a:r>
            <a:endParaRPr lang="en-GB" sz="2000" b="1">
              <a:latin typeface="Comic Sans MS" pitchFamily="66" charset="0"/>
            </a:endParaRPr>
          </a:p>
          <a:p>
            <a:endParaRPr lang="en-GB" sz="2000" b="1">
              <a:latin typeface="Comic Sans MS" pitchFamily="66" charset="0"/>
            </a:endParaRPr>
          </a:p>
          <a:p>
            <a:r>
              <a:rPr lang="en-GB" sz="2000" b="1">
                <a:latin typeface="Comic Sans MS" pitchFamily="66" charset="0"/>
              </a:rPr>
              <a:t>			CH</a:t>
            </a:r>
            <a:r>
              <a:rPr lang="en-GB" sz="2000" b="1" baseline="-25000">
                <a:latin typeface="Comic Sans MS" pitchFamily="66" charset="0"/>
              </a:rPr>
              <a:t>3</a:t>
            </a:r>
            <a:r>
              <a:rPr lang="en-GB" sz="2000" b="1">
                <a:latin typeface="Comic Sans MS" pitchFamily="66" charset="0"/>
              </a:rPr>
              <a:t>COCH</a:t>
            </a:r>
            <a:r>
              <a:rPr lang="en-GB" sz="2000" b="1" baseline="-25000">
                <a:latin typeface="Comic Sans MS" pitchFamily="66" charset="0"/>
              </a:rPr>
              <a:t>2</a:t>
            </a:r>
            <a:r>
              <a:rPr lang="en-GB" sz="2000" b="1">
                <a:latin typeface="Comic Sans MS" pitchFamily="66" charset="0"/>
              </a:rPr>
              <a:t>CH</a:t>
            </a:r>
            <a:r>
              <a:rPr lang="en-GB" sz="2000" b="1" baseline="-25000">
                <a:latin typeface="Comic Sans MS" pitchFamily="66" charset="0"/>
              </a:rPr>
              <a:t>2</a:t>
            </a:r>
            <a:r>
              <a:rPr lang="en-GB" sz="2000" b="1">
                <a:latin typeface="Comic Sans MS" pitchFamily="66" charset="0"/>
              </a:rPr>
              <a:t>CH</a:t>
            </a:r>
            <a:r>
              <a:rPr lang="en-GB" sz="2000" b="1" baseline="-25000">
                <a:latin typeface="Comic Sans MS" pitchFamily="66" charset="0"/>
              </a:rPr>
              <a:t>3	</a:t>
            </a:r>
            <a:r>
              <a:rPr lang="en-GB" sz="2000" b="1">
                <a:latin typeface="Comic Sans MS" pitchFamily="66" charset="0"/>
              </a:rPr>
              <a:t>pentan-2-</a:t>
            </a:r>
            <a:r>
              <a:rPr lang="en-GB" sz="2000" b="1">
                <a:solidFill>
                  <a:srgbClr val="CC3300"/>
                </a:solidFill>
                <a:latin typeface="Comic Sans MS" pitchFamily="66" charset="0"/>
              </a:rPr>
              <a:t>one</a:t>
            </a:r>
            <a:endParaRPr lang="en-GB" sz="2000" b="1">
              <a:latin typeface="Comic Sans MS" pitchFamily="66" charset="0"/>
            </a:endParaRPr>
          </a:p>
          <a:p>
            <a:r>
              <a:rPr lang="en-GB" sz="2000" b="1">
                <a:latin typeface="Comic Sans MS" pitchFamily="66" charset="0"/>
              </a:rPr>
              <a:t>			</a:t>
            </a:r>
          </a:p>
          <a:p>
            <a:r>
              <a:rPr lang="en-GB" sz="2000" b="1">
                <a:latin typeface="Comic Sans MS" pitchFamily="66" charset="0"/>
              </a:rPr>
              <a:t>			CH</a:t>
            </a:r>
            <a:r>
              <a:rPr lang="en-GB" sz="2000" b="1" baseline="-25000">
                <a:latin typeface="Comic Sans MS" pitchFamily="66" charset="0"/>
              </a:rPr>
              <a:t>3</a:t>
            </a:r>
            <a:r>
              <a:rPr lang="en-GB" sz="2000" b="1">
                <a:latin typeface="Comic Sans MS" pitchFamily="66" charset="0"/>
              </a:rPr>
              <a:t>CH</a:t>
            </a:r>
            <a:r>
              <a:rPr lang="en-GB" sz="2000" b="1" baseline="-25000">
                <a:latin typeface="Comic Sans MS" pitchFamily="66" charset="0"/>
              </a:rPr>
              <a:t>2</a:t>
            </a:r>
            <a:r>
              <a:rPr lang="en-GB" sz="2000" b="1">
                <a:latin typeface="Comic Sans MS" pitchFamily="66" charset="0"/>
              </a:rPr>
              <a:t>COCH</a:t>
            </a:r>
            <a:r>
              <a:rPr lang="en-GB" sz="2000" b="1" baseline="-25000">
                <a:latin typeface="Comic Sans MS" pitchFamily="66" charset="0"/>
              </a:rPr>
              <a:t>2</a:t>
            </a:r>
            <a:r>
              <a:rPr lang="en-GB" sz="2000" b="1">
                <a:latin typeface="Comic Sans MS" pitchFamily="66" charset="0"/>
              </a:rPr>
              <a:t>CH</a:t>
            </a:r>
            <a:r>
              <a:rPr lang="en-GB" sz="2000" b="1" baseline="-25000">
                <a:latin typeface="Comic Sans MS" pitchFamily="66" charset="0"/>
              </a:rPr>
              <a:t>3	</a:t>
            </a:r>
            <a:r>
              <a:rPr lang="en-GB" sz="2000" b="1">
                <a:latin typeface="Comic Sans MS" pitchFamily="66" charset="0"/>
              </a:rPr>
              <a:t>pentan-3-</a:t>
            </a:r>
            <a:r>
              <a:rPr lang="en-GB" sz="2000" b="1">
                <a:solidFill>
                  <a:srgbClr val="CC3300"/>
                </a:solidFill>
                <a:latin typeface="Comic Sans MS" pitchFamily="66" charset="0"/>
              </a:rPr>
              <a:t>one</a:t>
            </a:r>
            <a:endParaRPr lang="en-GB" sz="2000" b="1">
              <a:latin typeface="Comic Sans MS" pitchFamily="66" charset="0"/>
            </a:endParaRPr>
          </a:p>
          <a:p>
            <a:endParaRPr lang="en-GB" sz="2000" b="1">
              <a:latin typeface="Comic Sans MS" pitchFamily="66" charset="0"/>
            </a:endParaRPr>
          </a:p>
          <a:p>
            <a:r>
              <a:rPr lang="en-GB" sz="2000" b="1">
                <a:latin typeface="Comic Sans MS" pitchFamily="66" charset="0"/>
              </a:rPr>
              <a:t>			C</a:t>
            </a:r>
            <a:r>
              <a:rPr lang="en-GB" sz="2000" b="1" baseline="-25000">
                <a:latin typeface="Comic Sans MS" pitchFamily="66" charset="0"/>
              </a:rPr>
              <a:t>6</a:t>
            </a:r>
            <a:r>
              <a:rPr lang="en-GB" sz="2000" b="1">
                <a:latin typeface="Comic Sans MS" pitchFamily="66" charset="0"/>
              </a:rPr>
              <a:t>H</a:t>
            </a:r>
            <a:r>
              <a:rPr lang="en-GB" sz="2000" b="1" baseline="-25000">
                <a:latin typeface="Comic Sans MS" pitchFamily="66" charset="0"/>
              </a:rPr>
              <a:t>5</a:t>
            </a:r>
            <a:r>
              <a:rPr lang="en-GB" sz="2000" b="1">
                <a:latin typeface="Comic Sans MS" pitchFamily="66" charset="0"/>
              </a:rPr>
              <a:t>COCH</a:t>
            </a:r>
            <a:r>
              <a:rPr lang="en-GB" sz="2000" b="1" baseline="-25000">
                <a:latin typeface="Comic Sans MS" pitchFamily="66" charset="0"/>
              </a:rPr>
              <a:t>3		</a:t>
            </a:r>
            <a:r>
              <a:rPr lang="en-GB" sz="2000" b="1">
                <a:latin typeface="Comic Sans MS" pitchFamily="66" charset="0"/>
              </a:rPr>
              <a:t>phenylethan</a:t>
            </a:r>
            <a:r>
              <a:rPr lang="en-GB" sz="2000" b="1">
                <a:solidFill>
                  <a:srgbClr val="CC3300"/>
                </a:solidFill>
                <a:latin typeface="Comic Sans MS" pitchFamily="66" charset="0"/>
              </a:rPr>
              <a:t>one</a:t>
            </a:r>
            <a:endParaRPr lang="en-GB" sz="1600" b="1">
              <a:solidFill>
                <a:srgbClr val="CC33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74638"/>
            <a:ext cx="83629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latin typeface="Comic Sans MS" pitchFamily="66" charset="0"/>
              </a:rPr>
              <a:t>Formation of carbonyls/oxidation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713788" cy="4525963"/>
          </a:xfrm>
          <a:solidFill>
            <a:schemeClr val="bg1">
              <a:alpha val="70195"/>
            </a:schemeClr>
          </a:solidFill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400" b="1" smtClean="0">
                <a:latin typeface="Comic Sans MS" pitchFamily="66" charset="0"/>
              </a:rPr>
              <a:t>Oxidation of alcohol using acidified K</a:t>
            </a:r>
            <a:r>
              <a:rPr lang="en-US" sz="2400" b="1" baseline="-25000" smtClean="0">
                <a:latin typeface="Comic Sans MS" pitchFamily="66" charset="0"/>
              </a:rPr>
              <a:t>2</a:t>
            </a:r>
            <a:r>
              <a:rPr lang="en-US" sz="2400" b="1" smtClean="0">
                <a:latin typeface="Comic Sans MS" pitchFamily="66" charset="0"/>
              </a:rPr>
              <a:t>Cr</a:t>
            </a:r>
            <a:r>
              <a:rPr lang="en-US" sz="2400" b="1" baseline="-25000" smtClean="0">
                <a:latin typeface="Comic Sans MS" pitchFamily="66" charset="0"/>
              </a:rPr>
              <a:t>2</a:t>
            </a:r>
            <a:r>
              <a:rPr lang="en-US" sz="2400" b="1" smtClean="0">
                <a:latin typeface="Comic Sans MS" pitchFamily="66" charset="0"/>
              </a:rPr>
              <a:t>O</a:t>
            </a:r>
            <a:r>
              <a:rPr lang="en-US" sz="2400" b="1" baseline="-25000" smtClean="0">
                <a:latin typeface="Comic Sans MS" pitchFamily="66" charset="0"/>
              </a:rPr>
              <a:t>7</a:t>
            </a:r>
            <a:r>
              <a:rPr lang="en-US" sz="2400" b="1" smtClean="0">
                <a:latin typeface="Comic Sans MS" pitchFamily="66" charset="0"/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sz="2400" b="1" smtClean="0">
                <a:latin typeface="Comic Sans MS" pitchFamily="66" charset="0"/>
              </a:rPr>
              <a:t>Oxidation of primary alcohols</a:t>
            </a:r>
            <a:r>
              <a:rPr lang="en-US" sz="2400" b="1" smtClean="0">
                <a:latin typeface="Comic Sans MS" pitchFamily="66" charset="0"/>
                <a:sym typeface="Wingdings" pitchFamily="2" charset="2"/>
              </a:rPr>
              <a:t> aldehydes</a:t>
            </a:r>
          </a:p>
          <a:p>
            <a:pPr marL="609600" indent="-609600" eaLnBrk="1" hangingPunct="1">
              <a:buFontTx/>
              <a:buNone/>
            </a:pPr>
            <a:r>
              <a:rPr lang="en-US" sz="2400" b="1" smtClean="0">
                <a:latin typeface="Comic Sans MS" pitchFamily="66" charset="0"/>
                <a:sym typeface="Wingdings" pitchFamily="2" charset="2"/>
              </a:rPr>
              <a:t>Controlled to avoid further oxidation: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b="1" smtClean="0">
                <a:latin typeface="Comic Sans MS" pitchFamily="66" charset="0"/>
                <a:sym typeface="Wingdings" pitchFamily="2" charset="2"/>
              </a:rPr>
              <a:t>Use excess alcohol over oxidant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b="1" smtClean="0">
                <a:latin typeface="Comic Sans MS" pitchFamily="66" charset="0"/>
              </a:rPr>
              <a:t>Distilling</a:t>
            </a:r>
            <a:r>
              <a:rPr lang="en-US" sz="2400" b="1" baseline="-25000" smtClean="0">
                <a:latin typeface="Comic Sans MS" pitchFamily="66" charset="0"/>
              </a:rPr>
              <a:t> </a:t>
            </a:r>
            <a:r>
              <a:rPr lang="en-US" sz="2400" b="1" smtClean="0">
                <a:latin typeface="Comic Sans MS" pitchFamily="66" charset="0"/>
              </a:rPr>
              <a:t>off the aldehyde as it is formed</a:t>
            </a:r>
          </a:p>
          <a:p>
            <a:pPr marL="609600" indent="-609600" eaLnBrk="1" hangingPunct="1">
              <a:buFontTx/>
              <a:buNone/>
            </a:pPr>
            <a:r>
              <a:rPr lang="en-US" sz="2400" b="1" smtClean="0">
                <a:latin typeface="Comic Sans MS" pitchFamily="66" charset="0"/>
              </a:rPr>
              <a:t>Oxidation of secondary alcohols</a:t>
            </a:r>
            <a:r>
              <a:rPr lang="en-US" sz="2400" b="1" smtClean="0">
                <a:latin typeface="Comic Sans MS" pitchFamily="66" charset="0"/>
                <a:sym typeface="Wingdings" pitchFamily="2" charset="2"/>
              </a:rPr>
              <a:t> ketones</a:t>
            </a:r>
          </a:p>
          <a:p>
            <a:pPr marL="609600" indent="-609600" eaLnBrk="1" hangingPunct="1">
              <a:buFontTx/>
              <a:buNone/>
            </a:pPr>
            <a:r>
              <a:rPr lang="en-US" sz="2400" b="1" smtClean="0">
                <a:latin typeface="Comic Sans MS" pitchFamily="66" charset="0"/>
                <a:sym typeface="Wingdings" pitchFamily="2" charset="2"/>
              </a:rPr>
              <a:t>(reflux)</a:t>
            </a:r>
            <a:endParaRPr lang="en-US" sz="2400" b="1" smtClean="0">
              <a:latin typeface="Comic Sans MS" pitchFamily="66" charset="0"/>
            </a:endParaRPr>
          </a:p>
          <a:p>
            <a:pPr marL="609600" indent="-609600" eaLnBrk="1" hangingPunct="1">
              <a:buFontTx/>
              <a:buNone/>
            </a:pPr>
            <a:endParaRPr lang="en-US" sz="2400" b="1" smtClean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latin typeface="Comic Sans MS" pitchFamily="66" charset="0"/>
              </a:rPr>
              <a:t>Reduction of carbonyls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>
                <a:latin typeface="Comic Sans MS" pitchFamily="66" charset="0"/>
              </a:rPr>
              <a:t>Lithium aluminium hydride (LiAlH</a:t>
            </a:r>
            <a:r>
              <a:rPr lang="en-US" sz="2400" b="1" baseline="-25000" smtClean="0">
                <a:latin typeface="Comic Sans MS" pitchFamily="66" charset="0"/>
              </a:rPr>
              <a:t>4</a:t>
            </a:r>
            <a:r>
              <a:rPr lang="en-US" sz="2400" b="1" smtClean="0">
                <a:latin typeface="Comic Sans MS" pitchFamily="66" charset="0"/>
              </a:rPr>
              <a:t>) or H</a:t>
            </a:r>
            <a:r>
              <a:rPr lang="en-US" sz="2400" b="1" baseline="-25000" smtClean="0">
                <a:latin typeface="Comic Sans MS" pitchFamily="66" charset="0"/>
              </a:rPr>
              <a:t>2</a:t>
            </a:r>
            <a:r>
              <a:rPr lang="en-US" sz="2400" b="1" smtClean="0">
                <a:latin typeface="Comic Sans MS" pitchFamily="66" charset="0"/>
              </a:rPr>
              <a:t>+Ni</a:t>
            </a:r>
          </a:p>
          <a:p>
            <a:pPr eaLnBrk="1" hangingPunct="1">
              <a:buFontTx/>
              <a:buNone/>
            </a:pPr>
            <a:r>
              <a:rPr lang="en-US" sz="2400" b="1" smtClean="0">
                <a:latin typeface="Comic Sans MS" pitchFamily="66" charset="0"/>
              </a:rPr>
              <a:t>Aldehyde reduced to primary alcohols</a:t>
            </a:r>
          </a:p>
          <a:p>
            <a:pPr eaLnBrk="1" hangingPunct="1">
              <a:buFontTx/>
              <a:buNone/>
            </a:pPr>
            <a:endParaRPr lang="en-US" sz="2400" b="1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endParaRPr lang="en-US" sz="2400" b="1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endParaRPr lang="en-US" sz="2400" b="1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2400" b="1" smtClean="0">
                <a:latin typeface="Comic Sans MS" pitchFamily="66" charset="0"/>
              </a:rPr>
              <a:t>Ketones reduced to secondary alcohols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>
                <a:latin typeface="Comic Sans MS" pitchFamily="66" charset="0"/>
              </a:rPr>
              <a:t>Nucleophillic</a:t>
            </a:r>
            <a:r>
              <a:rPr lang="en-GB">
                <a:latin typeface="Comic Sans MS" pitchFamily="66" charset="0"/>
              </a:rPr>
              <a:t> addition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27000" y="1609725"/>
            <a:ext cx="7810500" cy="48466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b="1" dirty="0" smtClean="0">
                <a:latin typeface="Comic Sans MS" pitchFamily="66" charset="0"/>
              </a:rPr>
              <a:t>Reagent</a:t>
            </a:r>
            <a:r>
              <a:rPr lang="en-GB" sz="2400" dirty="0" smtClean="0">
                <a:latin typeface="Comic Sans MS" pitchFamily="66" charset="0"/>
              </a:rPr>
              <a:t>: </a:t>
            </a:r>
            <a:r>
              <a:rPr lang="en-GB" sz="2400" b="1" dirty="0" smtClean="0">
                <a:latin typeface="Comic Sans MS" pitchFamily="66" charset="0"/>
              </a:rPr>
              <a:t>hydrogen cyanide - HCN </a:t>
            </a:r>
            <a:endParaRPr lang="en-GB" sz="2400" b="1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400" b="1" dirty="0" smtClean="0">
                <a:latin typeface="Comic Sans MS" pitchFamily="66" charset="0"/>
              </a:rPr>
              <a:t>Conditions</a:t>
            </a:r>
            <a:r>
              <a:rPr lang="en-GB" sz="2400" dirty="0" smtClean="0">
                <a:latin typeface="Comic Sans MS" pitchFamily="66" charset="0"/>
              </a:rPr>
              <a:t>	</a:t>
            </a:r>
            <a:r>
              <a:rPr lang="en-GB" sz="2400" dirty="0" smtClean="0">
                <a:latin typeface="Comic Sans MS" pitchFamily="66" charset="0"/>
              </a:rPr>
              <a:t>: </a:t>
            </a:r>
            <a:r>
              <a:rPr lang="en-GB" sz="2400" b="1" dirty="0">
                <a:latin typeface="Comic Sans MS" pitchFamily="66" charset="0"/>
              </a:rPr>
              <a:t>in the presence of </a:t>
            </a:r>
            <a:r>
              <a:rPr lang="en-GB" sz="2400" b="1" dirty="0" smtClean="0">
                <a:latin typeface="Comic Sans MS" pitchFamily="66" charset="0"/>
              </a:rPr>
              <a:t>KCN</a:t>
            </a:r>
            <a:r>
              <a:rPr lang="en-GB" sz="2400" dirty="0" smtClean="0">
                <a:latin typeface="Comic Sans MS" pitchFamily="66" charset="0"/>
              </a:rPr>
              <a:t>/</a:t>
            </a:r>
            <a:r>
              <a:rPr lang="en-GB" sz="2400" dirty="0" err="1" smtClean="0">
                <a:latin typeface="Comic Sans MS" pitchFamily="66" charset="0"/>
              </a:rPr>
              <a:t>NaCN</a:t>
            </a:r>
            <a:r>
              <a:rPr lang="en-GB" sz="2400" dirty="0" smtClean="0">
                <a:latin typeface="Comic Sans MS" pitchFamily="66" charset="0"/>
              </a:rPr>
              <a:t>/</a:t>
            </a:r>
            <a:r>
              <a:rPr lang="en-GB" sz="2400" dirty="0" err="1" smtClean="0">
                <a:latin typeface="Comic Sans MS" pitchFamily="66" charset="0"/>
              </a:rPr>
              <a:t>NaOH</a:t>
            </a:r>
            <a:r>
              <a:rPr lang="en-GB" sz="2400" dirty="0" smtClean="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b="1" dirty="0" smtClean="0">
                <a:latin typeface="Comic Sans MS" pitchFamily="66" charset="0"/>
              </a:rPr>
              <a:t>Nucleophile</a:t>
            </a:r>
            <a:r>
              <a:rPr lang="en-GB" sz="2400" dirty="0" smtClean="0">
                <a:latin typeface="Comic Sans MS" pitchFamily="66" charset="0"/>
              </a:rPr>
              <a:t>: </a:t>
            </a:r>
            <a:r>
              <a:rPr lang="en-GB" sz="2400" b="1" dirty="0" smtClean="0">
                <a:latin typeface="Comic Sans MS" pitchFamily="66" charset="0"/>
              </a:rPr>
              <a:t>cyanide ion CN</a:t>
            </a:r>
            <a:r>
              <a:rPr lang="en-GB" sz="2400" b="1" baseline="30000" dirty="0" smtClean="0">
                <a:latin typeface="Comic Sans MS" pitchFamily="66" charset="0"/>
              </a:rPr>
              <a:t>-</a:t>
            </a:r>
            <a:endParaRPr lang="en-GB" sz="2400" baseline="300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400" b="1" dirty="0" smtClean="0">
                <a:latin typeface="Comic Sans MS" pitchFamily="66" charset="0"/>
              </a:rPr>
              <a:t>Product(s)</a:t>
            </a:r>
            <a:r>
              <a:rPr lang="en-GB" sz="2400" dirty="0" smtClean="0">
                <a:latin typeface="Comic Sans MS" pitchFamily="66" charset="0"/>
              </a:rPr>
              <a:t>	: </a:t>
            </a:r>
            <a:r>
              <a:rPr lang="en-GB" sz="2400" b="1" dirty="0" err="1" smtClean="0">
                <a:latin typeface="Comic Sans MS" pitchFamily="66" charset="0"/>
              </a:rPr>
              <a:t>hydroxynitrile</a:t>
            </a:r>
            <a:endParaRPr lang="en-US" sz="2400" b="1" dirty="0" smtClean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ext Box 1026"/>
          <p:cNvSpPr txBox="1">
            <a:spLocks noChangeArrowheads="1"/>
          </p:cNvSpPr>
          <p:nvPr/>
        </p:nvSpPr>
        <p:spPr bwMode="auto">
          <a:xfrm>
            <a:off x="482600" y="317500"/>
            <a:ext cx="817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Dotum" pitchFamily="34" charset="-127"/>
              </a:rPr>
              <a:t>CARBONYL COMPOUNDS - NUCLEOPHILIC ADDITION</a:t>
            </a:r>
          </a:p>
        </p:txBody>
      </p:sp>
      <p:sp>
        <p:nvSpPr>
          <p:cNvPr id="15363" name="Line 1027"/>
          <p:cNvSpPr>
            <a:spLocks noChangeShapeType="1"/>
          </p:cNvSpPr>
          <p:nvPr/>
        </p:nvSpPr>
        <p:spPr bwMode="auto">
          <a:xfrm>
            <a:off x="8826500" y="6604000"/>
            <a:ext cx="190500" cy="1588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AutoShape 10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61400" y="6413500"/>
            <a:ext cx="4572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1029"/>
          <p:cNvSpPr>
            <a:spLocks noChangeShapeType="1"/>
          </p:cNvSpPr>
          <p:nvPr/>
        </p:nvSpPr>
        <p:spPr bwMode="auto">
          <a:xfrm flipH="1">
            <a:off x="139700" y="6604000"/>
            <a:ext cx="1905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10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39700" y="6413500"/>
            <a:ext cx="342900" cy="3937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1031"/>
          <p:cNvSpPr txBox="1">
            <a:spLocks noChangeArrowheads="1"/>
          </p:cNvSpPr>
          <p:nvPr/>
        </p:nvSpPr>
        <p:spPr bwMode="auto">
          <a:xfrm>
            <a:off x="330200" y="981075"/>
            <a:ext cx="8496300" cy="465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200"/>
              </a:spcAft>
            </a:pPr>
            <a:r>
              <a:rPr lang="en-GB" sz="1600" b="1"/>
              <a:t>Mechanism</a:t>
            </a:r>
            <a:r>
              <a:rPr lang="en-GB" sz="1600"/>
              <a:t>	</a:t>
            </a:r>
            <a:r>
              <a:rPr lang="en-GB" sz="1600" b="1"/>
              <a:t>Nucleophilic addition</a:t>
            </a:r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endParaRPr lang="en-GB" sz="1600"/>
          </a:p>
          <a:p>
            <a:pPr>
              <a:spcAft>
                <a:spcPts val="200"/>
              </a:spcAft>
            </a:pPr>
            <a:r>
              <a:rPr lang="en-GB" sz="1600" b="1">
                <a:solidFill>
                  <a:srgbClr val="000066"/>
                </a:solidFill>
                <a:latin typeface="Dotum" pitchFamily="34" charset="-127"/>
              </a:rPr>
              <a:t>Step 1	CN¯ acts as a nucleophile and attacks the slightly positive C</a:t>
            </a:r>
          </a:p>
          <a:p>
            <a:pPr>
              <a:spcAft>
                <a:spcPts val="200"/>
              </a:spcAft>
            </a:pPr>
            <a:r>
              <a:rPr lang="en-GB" sz="1600" b="1">
                <a:solidFill>
                  <a:srgbClr val="000066"/>
                </a:solidFill>
                <a:latin typeface="Dotum" pitchFamily="34" charset="-127"/>
              </a:rPr>
              <a:t>		One of the C=O bonds breaks; a pair of electrons goes onto the O</a:t>
            </a:r>
            <a:endParaRPr lang="en-GB" sz="1600" b="1">
              <a:solidFill>
                <a:schemeClr val="folHlink"/>
              </a:solidFill>
              <a:latin typeface="Dotum" pitchFamily="34" charset="-127"/>
            </a:endParaRPr>
          </a:p>
          <a:p>
            <a:pPr>
              <a:spcAft>
                <a:spcPts val="200"/>
              </a:spcAft>
            </a:pPr>
            <a:endParaRPr lang="en-GB" sz="1600" b="1">
              <a:latin typeface="Dotum" pitchFamily="34" charset="-127"/>
            </a:endParaRPr>
          </a:p>
          <a:p>
            <a:pPr>
              <a:spcAft>
                <a:spcPts val="200"/>
              </a:spcAft>
            </a:pPr>
            <a:endParaRPr lang="en-GB" sz="1600" b="1">
              <a:latin typeface="Dotum" pitchFamily="34" charset="-127"/>
            </a:endParaRPr>
          </a:p>
          <a:p>
            <a:pPr>
              <a:spcAft>
                <a:spcPts val="200"/>
              </a:spcAft>
            </a:pPr>
            <a:r>
              <a:rPr lang="en-GB" sz="1600" b="1">
                <a:solidFill>
                  <a:srgbClr val="663300"/>
                </a:solidFill>
                <a:latin typeface="Dotum" pitchFamily="34" charset="-127"/>
              </a:rPr>
              <a:t>Step 2	A pair of electrons is used to form a bond with H</a:t>
            </a:r>
            <a:r>
              <a:rPr lang="en-GB" sz="1600" b="1" baseline="30000">
                <a:solidFill>
                  <a:srgbClr val="663300"/>
                </a:solidFill>
                <a:latin typeface="Dotum" pitchFamily="34" charset="-127"/>
              </a:rPr>
              <a:t>+</a:t>
            </a:r>
            <a:endParaRPr lang="en-GB" sz="1600" b="1">
              <a:solidFill>
                <a:srgbClr val="663300"/>
              </a:solidFill>
              <a:latin typeface="Dotum" pitchFamily="34" charset="-127"/>
            </a:endParaRPr>
          </a:p>
          <a:p>
            <a:pPr>
              <a:spcAft>
                <a:spcPts val="200"/>
              </a:spcAft>
            </a:pPr>
            <a:r>
              <a:rPr lang="en-GB" sz="1600" b="1">
                <a:solidFill>
                  <a:srgbClr val="663300"/>
                </a:solidFill>
                <a:latin typeface="Dotum" pitchFamily="34" charset="-127"/>
              </a:rPr>
              <a:t>		Overall, there has been addition of HCN</a:t>
            </a:r>
            <a:endParaRPr lang="en-GB" sz="1600" b="1">
              <a:latin typeface="Dotum" pitchFamily="34" charset="-127"/>
            </a:endParaRPr>
          </a:p>
        </p:txBody>
      </p:sp>
      <p:sp>
        <p:nvSpPr>
          <p:cNvPr id="15368" name="Text Box 1032"/>
          <p:cNvSpPr txBox="1">
            <a:spLocks noChangeArrowheads="1"/>
          </p:cNvSpPr>
          <p:nvPr/>
        </p:nvSpPr>
        <p:spPr bwMode="auto">
          <a:xfrm>
            <a:off x="5856288" y="2265363"/>
            <a:ext cx="97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663300"/>
                </a:solidFill>
              </a:rPr>
              <a:t>STEP 2</a:t>
            </a:r>
          </a:p>
        </p:txBody>
      </p:sp>
      <p:sp>
        <p:nvSpPr>
          <p:cNvPr id="15369" name="Text Box 1033"/>
          <p:cNvSpPr txBox="1">
            <a:spLocks noChangeArrowheads="1"/>
          </p:cNvSpPr>
          <p:nvPr/>
        </p:nvSpPr>
        <p:spPr bwMode="auto">
          <a:xfrm>
            <a:off x="2903538" y="2265363"/>
            <a:ext cx="97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66"/>
                </a:solidFill>
              </a:rPr>
              <a:t>STEP 1</a:t>
            </a:r>
          </a:p>
        </p:txBody>
      </p:sp>
      <p:pic>
        <p:nvPicPr>
          <p:cNvPr id="15370" name="Picture 1034" descr="nuadd5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666875"/>
            <a:ext cx="7883525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4932</TotalTime>
  <Words>182</Words>
  <Application>Microsoft Office PowerPoint</Application>
  <PresentationFormat>On-screen Show (4:3)</PresentationFormat>
  <Paragraphs>180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Formation of carbonyls/oxidation</vt:lpstr>
      <vt:lpstr>Reduction of carbonyls</vt:lpstr>
      <vt:lpstr>Nucleophillic addition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HOPTON</dc:creator>
  <cp:lastModifiedBy>taylorsadmin</cp:lastModifiedBy>
  <cp:revision>919</cp:revision>
  <dcterms:created xsi:type="dcterms:W3CDTF">2002-05-25T07:04:53Z</dcterms:created>
  <dcterms:modified xsi:type="dcterms:W3CDTF">2013-03-04T04:08:29Z</dcterms:modified>
</cp:coreProperties>
</file>