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50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97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37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134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58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1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48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84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99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1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59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6D91-01EC-437D-AC89-2C458EA820D6}" type="datetimeFigureOut">
              <a:rPr lang="en-MY" smtClean="0"/>
              <a:t>29/8/2012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309E-0E3D-40BE-8E43-1659697AA1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80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777174"/>
            <a:ext cx="5970660" cy="5080826"/>
          </a:xfrm>
        </p:spPr>
        <p:txBody>
          <a:bodyPr>
            <a:normAutofit/>
          </a:bodyPr>
          <a:lstStyle/>
          <a:p>
            <a:r>
              <a:rPr lang="en-US" dirty="0" smtClean="0"/>
              <a:t>BY :</a:t>
            </a:r>
          </a:p>
          <a:p>
            <a:r>
              <a:rPr lang="en-US" dirty="0" smtClean="0"/>
              <a:t>HAFIZ RAHMAN</a:t>
            </a:r>
          </a:p>
          <a:p>
            <a:r>
              <a:rPr lang="en-US" dirty="0" smtClean="0"/>
              <a:t>IZZAT HAIKAL</a:t>
            </a:r>
          </a:p>
          <a:p>
            <a:r>
              <a:rPr lang="en-US" dirty="0" smtClean="0"/>
              <a:t>HAZIM ADNAN</a:t>
            </a:r>
          </a:p>
          <a:p>
            <a:r>
              <a:rPr lang="en-US" dirty="0" smtClean="0"/>
              <a:t>NIK ABDUL</a:t>
            </a:r>
          </a:p>
          <a:p>
            <a:r>
              <a:rPr lang="en-US" dirty="0" smtClean="0"/>
              <a:t>YUSUF RITWAN</a:t>
            </a:r>
          </a:p>
          <a:p>
            <a:r>
              <a:rPr lang="en-US" dirty="0" smtClean="0"/>
              <a:t>HAFIZUDDEN </a:t>
            </a:r>
          </a:p>
          <a:p>
            <a:r>
              <a:rPr lang="en-US" dirty="0" smtClean="0"/>
              <a:t>IRFAN RAZUKI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508104" cy="492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843808" y="2204864"/>
            <a:ext cx="2312577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60157" y="2420888"/>
            <a:ext cx="2304256" cy="143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What are we going to learn today?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95536" y="404664"/>
            <a:ext cx="8424936" cy="138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latin typeface="Comic Sans MS" pitchFamily="66" charset="0"/>
              </a:rPr>
              <a:t>Chemistry Presentation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5766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2" y="0"/>
            <a:ext cx="8208911" cy="68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4941168"/>
            <a:ext cx="8229600" cy="1143000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IONIC BOND</a:t>
            </a:r>
            <a:endParaRPr lang="en-MY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0" y="11266"/>
            <a:ext cx="8208912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What is Ionic Bond???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37317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Autofit/>
          </a:bodyPr>
          <a:lstStyle/>
          <a:p>
            <a:r>
              <a:rPr lang="en-MY" sz="2400" dirty="0" smtClean="0">
                <a:latin typeface="Comic Sans MS" pitchFamily="66" charset="0"/>
              </a:rPr>
              <a:t>An ionic bond is a </a:t>
            </a:r>
            <a:r>
              <a:rPr lang="en-MY" sz="2400" b="1" dirty="0" smtClean="0">
                <a:latin typeface="Comic Sans MS" pitchFamily="66" charset="0"/>
              </a:rPr>
              <a:t>type of chemical bond formed</a:t>
            </a:r>
            <a:r>
              <a:rPr lang="en-MY" sz="2400" dirty="0" smtClean="0">
                <a:latin typeface="Comic Sans MS" pitchFamily="66" charset="0"/>
              </a:rPr>
              <a:t> through an </a:t>
            </a:r>
            <a:r>
              <a:rPr lang="en-MY" sz="2400" b="1" dirty="0" smtClean="0">
                <a:latin typeface="Comic Sans MS" pitchFamily="66" charset="0"/>
              </a:rPr>
              <a:t>electrostatic attraction between two oppositely charged ions</a:t>
            </a:r>
            <a:r>
              <a:rPr lang="en-MY" sz="2400" dirty="0" smtClean="0">
                <a:latin typeface="Comic Sans MS" pitchFamily="66" charset="0"/>
              </a:rPr>
              <a:t>. Ionic bonds are formed </a:t>
            </a:r>
            <a:r>
              <a:rPr lang="en-MY" sz="2400" b="1" dirty="0" smtClean="0">
                <a:latin typeface="Comic Sans MS" pitchFamily="66" charset="0"/>
              </a:rPr>
              <a:t>between a </a:t>
            </a:r>
            <a:r>
              <a:rPr lang="en-MY" sz="2400" b="1" dirty="0" err="1" smtClean="0">
                <a:latin typeface="Comic Sans MS" pitchFamily="66" charset="0"/>
              </a:rPr>
              <a:t>cation</a:t>
            </a:r>
            <a:r>
              <a:rPr lang="en-MY" sz="2400" dirty="0" smtClean="0">
                <a:latin typeface="Comic Sans MS" pitchFamily="66" charset="0"/>
              </a:rPr>
              <a:t>, which is usually a metal, and </a:t>
            </a:r>
            <a:r>
              <a:rPr lang="en-MY" sz="2400" b="1" dirty="0" smtClean="0">
                <a:latin typeface="Comic Sans MS" pitchFamily="66" charset="0"/>
              </a:rPr>
              <a:t>an anion</a:t>
            </a:r>
            <a:r>
              <a:rPr lang="en-MY" sz="2400" dirty="0" smtClean="0">
                <a:latin typeface="Comic Sans MS" pitchFamily="66" charset="0"/>
              </a:rPr>
              <a:t>, which is usually a </a:t>
            </a:r>
            <a:r>
              <a:rPr lang="en-MY" sz="2400" dirty="0" err="1" smtClean="0">
                <a:latin typeface="Comic Sans MS" pitchFamily="66" charset="0"/>
              </a:rPr>
              <a:t>nonmetal</a:t>
            </a:r>
            <a:r>
              <a:rPr lang="en-MY" sz="2400" dirty="0" smtClean="0">
                <a:latin typeface="Comic Sans MS" pitchFamily="66" charset="0"/>
              </a:rPr>
              <a:t>.</a:t>
            </a:r>
          </a:p>
          <a:p>
            <a:r>
              <a:rPr lang="en-MY" sz="2400" dirty="0" smtClean="0">
                <a:latin typeface="Comic Sans MS" pitchFamily="66" charset="0"/>
              </a:rPr>
              <a:t>The electrons in the outer shell of the metal atoms are </a:t>
            </a:r>
            <a:r>
              <a:rPr lang="en-MY" sz="2400" b="1" dirty="0" smtClean="0">
                <a:latin typeface="Comic Sans MS" pitchFamily="66" charset="0"/>
              </a:rPr>
              <a:t>transferred</a:t>
            </a:r>
            <a:r>
              <a:rPr lang="en-MY" sz="2400" dirty="0" smtClean="0">
                <a:latin typeface="Comic Sans MS" pitchFamily="66" charset="0"/>
              </a:rPr>
              <a:t> to the non-metal atoms.</a:t>
            </a:r>
          </a:p>
          <a:p>
            <a:r>
              <a:rPr lang="en-MY" sz="2400" dirty="0" smtClean="0">
                <a:latin typeface="Comic Sans MS" pitchFamily="66" charset="0"/>
              </a:rPr>
              <a:t>They have an electron configuration of </a:t>
            </a:r>
            <a:r>
              <a:rPr lang="en-MY" sz="2400" b="1" dirty="0" smtClean="0">
                <a:latin typeface="Comic Sans MS" pitchFamily="66" charset="0"/>
              </a:rPr>
              <a:t>a noble gases</a:t>
            </a:r>
            <a:r>
              <a:rPr lang="en-MY" sz="2400" dirty="0" smtClean="0">
                <a:latin typeface="Comic Sans MS" pitchFamily="66" charset="0"/>
              </a:rPr>
              <a:t>.</a:t>
            </a:r>
          </a:p>
          <a:p>
            <a:r>
              <a:rPr lang="en-MY" sz="2400" dirty="0" smtClean="0">
                <a:latin typeface="Comic Sans MS" pitchFamily="66" charset="0"/>
              </a:rPr>
              <a:t>The </a:t>
            </a:r>
            <a:r>
              <a:rPr lang="en-MY" sz="2400" b="1" dirty="0" smtClean="0">
                <a:latin typeface="Comic Sans MS" pitchFamily="66" charset="0"/>
              </a:rPr>
              <a:t>strong force of attraction </a:t>
            </a:r>
            <a:r>
              <a:rPr lang="en-MY" sz="2400" dirty="0" smtClean="0">
                <a:latin typeface="Comic Sans MS" pitchFamily="66" charset="0"/>
              </a:rPr>
              <a:t>between the oppositely charged positive and negative ions results in an ionic bond.</a:t>
            </a:r>
          </a:p>
          <a:p>
            <a:r>
              <a:rPr lang="en-MY" sz="2400" dirty="0" smtClean="0">
                <a:latin typeface="Comic Sans MS" pitchFamily="66" charset="0"/>
              </a:rPr>
              <a:t>Also called an </a:t>
            </a:r>
            <a:r>
              <a:rPr lang="en-MY" sz="2400" b="1" dirty="0" smtClean="0">
                <a:latin typeface="Comic Sans MS" pitchFamily="66" charset="0"/>
              </a:rPr>
              <a:t>electrovalent bond</a:t>
            </a:r>
            <a:r>
              <a:rPr lang="en-MY" sz="2400" dirty="0" smtClean="0">
                <a:latin typeface="Comic Sans MS" pitchFamily="66" charset="0"/>
              </a:rPr>
              <a:t>.</a:t>
            </a:r>
          </a:p>
          <a:p>
            <a:r>
              <a:rPr lang="en-MY" sz="2400" b="1" dirty="0" smtClean="0">
                <a:latin typeface="Comic Sans MS" pitchFamily="66" charset="0"/>
              </a:rPr>
              <a:t>Ionic bond </a:t>
            </a:r>
            <a:r>
              <a:rPr lang="en-MY" sz="2400" dirty="0" smtClean="0">
                <a:latin typeface="Comic Sans MS" pitchFamily="66" charset="0"/>
              </a:rPr>
              <a:t>is very </a:t>
            </a:r>
            <a:r>
              <a:rPr lang="en-MY" sz="2400" b="1" dirty="0" smtClean="0">
                <a:latin typeface="Comic Sans MS" pitchFamily="66" charset="0"/>
              </a:rPr>
              <a:t>strong.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</a:rPr>
              <a:t>(refer to </a:t>
            </a:r>
            <a:r>
              <a:rPr lang="en-US" sz="2400" dirty="0" err="1" smtClean="0">
                <a:latin typeface="Comic Sans MS" pitchFamily="66" charset="0"/>
              </a:rPr>
              <a:t>wikipedia</a:t>
            </a:r>
            <a:r>
              <a:rPr lang="en-US" sz="2400" dirty="0" smtClean="0">
                <a:latin typeface="Comic Sans MS" pitchFamily="66" charset="0"/>
              </a:rPr>
              <a:t> or textbook)</a:t>
            </a:r>
            <a:endParaRPr lang="en-MY" sz="2400" dirty="0">
              <a:latin typeface="Comic Sans MS" pitchFamily="66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09120"/>
            <a:ext cx="2028056" cy="202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HOW ARE IONS FORMED ?</a:t>
            </a:r>
            <a:endParaRPr lang="en-MY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Positive ions formed when </a:t>
            </a:r>
            <a:r>
              <a:rPr lang="en-US" b="1" dirty="0" smtClean="0"/>
              <a:t>an atom loses one </a:t>
            </a:r>
            <a:r>
              <a:rPr lang="en-US" dirty="0" smtClean="0"/>
              <a:t>or more electrons. Metal atoms usually lose electrons and </a:t>
            </a:r>
            <a:r>
              <a:rPr lang="en-US" b="1" dirty="0" smtClean="0"/>
              <a:t>form positive 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Negative ions are formed when an </a:t>
            </a:r>
            <a:r>
              <a:rPr lang="en-US" b="1" dirty="0" smtClean="0"/>
              <a:t>atom gains one or more electrons</a:t>
            </a:r>
            <a:r>
              <a:rPr lang="en-US" dirty="0" smtClean="0"/>
              <a:t>. Non-metal atoms usually </a:t>
            </a:r>
            <a:r>
              <a:rPr lang="en-US" b="1" dirty="0" smtClean="0"/>
              <a:t>gain electrons and form negative 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charge of the ions depends on the number of electrons lost or gained.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583726" cy="2444874"/>
          </a:xfr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615971"/>
            <a:ext cx="1907704" cy="122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0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AND CROSS DIAGRAMS</a:t>
            </a:r>
            <a:endParaRPr lang="en-MY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252658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16287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25" y="1988840"/>
            <a:ext cx="24752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72" y="5614195"/>
            <a:ext cx="1908213" cy="122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1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1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1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8501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Ionic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olecules  Properties</a:t>
            </a:r>
            <a:endParaRPr lang="en-MY" sz="28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MY" dirty="0" smtClean="0"/>
              <a:t> </a:t>
            </a:r>
            <a:endParaRPr lang="en-MY" sz="4300" dirty="0" smtClean="0"/>
          </a:p>
          <a:p>
            <a:pPr marL="0" indent="0">
              <a:buNone/>
            </a:pPr>
            <a:r>
              <a:rPr lang="en-MY" sz="5600" b="1" dirty="0" smtClean="0"/>
              <a:t>STATE</a:t>
            </a:r>
          </a:p>
          <a:p>
            <a:pPr marL="0" indent="0">
              <a:buNone/>
            </a:pPr>
            <a:r>
              <a:rPr lang="en-MY" sz="5600" dirty="0" smtClean="0"/>
              <a:t>Due to strong forces of attraction, all the ionic compounds are exist in solid state.</a:t>
            </a:r>
          </a:p>
          <a:p>
            <a:pPr marL="0" indent="0">
              <a:buNone/>
            </a:pPr>
            <a:endParaRPr lang="en-MY" sz="5600" b="1" dirty="0" smtClean="0"/>
          </a:p>
          <a:p>
            <a:pPr marL="0" indent="0">
              <a:buNone/>
            </a:pPr>
            <a:r>
              <a:rPr lang="en-MY" sz="5600" b="1" dirty="0" smtClean="0"/>
              <a:t>THERMAL STABILITY</a:t>
            </a:r>
          </a:p>
          <a:p>
            <a:pPr marL="0" indent="0">
              <a:buNone/>
            </a:pPr>
            <a:r>
              <a:rPr lang="en-MY" sz="5600" dirty="0" smtClean="0"/>
              <a:t> Ionic compounds have high melting points and boiling points.</a:t>
            </a:r>
          </a:p>
          <a:p>
            <a:pPr marL="0" indent="0">
              <a:buNone/>
            </a:pPr>
            <a:endParaRPr lang="en-MY" sz="5600" b="1" dirty="0" smtClean="0"/>
          </a:p>
          <a:p>
            <a:pPr marL="0" indent="0">
              <a:buNone/>
            </a:pPr>
            <a:r>
              <a:rPr lang="en-MY" sz="5600" b="1" dirty="0" smtClean="0"/>
              <a:t>CONDUCTANCE</a:t>
            </a:r>
          </a:p>
          <a:p>
            <a:pPr marL="0" indent="0">
              <a:buNone/>
            </a:pPr>
            <a:r>
              <a:rPr lang="en-MY" sz="5600" dirty="0" smtClean="0"/>
              <a:t> They are strong electrolytes. In solid state they do not conduct electricity. But in molten state and in   aqueous solution they conduct electricity.</a:t>
            </a:r>
          </a:p>
          <a:p>
            <a:pPr marL="0" indent="0">
              <a:buNone/>
            </a:pPr>
            <a:endParaRPr lang="en-MY" sz="5600" b="1" dirty="0" smtClean="0"/>
          </a:p>
          <a:p>
            <a:pPr marL="0" indent="0">
              <a:buNone/>
            </a:pPr>
            <a:r>
              <a:rPr lang="en-MY" sz="5600" b="1" dirty="0" smtClean="0"/>
              <a:t>SOLUBILITY</a:t>
            </a:r>
          </a:p>
          <a:p>
            <a:pPr marL="0" indent="0">
              <a:buNone/>
            </a:pPr>
            <a:r>
              <a:rPr lang="en-MY" sz="5600" dirty="0" smtClean="0"/>
              <a:t> Generally ionic compounds are soluble in water and in many polar solvents.</a:t>
            </a:r>
          </a:p>
          <a:p>
            <a:pPr marL="0" indent="0">
              <a:buNone/>
            </a:pPr>
            <a:r>
              <a:rPr lang="en-MY" sz="5600" dirty="0" smtClean="0"/>
              <a:t> Ionic compounds are insoluble in the organic compounds.</a:t>
            </a:r>
          </a:p>
          <a:p>
            <a:pPr marL="0" indent="0">
              <a:buNone/>
            </a:pPr>
            <a:endParaRPr lang="en-MY" sz="5600" b="1" dirty="0" smtClean="0"/>
          </a:p>
          <a:p>
            <a:pPr marL="0" indent="0">
              <a:buNone/>
            </a:pPr>
            <a:r>
              <a:rPr lang="en-MY" sz="5600" b="1" dirty="0" smtClean="0"/>
              <a:t>HARDNESS</a:t>
            </a:r>
          </a:p>
          <a:p>
            <a:pPr marL="0" indent="0">
              <a:buNone/>
            </a:pPr>
            <a:r>
              <a:rPr lang="en-MY" sz="5600" dirty="0" smtClean="0"/>
              <a:t>They are very hard.</a:t>
            </a:r>
          </a:p>
          <a:p>
            <a:pPr marL="0" indent="0">
              <a:buNone/>
            </a:pPr>
            <a:endParaRPr lang="en-MY" sz="5600" b="1" dirty="0" smtClean="0"/>
          </a:p>
          <a:p>
            <a:pPr marL="0" indent="0">
              <a:buNone/>
            </a:pPr>
            <a:r>
              <a:rPr lang="en-MY" sz="5600" b="1" dirty="0" smtClean="0"/>
              <a:t>REACTIVITY</a:t>
            </a:r>
          </a:p>
          <a:p>
            <a:pPr marL="0" indent="0">
              <a:buNone/>
            </a:pPr>
            <a:r>
              <a:rPr lang="en-MY" sz="5600" dirty="0" smtClean="0"/>
              <a:t>Generally ionic compounds are very reactive .</a:t>
            </a:r>
          </a:p>
          <a:p>
            <a:pPr marL="0" indent="0">
              <a:buNone/>
            </a:pPr>
            <a:endParaRPr lang="en-MY" sz="5600" b="1" dirty="0" smtClean="0"/>
          </a:p>
          <a:p>
            <a:pPr marL="0" indent="0">
              <a:buNone/>
            </a:pPr>
            <a:r>
              <a:rPr lang="en-MY" sz="5600" b="1" dirty="0" smtClean="0"/>
              <a:t>NON-MOLECULAR FORM</a:t>
            </a:r>
          </a:p>
          <a:p>
            <a:pPr marL="0" indent="0">
              <a:buNone/>
            </a:pPr>
            <a:r>
              <a:rPr lang="en-MY" sz="5600" dirty="0" smtClean="0"/>
              <a:t>Ionic compounds do not exist in the forms of molecules. Their formula only indicates the number of atoms   present in the compound.</a:t>
            </a:r>
            <a:endParaRPr lang="en-MY" sz="5600" dirty="0"/>
          </a:p>
        </p:txBody>
      </p:sp>
    </p:spTree>
    <p:extLst>
      <p:ext uri="{BB962C8B-B14F-4D97-AF65-F5344CB8AC3E}">
        <p14:creationId xmlns:p14="http://schemas.microsoft.com/office/powerpoint/2010/main" val="37891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661248"/>
            <a:ext cx="6696744" cy="922114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ong </a:t>
            </a:r>
            <a:r>
              <a:rPr lang="en-US" sz="2400" dirty="0" err="1" smtClean="0"/>
              <a:t>presentation?,take</a:t>
            </a:r>
            <a:r>
              <a:rPr lang="en-US" sz="2400" dirty="0" smtClean="0"/>
              <a:t> this potato…</a:t>
            </a:r>
            <a:endParaRPr lang="en-MY" sz="2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4267970" cy="42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638121"/>
            <a:ext cx="1197662" cy="81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4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345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IONIC BOND</vt:lpstr>
      <vt:lpstr>What is Ionic Bond???</vt:lpstr>
      <vt:lpstr>PowerPoint Presentation</vt:lpstr>
      <vt:lpstr>HOW ARE IONS FORMED ?</vt:lpstr>
      <vt:lpstr>DOT AND CROSS DIAGRAMS</vt:lpstr>
      <vt:lpstr>Ionic Molecules  Properties</vt:lpstr>
      <vt:lpstr>long presentation?,take this potato…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hazim adnan</dc:creator>
  <cp:lastModifiedBy>hazim adnan</cp:lastModifiedBy>
  <cp:revision>16</cp:revision>
  <dcterms:created xsi:type="dcterms:W3CDTF">2012-08-16T02:10:08Z</dcterms:created>
  <dcterms:modified xsi:type="dcterms:W3CDTF">2012-08-29T00:49:13Z</dcterms:modified>
</cp:coreProperties>
</file>