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>
      <p:cViewPr varScale="1">
        <p:scale>
          <a:sx n="69" d="100"/>
          <a:sy n="69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066800"/>
          </a:xfrm>
        </p:spPr>
        <p:txBody>
          <a:bodyPr/>
          <a:lstStyle/>
          <a:p>
            <a:r>
              <a:rPr lang="en-US" dirty="0" smtClean="0"/>
              <a:t>METALLIC BONDING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C&amp;P</a:t>
            </a:r>
          </a:p>
          <a:p>
            <a:pPr marL="514350" indent="-514350" algn="l">
              <a:buAutoNum type="arabicPeriod"/>
            </a:pPr>
            <a:r>
              <a:rPr lang="en-US" sz="3600" dirty="0" smtClean="0"/>
              <a:t>Brian </a:t>
            </a:r>
            <a:r>
              <a:rPr lang="en-US" sz="3600" dirty="0" err="1" smtClean="0"/>
              <a:t>Khor</a:t>
            </a:r>
            <a:r>
              <a:rPr lang="en-US" sz="3600" dirty="0" smtClean="0"/>
              <a:t> </a:t>
            </a:r>
            <a:r>
              <a:rPr lang="en-US" sz="3600" dirty="0" err="1" smtClean="0"/>
              <a:t>Jia</a:t>
            </a:r>
            <a:r>
              <a:rPr lang="en-US" sz="3600" dirty="0" smtClean="0"/>
              <a:t> </a:t>
            </a:r>
            <a:r>
              <a:rPr lang="en-US" sz="3600" dirty="0" err="1" smtClean="0"/>
              <a:t>Jiunn</a:t>
            </a:r>
            <a:r>
              <a:rPr lang="en-US" sz="3600" dirty="0" smtClean="0"/>
              <a:t> </a:t>
            </a:r>
            <a:endParaRPr lang="en-US" sz="3600" dirty="0"/>
          </a:p>
          <a:p>
            <a:pPr marL="514350" indent="-514350" algn="l">
              <a:buAutoNum type="arabicPeriod"/>
            </a:pPr>
            <a:r>
              <a:rPr lang="en-US" sz="3600" dirty="0" smtClean="0"/>
              <a:t>Wong </a:t>
            </a:r>
            <a:r>
              <a:rPr lang="en-US" sz="3600" dirty="0" smtClean="0"/>
              <a:t>Wen </a:t>
            </a:r>
            <a:r>
              <a:rPr lang="en-US" sz="3600" dirty="0" err="1" smtClean="0"/>
              <a:t>Jian</a:t>
            </a:r>
            <a:r>
              <a:rPr lang="en-US" sz="3600" dirty="0" smtClean="0"/>
              <a:t> </a:t>
            </a:r>
          </a:p>
          <a:p>
            <a:pPr marL="514350" indent="-514350" algn="l">
              <a:buAutoNum type="arabicPeriod"/>
            </a:pPr>
            <a:r>
              <a:rPr lang="en-US" sz="3600" dirty="0" smtClean="0"/>
              <a:t>Yap Kwan Hong </a:t>
            </a:r>
          </a:p>
          <a:p>
            <a:pPr marL="514350" indent="-514350" algn="l">
              <a:buAutoNum type="arabicPeriod"/>
            </a:pPr>
            <a:r>
              <a:rPr lang="en-US" sz="3600" dirty="0" err="1" smtClean="0"/>
              <a:t>Logantheran</a:t>
            </a:r>
            <a:r>
              <a:rPr lang="en-US" sz="3600" dirty="0" smtClean="0"/>
              <a:t> </a:t>
            </a:r>
          </a:p>
          <a:p>
            <a:pPr marL="514350" indent="-514350" algn="l">
              <a:buAutoNum type="arabicPeriod"/>
            </a:pPr>
            <a:r>
              <a:rPr lang="en-US" sz="3600" dirty="0" err="1" smtClean="0"/>
              <a:t>Harvindran</a:t>
            </a:r>
            <a:r>
              <a:rPr lang="en-US" sz="3600" dirty="0" smtClean="0"/>
              <a:t> </a:t>
            </a:r>
            <a:endParaRPr lang="en-US" sz="3600" dirty="0"/>
          </a:p>
          <a:p>
            <a:pPr marL="514350" indent="-514350" algn="l">
              <a:buAutoNum type="arabicPeriod"/>
            </a:pPr>
            <a:r>
              <a:rPr lang="en-US" sz="3600" dirty="0" err="1" smtClean="0"/>
              <a:t>Yeap</a:t>
            </a:r>
            <a:r>
              <a:rPr lang="en-US" sz="3600" dirty="0" smtClean="0"/>
              <a:t> </a:t>
            </a:r>
            <a:r>
              <a:rPr lang="en-US" sz="3600" dirty="0" err="1" smtClean="0"/>
              <a:t>Jia</a:t>
            </a:r>
            <a:r>
              <a:rPr lang="en-US" sz="3600" dirty="0" smtClean="0"/>
              <a:t> Wei </a:t>
            </a:r>
            <a:r>
              <a:rPr lang="en-US" sz="3600" dirty="0" smtClean="0"/>
              <a:t>(</a:t>
            </a:r>
            <a:r>
              <a:rPr lang="en-US" sz="3600" dirty="0" smtClean="0"/>
              <a:t>Raymond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pPr marL="514350" indent="-514350" algn="l">
              <a:buAutoNum type="arabicPeriod"/>
            </a:pPr>
            <a:r>
              <a:rPr lang="en-US" sz="3600" dirty="0" err="1" smtClean="0"/>
              <a:t>Yeoh</a:t>
            </a:r>
            <a:r>
              <a:rPr lang="en-US" sz="3600" dirty="0" smtClean="0"/>
              <a:t> Wei </a:t>
            </a:r>
            <a:r>
              <a:rPr lang="en-US" sz="3600" dirty="0" err="1" smtClean="0"/>
              <a:t>Zhe</a:t>
            </a:r>
            <a:r>
              <a:rPr lang="en-US" sz="3600" dirty="0" smtClean="0"/>
              <a:t> </a:t>
            </a:r>
          </a:p>
          <a:p>
            <a:pPr marL="514350" indent="-514350" algn="l">
              <a:buAutoNum type="arabicPeriod"/>
            </a:pPr>
            <a:r>
              <a:rPr lang="en-US" sz="3600" dirty="0" smtClean="0"/>
              <a:t>Christopher Lim </a:t>
            </a:r>
            <a:r>
              <a:rPr lang="en-US" sz="3600" dirty="0" err="1" smtClean="0"/>
              <a:t>Zi</a:t>
            </a:r>
            <a:r>
              <a:rPr lang="en-US" sz="3600" dirty="0" smtClean="0"/>
              <a:t> Kai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Metals can be drawn into wires</a:t>
            </a:r>
          </a:p>
          <a:p>
            <a:r>
              <a:rPr lang="en-US" sz="4000" dirty="0" smtClean="0"/>
              <a:t>This is due to the mobility of valence electrons in the metal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83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Group 1 is a great example of elements exhibiting metallic bonding.</a:t>
            </a:r>
          </a:p>
          <a:p>
            <a:r>
              <a:rPr lang="en-US" sz="3600" dirty="0" smtClean="0"/>
              <a:t>When descending group 1, number of quantum shell increases.</a:t>
            </a:r>
          </a:p>
          <a:p>
            <a:r>
              <a:rPr lang="en-US" sz="3600" dirty="0" smtClean="0"/>
              <a:t>Thus, distance between </a:t>
            </a:r>
            <a:r>
              <a:rPr lang="en-US" sz="3600" dirty="0" err="1" smtClean="0"/>
              <a:t>delocalised</a:t>
            </a:r>
            <a:r>
              <a:rPr lang="en-US" sz="3600" dirty="0" smtClean="0"/>
              <a:t> electrons and the nucleus increases.</a:t>
            </a:r>
          </a:p>
        </p:txBody>
      </p:sp>
    </p:spTree>
    <p:extLst>
      <p:ext uri="{BB962C8B-B14F-4D97-AF65-F5344CB8AC3E}">
        <p14:creationId xmlns:p14="http://schemas.microsoft.com/office/powerpoint/2010/main" val="23232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71160"/>
          </a:xfrm>
        </p:spPr>
        <p:txBody>
          <a:bodyPr/>
          <a:lstStyle/>
          <a:p>
            <a:r>
              <a:rPr lang="en-US" sz="3600" dirty="0"/>
              <a:t>The attraction between the nucleus and the </a:t>
            </a:r>
            <a:r>
              <a:rPr lang="en-US" sz="3600" dirty="0" err="1"/>
              <a:t>delocalised</a:t>
            </a:r>
            <a:r>
              <a:rPr lang="en-US" sz="3600" dirty="0"/>
              <a:t> electrons decreases.</a:t>
            </a:r>
          </a:p>
          <a:p>
            <a:r>
              <a:rPr lang="en-US" sz="3600" dirty="0"/>
              <a:t>Thus, the energy required to overcome the force of attraction between the </a:t>
            </a:r>
            <a:r>
              <a:rPr lang="en-US" sz="3600" dirty="0" err="1" smtClean="0"/>
              <a:t>delocalised</a:t>
            </a:r>
            <a:r>
              <a:rPr lang="en-US" sz="3600" dirty="0" smtClean="0"/>
              <a:t> </a:t>
            </a:r>
            <a:r>
              <a:rPr lang="en-US" sz="3600" dirty="0"/>
              <a:t>electron and nucleus decreases.</a:t>
            </a:r>
          </a:p>
          <a:p>
            <a:r>
              <a:rPr lang="en-US" sz="4000" dirty="0" smtClean="0"/>
              <a:t>Li &gt; Na &gt; K &gt; </a:t>
            </a:r>
            <a:r>
              <a:rPr lang="en-US" sz="4000" dirty="0" err="1" smtClean="0"/>
              <a:t>Rb</a:t>
            </a:r>
            <a:r>
              <a:rPr lang="en-US" sz="4000" dirty="0" smtClean="0"/>
              <a:t> &gt; Cs &gt; </a:t>
            </a:r>
            <a:r>
              <a:rPr lang="en-US" sz="4000" dirty="0" err="1" smtClean="0"/>
              <a:t>Fr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3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892" y="2967335"/>
            <a:ext cx="5282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</a:rPr>
              <a:t>Q&amp;A SECTION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85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209800"/>
            <a:ext cx="7162800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THE</a:t>
            </a:r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END</a:t>
            </a:r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</a:t>
            </a: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(a C&amp;P production)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8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METALLIC BONDING!?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atoms in a metal are arranged in lattice form (orderly structure)</a:t>
            </a:r>
          </a:p>
          <a:p>
            <a:r>
              <a:rPr lang="en-US" sz="3600" dirty="0" smtClean="0"/>
              <a:t>They tend to lose their electrons to form </a:t>
            </a:r>
            <a:r>
              <a:rPr lang="en-US" sz="3600" dirty="0" err="1" smtClean="0"/>
              <a:t>cations</a:t>
            </a:r>
            <a:endParaRPr lang="en-US" sz="3600" dirty="0" smtClean="0"/>
          </a:p>
          <a:p>
            <a:r>
              <a:rPr lang="en-US" sz="3600" dirty="0" smtClean="0"/>
              <a:t>The lost electrons are called </a:t>
            </a:r>
            <a:r>
              <a:rPr lang="en-US" sz="3600" dirty="0" err="1" smtClean="0"/>
              <a:t>delocalised</a:t>
            </a:r>
            <a:r>
              <a:rPr lang="en-US" sz="3600" dirty="0" smtClean="0"/>
              <a:t> electrons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57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STRENGTH OF METALLIC BONDING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Strong</a:t>
            </a:r>
            <a:r>
              <a:rPr lang="en-US" sz="4000" dirty="0" smtClean="0"/>
              <a:t> due to strong attraction forces between </a:t>
            </a:r>
            <a:r>
              <a:rPr lang="en-US" sz="4000" dirty="0" err="1" smtClean="0"/>
              <a:t>cations</a:t>
            </a:r>
            <a:r>
              <a:rPr lang="en-US" sz="4000" dirty="0" smtClean="0"/>
              <a:t> and </a:t>
            </a:r>
            <a:r>
              <a:rPr lang="en-US" sz="4000" dirty="0" err="1" smtClean="0"/>
              <a:t>delocalised</a:t>
            </a:r>
            <a:r>
              <a:rPr lang="en-US" sz="4000" dirty="0" smtClean="0"/>
              <a:t> electrons</a:t>
            </a:r>
          </a:p>
          <a:p>
            <a:r>
              <a:rPr lang="en-US" sz="4000" dirty="0" smtClean="0"/>
              <a:t>Stronger than all other bonds excluding giant covalent bonds</a:t>
            </a:r>
          </a:p>
        </p:txBody>
      </p:sp>
    </p:spTree>
    <p:extLst>
      <p:ext uri="{BB962C8B-B14F-4D97-AF65-F5344CB8AC3E}">
        <p14:creationId xmlns:p14="http://schemas.microsoft.com/office/powerpoint/2010/main" val="3540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AFFECTING THE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Increasing positive charge on the ions</a:t>
            </a:r>
          </a:p>
          <a:p>
            <a:r>
              <a:rPr lang="en-US" sz="4000" dirty="0" smtClean="0"/>
              <a:t>Decreasing size of metal ions</a:t>
            </a:r>
          </a:p>
          <a:p>
            <a:r>
              <a:rPr lang="en-US" sz="4000" dirty="0" smtClean="0"/>
              <a:t>Increasing number of mobile electrons per atom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3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dirty="0" smtClean="0"/>
              <a:t>PROPERTIES OF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High melting point and boiling points</a:t>
            </a:r>
          </a:p>
          <a:p>
            <a:r>
              <a:rPr lang="en-US" sz="4000" dirty="0" smtClean="0"/>
              <a:t>Conducts electricity</a:t>
            </a:r>
          </a:p>
          <a:p>
            <a:r>
              <a:rPr lang="en-US" sz="4000" dirty="0" smtClean="0"/>
              <a:t>Conducts heat</a:t>
            </a:r>
          </a:p>
          <a:p>
            <a:r>
              <a:rPr lang="en-US" sz="4000" dirty="0" smtClean="0"/>
              <a:t>Malleable</a:t>
            </a:r>
          </a:p>
          <a:p>
            <a:r>
              <a:rPr lang="en-US" sz="4000" dirty="0" smtClean="0"/>
              <a:t>Ductile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MELTING &amp; BOILING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High energy is required to overcome the strong attractive forces between metal ions and </a:t>
            </a:r>
            <a:r>
              <a:rPr lang="en-US" sz="3200" dirty="0" err="1" smtClean="0"/>
              <a:t>delocalised</a:t>
            </a:r>
            <a:r>
              <a:rPr lang="en-US" sz="3200" dirty="0" smtClean="0"/>
              <a:t> electrons</a:t>
            </a:r>
          </a:p>
          <a:p>
            <a:r>
              <a:rPr lang="en-US" sz="3200" dirty="0" smtClean="0"/>
              <a:t>The higher the energy required, the higher the temperature required </a:t>
            </a:r>
          </a:p>
          <a:p>
            <a:r>
              <a:rPr lang="en-US" sz="3200" dirty="0" smtClean="0"/>
              <a:t>Therefore, metals have high melting and boiling point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6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CONDUCTIVITY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Metals conduct electrons in both solid and molten state</a:t>
            </a:r>
          </a:p>
          <a:p>
            <a:r>
              <a:rPr lang="en-US" sz="4000" dirty="0" err="1" smtClean="0"/>
              <a:t>Delocalised</a:t>
            </a:r>
            <a:r>
              <a:rPr lang="en-US" sz="4000" dirty="0" smtClean="0"/>
              <a:t> electrons are free to move around</a:t>
            </a:r>
          </a:p>
          <a:p>
            <a:r>
              <a:rPr lang="en-US" sz="4000" dirty="0" smtClean="0"/>
              <a:t>Free moving electrons can conduct electricity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89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CONDUCTIVITY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Movement of </a:t>
            </a:r>
            <a:r>
              <a:rPr lang="en-US" sz="4400" dirty="0" err="1" smtClean="0"/>
              <a:t>delocalised</a:t>
            </a:r>
            <a:r>
              <a:rPr lang="en-US" sz="4400" dirty="0" smtClean="0"/>
              <a:t> electrons and the vibration pass from one metal ion to another</a:t>
            </a:r>
          </a:p>
          <a:p>
            <a:r>
              <a:rPr lang="en-US" sz="4400" dirty="0" smtClean="0"/>
              <a:t>This causes heat to be transferred along the metal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87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MALLEABILITY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Metals can be bent into various shapes</a:t>
            </a:r>
          </a:p>
          <a:p>
            <a:r>
              <a:rPr lang="en-US" sz="4000" dirty="0" smtClean="0"/>
              <a:t>Layers of atoms can slide over each other</a:t>
            </a:r>
          </a:p>
          <a:p>
            <a:r>
              <a:rPr lang="en-US" sz="4000" dirty="0" smtClean="0"/>
              <a:t>This causes the shape of a metal to vary if a strong force is applied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17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</TotalTime>
  <Words>349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METALLIC BONDING</vt:lpstr>
      <vt:lpstr>WHAT IS METALLIC BONDING!?</vt:lpstr>
      <vt:lpstr>STRENGTH OF METALLIC BONDING</vt:lpstr>
      <vt:lpstr>FACTORS AFFECTING THE STRENGTH</vt:lpstr>
      <vt:lpstr>PHYSICAL PROPERTIES OF METALS</vt:lpstr>
      <vt:lpstr>MELTING &amp; BOILING POINT</vt:lpstr>
      <vt:lpstr>ELECTRICITY CONDUCTIVITY</vt:lpstr>
      <vt:lpstr>HEAT CONDUCTIVITY</vt:lpstr>
      <vt:lpstr>MALLEABILITY </vt:lpstr>
      <vt:lpstr>DUCTILITY</vt:lpstr>
      <vt:lpstr>EXAMPLES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METALLIC BONDING</dc:title>
  <dc:creator>User</dc:creator>
  <cp:lastModifiedBy>User</cp:lastModifiedBy>
  <cp:revision>13</cp:revision>
  <dcterms:created xsi:type="dcterms:W3CDTF">2006-08-16T00:00:00Z</dcterms:created>
  <dcterms:modified xsi:type="dcterms:W3CDTF">2012-08-28T23:56:38Z</dcterms:modified>
</cp:coreProperties>
</file>