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100"/>
  </p:notesMasterIdLst>
  <p:handoutMasterIdLst>
    <p:handoutMasterId r:id="rId101"/>
  </p:handoutMasterIdLst>
  <p:sldIdLst>
    <p:sldId id="463" r:id="rId2"/>
    <p:sldId id="556" r:id="rId3"/>
    <p:sldId id="508" r:id="rId4"/>
    <p:sldId id="509" r:id="rId5"/>
    <p:sldId id="511" r:id="rId6"/>
    <p:sldId id="513" r:id="rId7"/>
    <p:sldId id="475" r:id="rId8"/>
    <p:sldId id="558" r:id="rId9"/>
    <p:sldId id="476" r:id="rId10"/>
    <p:sldId id="480" r:id="rId11"/>
    <p:sldId id="477" r:id="rId12"/>
    <p:sldId id="478" r:id="rId13"/>
    <p:sldId id="479" r:id="rId14"/>
    <p:sldId id="481" r:id="rId15"/>
    <p:sldId id="482" r:id="rId16"/>
    <p:sldId id="483" r:id="rId17"/>
    <p:sldId id="486" r:id="rId18"/>
    <p:sldId id="488" r:id="rId19"/>
    <p:sldId id="489" r:id="rId20"/>
    <p:sldId id="514" r:id="rId21"/>
    <p:sldId id="490" r:id="rId22"/>
    <p:sldId id="492" r:id="rId23"/>
    <p:sldId id="563" r:id="rId24"/>
    <p:sldId id="515" r:id="rId25"/>
    <p:sldId id="562" r:id="rId26"/>
    <p:sldId id="577" r:id="rId27"/>
    <p:sldId id="493" r:id="rId28"/>
    <p:sldId id="578" r:id="rId29"/>
    <p:sldId id="494" r:id="rId30"/>
    <p:sldId id="495" r:id="rId31"/>
    <p:sldId id="579" r:id="rId32"/>
    <p:sldId id="554" r:id="rId33"/>
    <p:sldId id="582" r:id="rId34"/>
    <p:sldId id="496" r:id="rId35"/>
    <p:sldId id="497" r:id="rId36"/>
    <p:sldId id="555" r:id="rId37"/>
    <p:sldId id="498" r:id="rId38"/>
    <p:sldId id="499" r:id="rId39"/>
    <p:sldId id="500" r:id="rId40"/>
    <p:sldId id="501" r:id="rId41"/>
    <p:sldId id="502" r:id="rId42"/>
    <p:sldId id="580" r:id="rId43"/>
    <p:sldId id="503" r:id="rId44"/>
    <p:sldId id="552" r:id="rId45"/>
    <p:sldId id="560" r:id="rId46"/>
    <p:sldId id="506" r:id="rId47"/>
    <p:sldId id="516" r:id="rId48"/>
    <p:sldId id="581" r:id="rId49"/>
    <p:sldId id="517" r:id="rId50"/>
    <p:sldId id="518" r:id="rId51"/>
    <p:sldId id="553" r:id="rId52"/>
    <p:sldId id="561" r:id="rId53"/>
    <p:sldId id="519" r:id="rId54"/>
    <p:sldId id="520" r:id="rId55"/>
    <p:sldId id="521" r:id="rId56"/>
    <p:sldId id="522" r:id="rId57"/>
    <p:sldId id="485" r:id="rId58"/>
    <p:sldId id="376" r:id="rId59"/>
    <p:sldId id="378" r:id="rId60"/>
    <p:sldId id="379" r:id="rId61"/>
    <p:sldId id="564" r:id="rId62"/>
    <p:sldId id="523" r:id="rId63"/>
    <p:sldId id="524" r:id="rId64"/>
    <p:sldId id="364" r:id="rId65"/>
    <p:sldId id="566" r:id="rId66"/>
    <p:sldId id="527" r:id="rId67"/>
    <p:sldId id="567" r:id="rId68"/>
    <p:sldId id="568" r:id="rId69"/>
    <p:sldId id="531" r:id="rId70"/>
    <p:sldId id="532" r:id="rId71"/>
    <p:sldId id="569" r:id="rId72"/>
    <p:sldId id="570" r:id="rId73"/>
    <p:sldId id="571" r:id="rId74"/>
    <p:sldId id="572" r:id="rId75"/>
    <p:sldId id="573" r:id="rId76"/>
    <p:sldId id="461" r:id="rId77"/>
    <p:sldId id="574" r:id="rId78"/>
    <p:sldId id="575" r:id="rId79"/>
    <p:sldId id="533" r:id="rId80"/>
    <p:sldId id="534" r:id="rId81"/>
    <p:sldId id="576" r:id="rId82"/>
    <p:sldId id="535" r:id="rId83"/>
    <p:sldId id="536" r:id="rId84"/>
    <p:sldId id="537" r:id="rId85"/>
    <p:sldId id="538" r:id="rId86"/>
    <p:sldId id="539" r:id="rId87"/>
    <p:sldId id="484" r:id="rId88"/>
    <p:sldId id="540" r:id="rId89"/>
    <p:sldId id="541" r:id="rId90"/>
    <p:sldId id="542" r:id="rId91"/>
    <p:sldId id="543" r:id="rId92"/>
    <p:sldId id="544" r:id="rId93"/>
    <p:sldId id="545" r:id="rId94"/>
    <p:sldId id="546" r:id="rId95"/>
    <p:sldId id="547" r:id="rId96"/>
    <p:sldId id="548" r:id="rId97"/>
    <p:sldId id="549" r:id="rId98"/>
    <p:sldId id="550" r:id="rId9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33CC"/>
    <a:srgbClr val="FF0066"/>
    <a:srgbClr val="3366FF"/>
    <a:srgbClr val="FF0000"/>
    <a:srgbClr val="6699FF"/>
    <a:srgbClr val="CC0000"/>
    <a:srgbClr val="FFCC99"/>
    <a:srgbClr val="CC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558" autoAdjust="0"/>
  </p:normalViewPr>
  <p:slideViewPr>
    <p:cSldViewPr snapToGrid="0" snapToObjects="1">
      <p:cViewPr>
        <p:scale>
          <a:sx n="78" d="100"/>
          <a:sy n="78" d="100"/>
        </p:scale>
        <p:origin x="-1146" y="-78"/>
      </p:cViewPr>
      <p:guideLst>
        <p:guide orient="horz" pos="2050"/>
        <p:guide pos="2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0"/>
    </p:cViewPr>
  </p:sorterViewPr>
  <p:notesViewPr>
    <p:cSldViewPr snapToGrid="0" snapToObjects="1"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DEB315C-851D-4309-AD12-629EF2370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082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CF892AB-BBA0-4BF8-ABBE-937FECCE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5748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9A6C1-208A-4D80-9AB9-DD929AD01A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0756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2146F-1DC1-4DFD-90EA-7B6CD3BBAE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8647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71CC2-91EB-4E5A-8FC2-C4BDD7F33D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0710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7A441-7CFB-4EB8-ABE0-1C4020DDD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606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DDFA6-CE26-48DB-9604-CEFB13FA4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2000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1E4F3-16C3-4250-B45D-3425179495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246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B8BBC-25E6-422E-9119-051AE6DB4F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3577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B1FCA-E1E9-47D5-9C8E-FA99DD93E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7629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76390-7DA1-4FCE-BE72-539FC8B1AA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336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A981A-CF0F-4383-B1C8-4FE23B755E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6369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938D9-99CD-4814-BC4B-468A5B89C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2543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72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72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7DB3D1A0-E8C7-4ACD-8000-375C9F1A70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STATES OF MATTER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00"/>
                </a:solidFill>
              </a:rPr>
              <a:t>Solids , liquids and gases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Line 2"/>
          <p:cNvSpPr>
            <a:spLocks noChangeShapeType="1"/>
          </p:cNvSpPr>
          <p:nvPr/>
        </p:nvSpPr>
        <p:spPr bwMode="auto">
          <a:xfrm flipH="1">
            <a:off x="974725" y="1057275"/>
            <a:ext cx="20638" cy="416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19" name="Line 3"/>
          <p:cNvSpPr>
            <a:spLocks noChangeShapeType="1"/>
          </p:cNvSpPr>
          <p:nvPr/>
        </p:nvSpPr>
        <p:spPr bwMode="auto">
          <a:xfrm>
            <a:off x="995363" y="5222875"/>
            <a:ext cx="461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5738813" y="4994275"/>
            <a:ext cx="823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1/p</a:t>
            </a: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944563" y="568325"/>
            <a:ext cx="75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v</a:t>
            </a:r>
          </a:p>
        </p:txBody>
      </p:sp>
      <p:sp>
        <p:nvSpPr>
          <p:cNvPr id="316422" name="Line 6"/>
          <p:cNvSpPr>
            <a:spLocks noChangeShapeType="1"/>
          </p:cNvSpPr>
          <p:nvPr/>
        </p:nvSpPr>
        <p:spPr bwMode="auto">
          <a:xfrm flipV="1">
            <a:off x="995363" y="1870075"/>
            <a:ext cx="3170237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 animBg="1"/>
      <p:bldP spid="316419" grpId="0" animBg="1"/>
      <p:bldP spid="316420" grpId="0"/>
      <p:bldP spid="316421" grpId="0"/>
      <p:bldP spid="3164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8" name="Line 4"/>
          <p:cNvSpPr>
            <a:spLocks noChangeShapeType="1"/>
          </p:cNvSpPr>
          <p:nvPr/>
        </p:nvSpPr>
        <p:spPr bwMode="auto">
          <a:xfrm flipH="1">
            <a:off x="974725" y="1057275"/>
            <a:ext cx="20638" cy="416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49" name="Line 5"/>
          <p:cNvSpPr>
            <a:spLocks noChangeShapeType="1"/>
          </p:cNvSpPr>
          <p:nvPr/>
        </p:nvSpPr>
        <p:spPr bwMode="auto">
          <a:xfrm>
            <a:off x="995363" y="5222875"/>
            <a:ext cx="3840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4835525" y="4994275"/>
            <a:ext cx="427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p</a:t>
            </a:r>
          </a:p>
        </p:txBody>
      </p:sp>
      <p:sp>
        <p:nvSpPr>
          <p:cNvPr id="313351" name="Text Box 7"/>
          <p:cNvSpPr txBox="1">
            <a:spLocks noChangeArrowheads="1"/>
          </p:cNvSpPr>
          <p:nvPr/>
        </p:nvSpPr>
        <p:spPr bwMode="auto">
          <a:xfrm>
            <a:off x="944563" y="568325"/>
            <a:ext cx="75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v</a:t>
            </a:r>
          </a:p>
        </p:txBody>
      </p:sp>
      <p:sp>
        <p:nvSpPr>
          <p:cNvPr id="313355" name="Arc 11"/>
          <p:cNvSpPr>
            <a:spLocks/>
          </p:cNvSpPr>
          <p:nvPr/>
        </p:nvSpPr>
        <p:spPr bwMode="auto">
          <a:xfrm rot="10800000">
            <a:off x="1309688" y="1808163"/>
            <a:ext cx="2692400" cy="28003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 animBg="1"/>
      <p:bldP spid="313349" grpId="0" animBg="1"/>
      <p:bldP spid="313350" grpId="0"/>
      <p:bldP spid="313351" grpId="0"/>
      <p:bldP spid="3133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Line 2"/>
          <p:cNvSpPr>
            <a:spLocks noChangeShapeType="1"/>
          </p:cNvSpPr>
          <p:nvPr/>
        </p:nvSpPr>
        <p:spPr bwMode="auto">
          <a:xfrm flipH="1">
            <a:off x="974725" y="1057275"/>
            <a:ext cx="20638" cy="416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371" name="Line 3"/>
          <p:cNvSpPr>
            <a:spLocks noChangeShapeType="1"/>
          </p:cNvSpPr>
          <p:nvPr/>
        </p:nvSpPr>
        <p:spPr bwMode="auto">
          <a:xfrm>
            <a:off x="995363" y="5222875"/>
            <a:ext cx="461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5608638" y="4994275"/>
            <a:ext cx="74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1/v</a:t>
            </a: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944563" y="547688"/>
            <a:ext cx="752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pv</a:t>
            </a: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>
            <a:off x="944563" y="3209925"/>
            <a:ext cx="3262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animBg="1"/>
      <p:bldP spid="314371" grpId="0" animBg="1"/>
      <p:bldP spid="314372" grpId="0"/>
      <p:bldP spid="314373" grpId="0"/>
      <p:bldP spid="3143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Line 2"/>
          <p:cNvSpPr>
            <a:spLocks noChangeShapeType="1"/>
          </p:cNvSpPr>
          <p:nvPr/>
        </p:nvSpPr>
        <p:spPr bwMode="auto">
          <a:xfrm flipH="1">
            <a:off x="974725" y="1057275"/>
            <a:ext cx="20638" cy="416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395" name="Line 3"/>
          <p:cNvSpPr>
            <a:spLocks noChangeShapeType="1"/>
          </p:cNvSpPr>
          <p:nvPr/>
        </p:nvSpPr>
        <p:spPr bwMode="auto">
          <a:xfrm>
            <a:off x="995363" y="5222875"/>
            <a:ext cx="461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5738813" y="4994275"/>
            <a:ext cx="74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p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944563" y="568325"/>
            <a:ext cx="75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pv</a:t>
            </a:r>
          </a:p>
        </p:txBody>
      </p:sp>
      <p:sp>
        <p:nvSpPr>
          <p:cNvPr id="315398" name="Line 6"/>
          <p:cNvSpPr>
            <a:spLocks noChangeShapeType="1"/>
          </p:cNvSpPr>
          <p:nvPr/>
        </p:nvSpPr>
        <p:spPr bwMode="auto">
          <a:xfrm>
            <a:off x="944563" y="3209925"/>
            <a:ext cx="415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 animBg="1"/>
      <p:bldP spid="315395" grpId="0" animBg="1"/>
      <p:bldP spid="315396" grpId="0"/>
      <p:bldP spid="315397" grpId="0"/>
      <p:bldP spid="3153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b. Charles Law : the volume of a gas is proportional to the temperature ( expressed in Kelvin ) at constant pressure.</a:t>
            </a:r>
          </a:p>
          <a:p>
            <a:pPr eaLnBrk="1" hangingPunct="1"/>
            <a:r>
              <a:rPr lang="en-US" smtClean="0"/>
              <a:t>       v </a:t>
            </a:r>
            <a:r>
              <a:rPr lang="el-GR" smtClean="0">
                <a:cs typeface="Times New Roman" pitchFamily="18" charset="0"/>
              </a:rPr>
              <a:t>α</a:t>
            </a:r>
            <a:r>
              <a:rPr lang="en-US" smtClean="0">
                <a:cs typeface="Times New Roman" pitchFamily="18" charset="0"/>
              </a:rPr>
              <a:t>  T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      v/ T = constant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      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 / T</a:t>
            </a:r>
            <a:r>
              <a:rPr lang="en-US" baseline="-2500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 =  v</a:t>
            </a:r>
            <a:r>
              <a:rPr lang="en-US" baseline="-2500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 / T</a:t>
            </a:r>
            <a:r>
              <a:rPr lang="en-US" baseline="-2500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endParaRPr lang="el-GR" smtClean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Line 2"/>
          <p:cNvSpPr>
            <a:spLocks noChangeShapeType="1"/>
          </p:cNvSpPr>
          <p:nvPr/>
        </p:nvSpPr>
        <p:spPr bwMode="auto">
          <a:xfrm flipH="1">
            <a:off x="974725" y="1057275"/>
            <a:ext cx="20638" cy="416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67" name="Line 3"/>
          <p:cNvSpPr>
            <a:spLocks noChangeShapeType="1"/>
          </p:cNvSpPr>
          <p:nvPr/>
        </p:nvSpPr>
        <p:spPr bwMode="auto">
          <a:xfrm>
            <a:off x="995363" y="5222875"/>
            <a:ext cx="461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5738813" y="4994275"/>
            <a:ext cx="2003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T ( </a:t>
            </a:r>
            <a:r>
              <a:rPr lang="en-US" sz="3200" b="1">
                <a:solidFill>
                  <a:srgbClr val="FF0066"/>
                </a:solidFill>
                <a:latin typeface="Times New Roman" pitchFamily="18" charset="0"/>
              </a:rPr>
              <a:t>in K</a:t>
            </a:r>
            <a:r>
              <a:rPr lang="en-US" sz="3200" b="1">
                <a:latin typeface="Times New Roman" pitchFamily="18" charset="0"/>
              </a:rPr>
              <a:t> )</a:t>
            </a:r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944563" y="568325"/>
            <a:ext cx="75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v</a:t>
            </a:r>
          </a:p>
        </p:txBody>
      </p:sp>
      <p:sp>
        <p:nvSpPr>
          <p:cNvPr id="318470" name="Line 6"/>
          <p:cNvSpPr>
            <a:spLocks noChangeShapeType="1"/>
          </p:cNvSpPr>
          <p:nvPr/>
        </p:nvSpPr>
        <p:spPr bwMode="auto">
          <a:xfrm flipV="1">
            <a:off x="974725" y="1768475"/>
            <a:ext cx="3373438" cy="345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animBg="1"/>
      <p:bldP spid="318467" grpId="0" animBg="1"/>
      <p:bldP spid="318468" grpId="0"/>
      <p:bldP spid="318469" grpId="0"/>
      <p:bldP spid="3184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Line 2"/>
          <p:cNvSpPr>
            <a:spLocks noChangeShapeType="1"/>
          </p:cNvSpPr>
          <p:nvPr/>
        </p:nvSpPr>
        <p:spPr bwMode="auto">
          <a:xfrm flipH="1">
            <a:off x="3078163" y="1057275"/>
            <a:ext cx="0" cy="416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Line 3"/>
          <p:cNvSpPr>
            <a:spLocks noChangeShapeType="1"/>
          </p:cNvSpPr>
          <p:nvPr/>
        </p:nvSpPr>
        <p:spPr bwMode="auto">
          <a:xfrm>
            <a:off x="549275" y="5222875"/>
            <a:ext cx="6326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6875463" y="4994275"/>
            <a:ext cx="165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T / </a:t>
            </a:r>
            <a:r>
              <a:rPr lang="en-US" sz="3200" b="1" baseline="30000">
                <a:solidFill>
                  <a:srgbClr val="FF3300"/>
                </a:solidFill>
                <a:latin typeface="Times New Roman" pitchFamily="18" charset="0"/>
              </a:rPr>
              <a:t>0</a:t>
            </a:r>
            <a:r>
              <a:rPr lang="en-US" sz="3200" b="1">
                <a:solidFill>
                  <a:srgbClr val="FF3300"/>
                </a:solidFill>
                <a:latin typeface="Times New Roman" pitchFamily="18" charset="0"/>
              </a:rPr>
              <a:t> C</a:t>
            </a:r>
          </a:p>
        </p:txBody>
      </p:sp>
      <p:sp>
        <p:nvSpPr>
          <p:cNvPr id="319493" name="Text Box 5"/>
          <p:cNvSpPr txBox="1">
            <a:spLocks noChangeArrowheads="1"/>
          </p:cNvSpPr>
          <p:nvPr/>
        </p:nvSpPr>
        <p:spPr bwMode="auto">
          <a:xfrm>
            <a:off x="3057525" y="600075"/>
            <a:ext cx="75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v</a:t>
            </a:r>
          </a:p>
        </p:txBody>
      </p:sp>
      <p:sp>
        <p:nvSpPr>
          <p:cNvPr id="319494" name="Line 6"/>
          <p:cNvSpPr>
            <a:spLocks noChangeShapeType="1"/>
          </p:cNvSpPr>
          <p:nvPr/>
        </p:nvSpPr>
        <p:spPr bwMode="auto">
          <a:xfrm flipV="1">
            <a:off x="1443038" y="1362075"/>
            <a:ext cx="4876800" cy="386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995363" y="5222875"/>
            <a:ext cx="1300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- 273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animBg="1"/>
      <p:bldP spid="319491" grpId="0" animBg="1"/>
      <p:bldP spid="319492" grpId="0"/>
      <p:bldP spid="319493" grpId="0"/>
      <p:bldP spid="319494" grpId="0" animBg="1"/>
      <p:bldP spid="3194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c. The constant volume law : the pressure is proportional to the temperature (in </a:t>
            </a:r>
            <a:r>
              <a:rPr lang="en-US" smtClean="0">
                <a:solidFill>
                  <a:srgbClr val="FF33CC"/>
                </a:solidFill>
              </a:rPr>
              <a:t>kelvin</a:t>
            </a:r>
            <a:r>
              <a:rPr lang="en-US" smtClean="0"/>
              <a:t>) provided its volume remains constant.</a:t>
            </a:r>
          </a:p>
          <a:p>
            <a:pPr eaLnBrk="1" hangingPunct="1"/>
            <a:r>
              <a:rPr lang="en-US" smtClean="0"/>
              <a:t>       P  </a:t>
            </a:r>
            <a:r>
              <a:rPr lang="el-GR" smtClean="0">
                <a:cs typeface="Times New Roman" pitchFamily="18" charset="0"/>
              </a:rPr>
              <a:t>α</a:t>
            </a:r>
            <a:r>
              <a:rPr lang="en-US" smtClean="0">
                <a:cs typeface="Times New Roman" pitchFamily="18" charset="0"/>
              </a:rPr>
              <a:t>  T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       P / T = constant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       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baseline="-2500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/ T</a:t>
            </a:r>
            <a:r>
              <a:rPr lang="en-US" baseline="-2500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= P</a:t>
            </a:r>
            <a:r>
              <a:rPr lang="en-US" baseline="-25000" smtClean="0">
                <a:solidFill>
                  <a:srgbClr val="FF0000"/>
                </a:solidFill>
                <a:cs typeface="Times New Roman" pitchFamily="18" charset="0"/>
              </a:rPr>
              <a:t>2 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/</a:t>
            </a:r>
            <a:r>
              <a:rPr lang="en-US" baseline="-2500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T</a:t>
            </a:r>
            <a:r>
              <a:rPr lang="en-US" baseline="-2500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endParaRPr lang="el-GR" smtClean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Line 2"/>
          <p:cNvSpPr>
            <a:spLocks noChangeShapeType="1"/>
          </p:cNvSpPr>
          <p:nvPr/>
        </p:nvSpPr>
        <p:spPr bwMode="auto">
          <a:xfrm flipH="1">
            <a:off x="974725" y="1057275"/>
            <a:ext cx="20638" cy="416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11" name="Line 3"/>
          <p:cNvSpPr>
            <a:spLocks noChangeShapeType="1"/>
          </p:cNvSpPr>
          <p:nvPr/>
        </p:nvSpPr>
        <p:spPr bwMode="auto">
          <a:xfrm>
            <a:off x="995363" y="5222875"/>
            <a:ext cx="461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5738813" y="4994275"/>
            <a:ext cx="1901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T ( </a:t>
            </a:r>
            <a:r>
              <a:rPr lang="en-US" sz="3200" b="1">
                <a:solidFill>
                  <a:srgbClr val="FF3300"/>
                </a:solidFill>
                <a:latin typeface="Times New Roman" pitchFamily="18" charset="0"/>
              </a:rPr>
              <a:t>in K</a:t>
            </a:r>
            <a:r>
              <a:rPr lang="en-US" sz="3200" b="1">
                <a:latin typeface="Times New Roman" pitchFamily="18" charset="0"/>
              </a:rPr>
              <a:t> )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944563" y="568325"/>
            <a:ext cx="75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P</a:t>
            </a:r>
          </a:p>
        </p:txBody>
      </p:sp>
      <p:sp>
        <p:nvSpPr>
          <p:cNvPr id="324614" name="Line 6"/>
          <p:cNvSpPr>
            <a:spLocks noChangeShapeType="1"/>
          </p:cNvSpPr>
          <p:nvPr/>
        </p:nvSpPr>
        <p:spPr bwMode="auto">
          <a:xfrm flipV="1">
            <a:off x="974725" y="1768475"/>
            <a:ext cx="3373438" cy="345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 animBg="1"/>
      <p:bldP spid="324611" grpId="0" animBg="1"/>
      <p:bldP spid="324612" grpId="0"/>
      <p:bldP spid="324613" grpId="0"/>
      <p:bldP spid="3246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2. Combining gas laws :</a:t>
            </a:r>
          </a:p>
          <a:p>
            <a:pPr eaLnBrk="1" hangingPunct="1"/>
            <a:r>
              <a:rPr lang="en-US" smtClean="0"/>
              <a:t>          </a:t>
            </a:r>
            <a:r>
              <a:rPr lang="en-US" smtClean="0">
                <a:solidFill>
                  <a:srgbClr val="FF0000"/>
                </a:solidFill>
              </a:rPr>
              <a:t>PV  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=  nRT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    Ideal / general gas equation (</a:t>
            </a:r>
            <a:r>
              <a:rPr lang="en-US" smtClean="0">
                <a:solidFill>
                  <a:srgbClr val="FF33CC"/>
                </a:solidFill>
                <a:cs typeface="Times New Roman" pitchFamily="18" charset="0"/>
              </a:rPr>
              <a:t>calculate M</a:t>
            </a:r>
            <a:r>
              <a:rPr lang="en-US" baseline="-25000" smtClean="0">
                <a:solidFill>
                  <a:srgbClr val="FF33CC"/>
                </a:solidFill>
                <a:cs typeface="Times New Roman" pitchFamily="18" charset="0"/>
              </a:rPr>
              <a:t>r</a:t>
            </a:r>
            <a:r>
              <a:rPr lang="en-US" smtClean="0">
                <a:cs typeface="Times New Roman" pitchFamily="18" charset="0"/>
              </a:rPr>
              <a:t>)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3. Equation of state :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    used to calculate the volume a gas would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cs typeface="Times New Roman" pitchFamily="18" charset="0"/>
              </a:rPr>
              <a:t>        occupy under </a:t>
            </a:r>
            <a:r>
              <a:rPr lang="en-US" smtClean="0">
                <a:solidFill>
                  <a:srgbClr val="FF0066"/>
                </a:solidFill>
                <a:cs typeface="Times New Roman" pitchFamily="18" charset="0"/>
              </a:rPr>
              <a:t>different</a:t>
            </a:r>
            <a:r>
              <a:rPr lang="en-US" smtClean="0">
                <a:cs typeface="Times New Roman" pitchFamily="18" charset="0"/>
              </a:rPr>
              <a:t> conditions of temp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cs typeface="Times New Roman" pitchFamily="18" charset="0"/>
              </a:rPr>
              <a:t>        and pressure</a:t>
            </a:r>
          </a:p>
          <a:p>
            <a:pPr eaLnBrk="1" hangingPunct="1"/>
            <a:endParaRPr lang="el-GR" smtClean="0"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Kinetic theory of matter</a:t>
            </a:r>
          </a:p>
          <a:p>
            <a:pPr eaLnBrk="1" hangingPunct="1"/>
            <a:r>
              <a:rPr lang="en-US" smtClean="0"/>
              <a:t>1. All matter is composed of tiny particles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Ions , atoms or molecules</a:t>
            </a:r>
          </a:p>
          <a:p>
            <a:pPr eaLnBrk="1" hangingPunct="1"/>
            <a:r>
              <a:rPr lang="en-US" smtClean="0"/>
              <a:t>2. There are 3 states of matter :</a:t>
            </a:r>
          </a:p>
          <a:p>
            <a:pPr eaLnBrk="1" hangingPunct="1"/>
            <a:r>
              <a:rPr lang="en-US" smtClean="0">
                <a:solidFill>
                  <a:srgbClr val="FF33CC"/>
                </a:solidFill>
              </a:rPr>
              <a:t>Solid , liquid and gas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353290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873125" y="3373438"/>
          <a:ext cx="3719513" cy="2171700"/>
        </p:xfrm>
        <a:graphic>
          <a:graphicData uri="http://schemas.openxmlformats.org/presentationml/2006/ole">
            <p:oleObj spid="_x0000_s22547" name="Microsoft Equation 3.0" r:id="rId3" imgW="748975" imgH="431613" progId="Equation.3">
              <p:embed/>
            </p:oleObj>
          </a:graphicData>
        </a:graphic>
      </p:graphicFrame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1077913" y="2271713"/>
            <a:ext cx="339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Equation of state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9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Eg</a:t>
            </a:r>
            <a:r>
              <a:rPr lang="en-US" dirty="0" smtClean="0"/>
              <a:t> : P</a:t>
            </a:r>
            <a:r>
              <a:rPr lang="en-US" baseline="-25000" dirty="0" smtClean="0"/>
              <a:t>1</a:t>
            </a:r>
            <a:r>
              <a:rPr lang="en-US" dirty="0" smtClean="0"/>
              <a:t> = 101315 Pa , V</a:t>
            </a:r>
            <a:r>
              <a:rPr lang="en-US" baseline="-25000" dirty="0" smtClean="0"/>
              <a:t>1</a:t>
            </a:r>
            <a:r>
              <a:rPr lang="en-US" dirty="0" smtClean="0"/>
              <a:t> = 50 cm</a:t>
            </a:r>
            <a:r>
              <a:rPr lang="en-US" baseline="30000" dirty="0" smtClean="0"/>
              <a:t>3</a:t>
            </a:r>
            <a:r>
              <a:rPr lang="en-US" dirty="0" smtClean="0"/>
              <a:t> ,</a:t>
            </a:r>
          </a:p>
          <a:p>
            <a:pPr eaLnBrk="1" hangingPunct="1"/>
            <a:r>
              <a:rPr lang="en-US" dirty="0" smtClean="0"/>
              <a:t>       T</a:t>
            </a:r>
            <a:r>
              <a:rPr lang="en-US" baseline="-25000" dirty="0" smtClean="0"/>
              <a:t>1</a:t>
            </a:r>
            <a:r>
              <a:rPr lang="en-US" dirty="0" smtClean="0"/>
              <a:t> = 20</a:t>
            </a:r>
            <a:r>
              <a:rPr lang="en-US" baseline="30000" dirty="0" smtClean="0"/>
              <a:t>0</a:t>
            </a:r>
            <a:r>
              <a:rPr lang="en-US" dirty="0" smtClean="0"/>
              <a:t> C </a:t>
            </a:r>
          </a:p>
          <a:p>
            <a:pPr eaLnBrk="1" hangingPunct="1"/>
            <a:r>
              <a:rPr lang="en-US" dirty="0" smtClean="0"/>
              <a:t>Calculate the volume of the gas at </a:t>
            </a:r>
            <a:r>
              <a:rPr lang="en-US" dirty="0" err="1" smtClean="0"/>
              <a:t>s.t.p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smtClean="0"/>
              <a:t> s.t.p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→ P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 = 101000 Pa , T</a:t>
            </a:r>
            <a:r>
              <a:rPr lang="en-US" baseline="-25000" dirty="0" smtClean="0">
                <a:cs typeface="Times New Roman" pitchFamily="18" charset="0"/>
              </a:rPr>
              <a:t>2 </a:t>
            </a:r>
            <a:r>
              <a:rPr lang="en-US" dirty="0" smtClean="0">
                <a:cs typeface="Times New Roman" pitchFamily="18" charset="0"/>
              </a:rPr>
              <a:t>= 273 K</a:t>
            </a:r>
          </a:p>
          <a:p>
            <a:pPr eaLnBrk="1" hangingPunct="1"/>
            <a:r>
              <a:rPr lang="en-US" dirty="0" smtClean="0"/>
              <a:t> Substituting into equation :</a:t>
            </a:r>
          </a:p>
          <a:p>
            <a:pPr eaLnBrk="1" hangingPunct="1"/>
            <a:r>
              <a:rPr lang="en-US" dirty="0" smtClean="0"/>
              <a:t>       V</a:t>
            </a:r>
            <a:r>
              <a:rPr lang="en-US" baseline="-25000" dirty="0" smtClean="0"/>
              <a:t>2</a:t>
            </a:r>
            <a:r>
              <a:rPr lang="en-US" dirty="0" smtClean="0"/>
              <a:t> = 46.7 cm</a:t>
            </a:r>
            <a:r>
              <a:rPr lang="en-US" baseline="30000" dirty="0" smtClean="0"/>
              <a:t>3</a:t>
            </a: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600" dirty="0" smtClean="0"/>
              <a:t> 4. Dalton’s law of partial pressure :</a:t>
            </a:r>
          </a:p>
          <a:p>
            <a:pPr eaLnBrk="1" hangingPunct="1">
              <a:defRPr/>
            </a:pPr>
            <a:r>
              <a:rPr lang="en-US" sz="2600" dirty="0" smtClean="0"/>
              <a:t> a. Dalton’s law : The </a:t>
            </a:r>
            <a:r>
              <a:rPr lang="en-US" sz="2600" dirty="0" smtClean="0">
                <a:solidFill>
                  <a:srgbClr val="FF33CC"/>
                </a:solidFill>
              </a:rPr>
              <a:t>total</a:t>
            </a:r>
            <a:r>
              <a:rPr lang="en-US" sz="2600" dirty="0" smtClean="0"/>
              <a:t> pressure of a mixture of gases is the </a:t>
            </a:r>
            <a:r>
              <a:rPr lang="en-US" sz="2600" dirty="0" smtClean="0">
                <a:solidFill>
                  <a:srgbClr val="FF0000"/>
                </a:solidFill>
              </a:rPr>
              <a:t>sum</a:t>
            </a:r>
            <a:r>
              <a:rPr lang="en-US" sz="2600" dirty="0" smtClean="0"/>
              <a:t> of the </a:t>
            </a:r>
            <a:r>
              <a:rPr lang="en-US" sz="2600" dirty="0" smtClean="0">
                <a:solidFill>
                  <a:srgbClr val="FF33CC"/>
                </a:solidFill>
              </a:rPr>
              <a:t>partial pressures </a:t>
            </a:r>
            <a:r>
              <a:rPr lang="en-US" sz="2600" dirty="0" smtClean="0"/>
              <a:t>of </a:t>
            </a:r>
            <a:r>
              <a:rPr lang="en-US" sz="2600" dirty="0" smtClean="0">
                <a:solidFill>
                  <a:srgbClr val="FF0000"/>
                </a:solidFill>
              </a:rPr>
              <a:t>all</a:t>
            </a:r>
            <a:r>
              <a:rPr lang="en-US" sz="2600" dirty="0" smtClean="0"/>
              <a:t> the component gases.</a:t>
            </a:r>
          </a:p>
          <a:p>
            <a:pPr eaLnBrk="1" hangingPunct="1">
              <a:defRPr/>
            </a:pPr>
            <a:r>
              <a:rPr lang="en-US" sz="2600" dirty="0" smtClean="0"/>
              <a:t> </a:t>
            </a:r>
            <a:r>
              <a:rPr lang="en-US" sz="2600" dirty="0" err="1" smtClean="0"/>
              <a:t>Eg</a:t>
            </a:r>
            <a:r>
              <a:rPr lang="en-US" sz="2600" dirty="0" smtClean="0"/>
              <a:t>:</a:t>
            </a:r>
          </a:p>
          <a:p>
            <a:pPr eaLnBrk="1" hangingPunct="1">
              <a:defRPr/>
            </a:pPr>
            <a:r>
              <a:rPr lang="en-US" sz="2600" dirty="0" smtClean="0"/>
              <a:t> For a mixture of 2 gases , A and B</a:t>
            </a:r>
          </a:p>
          <a:p>
            <a:pPr eaLnBrk="1" hangingPunct="1">
              <a:defRPr/>
            </a:pPr>
            <a:r>
              <a:rPr lang="en-US" sz="2600" dirty="0" smtClean="0"/>
              <a:t>     </a:t>
            </a:r>
            <a:r>
              <a:rPr lang="en-US" sz="2600" b="1" dirty="0" smtClean="0">
                <a:solidFill>
                  <a:srgbClr val="FF0000"/>
                </a:solidFill>
              </a:rPr>
              <a:t>P</a:t>
            </a:r>
            <a:r>
              <a:rPr lang="en-US" sz="2600" b="1" baseline="-25000" dirty="0" smtClean="0">
                <a:solidFill>
                  <a:srgbClr val="FF0000"/>
                </a:solidFill>
              </a:rPr>
              <a:t>T</a:t>
            </a:r>
            <a:r>
              <a:rPr lang="en-US" sz="2600" b="1" dirty="0" smtClean="0">
                <a:solidFill>
                  <a:srgbClr val="FF0000"/>
                </a:solidFill>
              </a:rPr>
              <a:t> = P</a:t>
            </a:r>
            <a:r>
              <a:rPr lang="en-US" sz="2600" b="1" baseline="-25000" dirty="0" smtClean="0">
                <a:solidFill>
                  <a:srgbClr val="FF0000"/>
                </a:solidFill>
              </a:rPr>
              <a:t>A</a:t>
            </a:r>
            <a:r>
              <a:rPr lang="en-US" sz="2600" b="1" dirty="0" smtClean="0">
                <a:solidFill>
                  <a:srgbClr val="FF0000"/>
                </a:solidFill>
              </a:rPr>
              <a:t> +  P</a:t>
            </a:r>
            <a:r>
              <a:rPr lang="en-US" sz="2600" b="1" baseline="-25000" dirty="0" smtClean="0">
                <a:solidFill>
                  <a:srgbClr val="FF0000"/>
                </a:solidFill>
              </a:rPr>
              <a:t>B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6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6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b. in a mixture of 2 gases A and B ,</a:t>
            </a:r>
          </a:p>
          <a:p>
            <a:pPr eaLnBrk="1" hangingPunct="1"/>
            <a:r>
              <a:rPr lang="en-US" smtClean="0"/>
              <a:t>the partial pressure of a gas A , P</a:t>
            </a:r>
            <a:r>
              <a:rPr lang="en-US" baseline="-25000" smtClean="0"/>
              <a:t>A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     </a:t>
            </a:r>
            <a:r>
              <a:rPr lang="en-US" smtClean="0">
                <a:solidFill>
                  <a:srgbClr val="FF0000"/>
                </a:solidFill>
              </a:rPr>
              <a:t>P</a:t>
            </a:r>
            <a:r>
              <a:rPr lang="en-US" baseline="-25000" smtClean="0">
                <a:solidFill>
                  <a:srgbClr val="FF0000"/>
                </a:solidFill>
              </a:rPr>
              <a:t>A</a:t>
            </a:r>
            <a:r>
              <a:rPr lang="en-US" smtClean="0">
                <a:solidFill>
                  <a:srgbClr val="FF0000"/>
                </a:solidFill>
              </a:rPr>
              <a:t> = mole fraction of A x total P (P</a:t>
            </a:r>
            <a:r>
              <a:rPr lang="en-US" baseline="-25000" smtClean="0">
                <a:solidFill>
                  <a:srgbClr val="FF0000"/>
                </a:solidFill>
              </a:rPr>
              <a:t>T</a:t>
            </a:r>
            <a:r>
              <a:rPr lang="en-US" smtClean="0">
                <a:solidFill>
                  <a:srgbClr val="FF0000"/>
                </a:solidFill>
              </a:rPr>
              <a:t>)</a:t>
            </a:r>
            <a:endParaRPr lang="en-US" smtClean="0"/>
          </a:p>
          <a:p>
            <a:pPr eaLnBrk="1" hangingPunct="1"/>
            <a:r>
              <a:rPr lang="en-US" smtClean="0"/>
              <a:t>     where mole fraction of A , X</a:t>
            </a:r>
            <a:r>
              <a:rPr lang="en-US" baseline="-25000" smtClean="0"/>
              <a:t>A</a:t>
            </a:r>
            <a:r>
              <a:rPr lang="en-US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= no of moles of A / total no of moles of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                                        gases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35738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763838" y="2662238"/>
          <a:ext cx="3697287" cy="2016125"/>
        </p:xfrm>
        <a:graphic>
          <a:graphicData uri="http://schemas.openxmlformats.org/presentationml/2006/ole">
            <p:oleObj spid="_x0000_s26643" name="Equation" r:id="rId3" imgW="799753" imgH="431613" progId="Equation.3">
              <p:embed/>
            </p:oleObj>
          </a:graphicData>
        </a:graphic>
      </p:graphicFrame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1524000" y="3378200"/>
            <a:ext cx="13414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400" i="1">
                <a:latin typeface="Times New Roman" pitchFamily="18" charset="0"/>
              </a:rPr>
              <a:t>X</a:t>
            </a:r>
            <a:r>
              <a:rPr lang="en-US" sz="4400" i="1" baseline="-25000">
                <a:latin typeface="Times New Roman" pitchFamily="18" charset="0"/>
              </a:rPr>
              <a:t>A </a:t>
            </a:r>
            <a:r>
              <a:rPr lang="en-US" sz="4400" i="1">
                <a:latin typeface="Times New Roman" pitchFamily="18" charset="0"/>
              </a:rPr>
              <a:t>=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if all gases are measured under the </a:t>
            </a:r>
            <a:r>
              <a:rPr lang="en-US" sz="3200" smtClean="0">
                <a:solidFill>
                  <a:srgbClr val="FF3300"/>
                </a:solidFill>
              </a:rPr>
              <a:t>same</a:t>
            </a:r>
            <a:r>
              <a:rPr lang="en-US" sz="3200" smtClean="0"/>
              <a:t> conditions , </a:t>
            </a:r>
          </a:p>
          <a:p>
            <a:pPr eaLnBrk="1" hangingPunct="1"/>
            <a:r>
              <a:rPr lang="en-US" sz="3200" smtClean="0"/>
              <a:t> X</a:t>
            </a:r>
            <a:r>
              <a:rPr lang="en-US" sz="3200" baseline="-25000" smtClean="0"/>
              <a:t>A </a:t>
            </a:r>
            <a:r>
              <a:rPr lang="en-US" sz="3200" smtClean="0"/>
              <a:t>= volume of A / vol of A + vol of B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A mixture of 2 moles of hydrogen and 1 mole of oxygen has a total pressure of 100KPa. Find the partial pressure of each gas.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983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/>
              <a:t> </a:t>
            </a:r>
            <a:r>
              <a:rPr lang="en-US" dirty="0" smtClean="0"/>
              <a:t>2 moles H</a:t>
            </a:r>
            <a:r>
              <a:rPr lang="en-US" baseline="-25000" dirty="0" smtClean="0"/>
              <a:t>2 </a:t>
            </a:r>
            <a:r>
              <a:rPr lang="en-US" dirty="0" smtClean="0"/>
              <a:t>, 1 mole O</a:t>
            </a:r>
            <a:r>
              <a:rPr lang="en-US" baseline="-25000" dirty="0" smtClean="0"/>
              <a:t>2</a:t>
            </a:r>
            <a:r>
              <a:rPr lang="en-US" dirty="0" smtClean="0"/>
              <a:t> , P</a:t>
            </a:r>
            <a:r>
              <a:rPr lang="en-US" baseline="-25000" dirty="0" smtClean="0"/>
              <a:t>T</a:t>
            </a:r>
            <a:r>
              <a:rPr lang="en-US" dirty="0" smtClean="0"/>
              <a:t> = 100 </a:t>
            </a:r>
            <a:r>
              <a:rPr lang="en-US" dirty="0" err="1" smtClean="0"/>
              <a:t>kPa</a:t>
            </a:r>
            <a:endParaRPr lang="en-US" dirty="0" smtClean="0"/>
          </a:p>
          <a:p>
            <a:pPr eaLnBrk="1" hangingPunct="1"/>
            <a:r>
              <a:rPr lang="en-US" dirty="0" smtClean="0"/>
              <a:t> P</a:t>
            </a:r>
            <a:r>
              <a:rPr lang="en-US" baseline="-25000" dirty="0" smtClean="0"/>
              <a:t>O2</a:t>
            </a:r>
            <a:r>
              <a:rPr lang="en-US" dirty="0" smtClean="0"/>
              <a:t> =  1/3 x 100 </a:t>
            </a:r>
            <a:r>
              <a:rPr lang="en-US" dirty="0" err="1" smtClean="0"/>
              <a:t>kPa</a:t>
            </a:r>
            <a:r>
              <a:rPr lang="en-US" dirty="0" smtClean="0"/>
              <a:t> = 33.3 </a:t>
            </a:r>
            <a:r>
              <a:rPr lang="en-US" dirty="0" err="1" smtClean="0"/>
              <a:t>kPa</a:t>
            </a:r>
            <a:endParaRPr lang="en-US" dirty="0" smtClean="0"/>
          </a:p>
          <a:p>
            <a:pPr eaLnBrk="1" hangingPunct="1"/>
            <a:r>
              <a:rPr lang="en-US" dirty="0" smtClean="0"/>
              <a:t> P</a:t>
            </a:r>
            <a:r>
              <a:rPr lang="en-US" baseline="-25000" dirty="0" smtClean="0"/>
              <a:t>H2</a:t>
            </a:r>
            <a:r>
              <a:rPr lang="en-US" dirty="0" smtClean="0"/>
              <a:t> =  2/3 x 100 </a:t>
            </a:r>
            <a:r>
              <a:rPr lang="en-US" dirty="0" err="1" smtClean="0"/>
              <a:t>kPa</a:t>
            </a:r>
            <a:r>
              <a:rPr lang="en-US" dirty="0" smtClean="0"/>
              <a:t> = 66.7 </a:t>
            </a:r>
            <a:r>
              <a:rPr lang="en-US" dirty="0" err="1" smtClean="0"/>
              <a:t>kPa</a:t>
            </a:r>
            <a:endParaRPr lang="en-US" dirty="0" smtClean="0"/>
          </a:p>
          <a:p>
            <a:pPr eaLnBrk="1" hangingPunct="1"/>
            <a:r>
              <a:rPr lang="en-US" dirty="0" smtClean="0"/>
              <a:t> or  P</a:t>
            </a:r>
            <a:r>
              <a:rPr lang="en-US" baseline="-25000" dirty="0" smtClean="0"/>
              <a:t>H2</a:t>
            </a:r>
            <a:r>
              <a:rPr lang="en-US" dirty="0" smtClean="0"/>
              <a:t> = P</a:t>
            </a:r>
            <a:r>
              <a:rPr lang="en-US" baseline="-25000" dirty="0" smtClean="0"/>
              <a:t>T</a:t>
            </a:r>
            <a:r>
              <a:rPr lang="en-US" dirty="0" smtClean="0"/>
              <a:t> – P</a:t>
            </a:r>
            <a:r>
              <a:rPr lang="en-US" baseline="-25000" dirty="0" smtClean="0"/>
              <a:t>O2</a:t>
            </a: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(2) </a:t>
            </a:r>
            <a:r>
              <a:rPr lang="en-US" dirty="0"/>
              <a:t>5 dm</a:t>
            </a:r>
            <a:r>
              <a:rPr lang="en-US" baseline="30000" dirty="0"/>
              <a:t>3</a:t>
            </a:r>
            <a:r>
              <a:rPr lang="en-US" dirty="0"/>
              <a:t> sample of oxygen at a pressure of 200 </a:t>
            </a:r>
            <a:r>
              <a:rPr lang="en-US" dirty="0" err="1"/>
              <a:t>kPa</a:t>
            </a:r>
            <a:r>
              <a:rPr lang="en-US" dirty="0"/>
              <a:t> and 2 dm</a:t>
            </a:r>
            <a:r>
              <a:rPr lang="en-US" baseline="30000" dirty="0"/>
              <a:t>3</a:t>
            </a:r>
            <a:r>
              <a:rPr lang="en-US" dirty="0"/>
              <a:t> sample of nitrogen at a pressure of 500 </a:t>
            </a:r>
            <a:r>
              <a:rPr lang="en-US" dirty="0" err="1"/>
              <a:t>kPa</a:t>
            </a:r>
            <a:r>
              <a:rPr lang="en-US" dirty="0"/>
              <a:t> were introduced into a 2.5 dm</a:t>
            </a:r>
            <a:r>
              <a:rPr lang="en-US" baseline="30000" dirty="0"/>
              <a:t>3</a:t>
            </a:r>
            <a:r>
              <a:rPr lang="en-US" dirty="0"/>
              <a:t> vessel. What is the total pressure in the vessel?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0377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 </a:t>
            </a:r>
            <a:r>
              <a:rPr lang="en-US" dirty="0" smtClean="0"/>
              <a:t>       5 dm</a:t>
            </a:r>
            <a:r>
              <a:rPr lang="en-US" baseline="30000" dirty="0" smtClean="0"/>
              <a:t>3</a:t>
            </a:r>
            <a:r>
              <a:rPr lang="en-US" dirty="0" smtClean="0"/>
              <a:t> O</a:t>
            </a:r>
            <a:r>
              <a:rPr lang="en-US" baseline="-25000" dirty="0" smtClean="0"/>
              <a:t>2 </a:t>
            </a:r>
            <a:r>
              <a:rPr lang="en-US" dirty="0" smtClean="0"/>
              <a:t>, P = 200 </a:t>
            </a:r>
            <a:r>
              <a:rPr lang="en-US" dirty="0" err="1" smtClean="0"/>
              <a:t>kPa</a:t>
            </a:r>
            <a:endParaRPr lang="en-US" dirty="0" smtClean="0"/>
          </a:p>
          <a:p>
            <a:pPr eaLnBrk="1" hangingPunct="1"/>
            <a:r>
              <a:rPr lang="en-US" dirty="0" smtClean="0"/>
              <a:t>        2 dm</a:t>
            </a:r>
            <a:r>
              <a:rPr lang="en-US" baseline="30000" dirty="0" smtClean="0"/>
              <a:t>3</a:t>
            </a:r>
            <a:r>
              <a:rPr lang="en-US" dirty="0" smtClean="0"/>
              <a:t> N</a:t>
            </a:r>
            <a:r>
              <a:rPr lang="en-US" baseline="-25000" dirty="0" smtClean="0"/>
              <a:t>2</a:t>
            </a:r>
            <a:r>
              <a:rPr lang="en-US" dirty="0" smtClean="0"/>
              <a:t> , P = 500 </a:t>
            </a:r>
            <a:r>
              <a:rPr lang="en-US" dirty="0" err="1" smtClean="0"/>
              <a:t>kPa</a:t>
            </a:r>
            <a:endParaRPr lang="en-US" dirty="0" smtClean="0"/>
          </a:p>
          <a:p>
            <a:pPr eaLnBrk="1" hangingPunct="1"/>
            <a:r>
              <a:rPr lang="en-US" dirty="0" smtClean="0"/>
              <a:t>       new volume = 2.5 dm</a:t>
            </a:r>
            <a:r>
              <a:rPr lang="en-US" baseline="30000" dirty="0" smtClean="0"/>
              <a:t>3</a:t>
            </a:r>
          </a:p>
          <a:p>
            <a:pPr eaLnBrk="1" hangingPunct="1"/>
            <a:r>
              <a:rPr lang="en-US" baseline="30000" dirty="0" smtClean="0"/>
              <a:t>          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= P</a:t>
            </a:r>
            <a:r>
              <a:rPr lang="en-US" baseline="-25000" dirty="0" smtClean="0"/>
              <a:t>2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eaLnBrk="1" hangingPunct="1"/>
            <a:r>
              <a:rPr lang="en-US" dirty="0" smtClean="0"/>
              <a:t>       For O</a:t>
            </a:r>
            <a:r>
              <a:rPr lang="en-US" baseline="-25000" dirty="0" smtClean="0"/>
              <a:t>2</a:t>
            </a:r>
            <a:r>
              <a:rPr lang="en-US" dirty="0" smtClean="0"/>
              <a:t> :  5 x 200 = 2.5 x P</a:t>
            </a:r>
            <a:r>
              <a:rPr lang="en-US" baseline="-25000" dirty="0" smtClean="0"/>
              <a:t>O2</a:t>
            </a:r>
            <a:endParaRPr lang="en-US" dirty="0" smtClean="0"/>
          </a:p>
          <a:p>
            <a:pPr eaLnBrk="1" hangingPunct="1"/>
            <a:r>
              <a:rPr lang="en-US" dirty="0" smtClean="0"/>
              <a:t>                     P</a:t>
            </a:r>
            <a:r>
              <a:rPr lang="en-US" baseline="-25000" dirty="0" smtClean="0"/>
              <a:t>O2</a:t>
            </a:r>
            <a:r>
              <a:rPr lang="en-US" dirty="0" smtClean="0"/>
              <a:t> = 400 </a:t>
            </a:r>
            <a:r>
              <a:rPr lang="en-US" dirty="0" err="1" smtClean="0"/>
              <a:t>kPa</a:t>
            </a: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differences between the 3 states are</a:t>
            </a:r>
          </a:p>
          <a:p>
            <a:pPr eaLnBrk="1" hangingPunct="1"/>
            <a:r>
              <a:rPr lang="en-US" smtClean="0"/>
              <a:t>Order / arrangement of particles</a:t>
            </a:r>
          </a:p>
          <a:p>
            <a:pPr eaLnBrk="1" hangingPunct="1"/>
            <a:r>
              <a:rPr lang="en-US" smtClean="0"/>
              <a:t>Motion of particles</a:t>
            </a:r>
          </a:p>
          <a:p>
            <a:pPr eaLnBrk="1" hangingPunct="1"/>
            <a:r>
              <a:rPr lang="en-US" smtClean="0"/>
              <a:t>Attractive forces between particles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For N</a:t>
            </a:r>
            <a:r>
              <a:rPr lang="en-US" baseline="-25000" smtClean="0"/>
              <a:t>2</a:t>
            </a:r>
            <a:r>
              <a:rPr lang="en-US" smtClean="0"/>
              <a:t> :  2 x 500 = 2.5 x P</a:t>
            </a:r>
            <a:r>
              <a:rPr lang="en-US" baseline="-25000" smtClean="0"/>
              <a:t>N2</a:t>
            </a:r>
            <a:endParaRPr lang="en-US" smtClean="0"/>
          </a:p>
          <a:p>
            <a:pPr eaLnBrk="1" hangingPunct="1"/>
            <a:r>
              <a:rPr lang="en-US" smtClean="0"/>
              <a:t>                     P</a:t>
            </a:r>
            <a:r>
              <a:rPr lang="en-US" baseline="-25000" smtClean="0"/>
              <a:t>N2</a:t>
            </a:r>
            <a:r>
              <a:rPr lang="en-US" smtClean="0"/>
              <a:t> = 400 kPa</a:t>
            </a:r>
          </a:p>
          <a:p>
            <a:pPr eaLnBrk="1" hangingPunct="1"/>
            <a:r>
              <a:rPr lang="en-US" smtClean="0"/>
              <a:t> P</a:t>
            </a:r>
            <a:r>
              <a:rPr lang="en-US" baseline="-25000" smtClean="0"/>
              <a:t>T</a:t>
            </a:r>
            <a:r>
              <a:rPr lang="en-US" smtClean="0"/>
              <a:t> = P</a:t>
            </a:r>
            <a:r>
              <a:rPr lang="en-US" baseline="-25000" smtClean="0"/>
              <a:t>O2 </a:t>
            </a:r>
            <a:r>
              <a:rPr lang="en-US" smtClean="0"/>
              <a:t>+ P</a:t>
            </a:r>
            <a:r>
              <a:rPr lang="en-US" baseline="-25000" smtClean="0"/>
              <a:t>N2</a:t>
            </a:r>
          </a:p>
          <a:p>
            <a:pPr eaLnBrk="1" hangingPunct="1"/>
            <a:r>
              <a:rPr lang="en-US" baseline="-25000" smtClean="0"/>
              <a:t>         </a:t>
            </a:r>
            <a:r>
              <a:rPr lang="en-US" smtClean="0"/>
              <a:t>= 400 + 400</a:t>
            </a:r>
          </a:p>
          <a:p>
            <a:pPr eaLnBrk="1" hangingPunct="1"/>
            <a:r>
              <a:rPr lang="en-US" smtClean="0"/>
              <a:t>      = 800 kPa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small spacecraft of capacity 10 m</a:t>
            </a:r>
            <a:r>
              <a:rPr lang="en-US" baseline="30000" dirty="0"/>
              <a:t>3</a:t>
            </a:r>
            <a:r>
              <a:rPr lang="en-US" dirty="0"/>
              <a:t> is connected to another of capacity 30 m</a:t>
            </a:r>
            <a:r>
              <a:rPr lang="en-US" baseline="30000" dirty="0"/>
              <a:t>3</a:t>
            </a:r>
            <a:r>
              <a:rPr lang="en-US" dirty="0"/>
              <a:t>. Before connection, the pressure inside the smaller craft is 50 </a:t>
            </a:r>
            <a:r>
              <a:rPr lang="en-US" dirty="0" err="1"/>
              <a:t>kPa</a:t>
            </a:r>
            <a:r>
              <a:rPr lang="en-US" dirty="0"/>
              <a:t> and that inside the larger is 100 </a:t>
            </a:r>
            <a:r>
              <a:rPr lang="en-US" dirty="0" err="1"/>
              <a:t>kPa</a:t>
            </a:r>
            <a:r>
              <a:rPr lang="en-US" dirty="0"/>
              <a:t>. If all measurements are made at the same temperature , what is the  pressure in the combined arrangement after connection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0961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V</a:t>
            </a:r>
            <a:r>
              <a:rPr lang="en-US" baseline="-25000" smtClean="0"/>
              <a:t>1</a:t>
            </a:r>
            <a:r>
              <a:rPr lang="en-US" smtClean="0"/>
              <a:t>=P</a:t>
            </a:r>
            <a:r>
              <a:rPr lang="en-US" baseline="-25000" smtClean="0"/>
              <a:t>2</a:t>
            </a:r>
            <a:r>
              <a:rPr lang="en-US" smtClean="0"/>
              <a:t>V</a:t>
            </a:r>
            <a:r>
              <a:rPr lang="en-US" baseline="-25000" smtClean="0"/>
              <a:t>2</a:t>
            </a:r>
            <a:endParaRPr lang="en-US" smtClean="0"/>
          </a:p>
          <a:p>
            <a:pPr eaLnBrk="1" hangingPunct="1"/>
            <a:r>
              <a:rPr lang="en-US" smtClean="0"/>
              <a:t>Smaller craft :  50 x 10 = P</a:t>
            </a:r>
            <a:r>
              <a:rPr lang="en-US" baseline="-25000" smtClean="0"/>
              <a:t>2</a:t>
            </a:r>
            <a:r>
              <a:rPr lang="en-US" smtClean="0"/>
              <a:t> x 40</a:t>
            </a:r>
          </a:p>
          <a:p>
            <a:pPr eaLnBrk="1" hangingPunct="1"/>
            <a:r>
              <a:rPr lang="en-US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 = 12.5 kPa</a:t>
            </a:r>
          </a:p>
          <a:p>
            <a:pPr eaLnBrk="1" hangingPunct="1"/>
            <a:r>
              <a:rPr lang="en-US" smtClean="0"/>
              <a:t>Larger craft  : 100 x 30 = P</a:t>
            </a:r>
            <a:r>
              <a:rPr lang="en-US" baseline="-25000" smtClean="0"/>
              <a:t>2</a:t>
            </a:r>
            <a:r>
              <a:rPr lang="en-US" smtClean="0"/>
              <a:t> x 40</a:t>
            </a:r>
          </a:p>
          <a:p>
            <a:pPr eaLnBrk="1" hangingPunct="1"/>
            <a:r>
              <a:rPr lang="en-US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 = 75 kPa</a:t>
            </a:r>
          </a:p>
          <a:p>
            <a:pPr eaLnBrk="1" hangingPunct="1"/>
            <a:r>
              <a:rPr lang="en-US" smtClean="0"/>
              <a:t>P</a:t>
            </a:r>
            <a:r>
              <a:rPr lang="en-US" baseline="-25000" smtClean="0"/>
              <a:t>T</a:t>
            </a:r>
            <a:r>
              <a:rPr lang="en-US" smtClean="0"/>
              <a:t> = 12.5 kPa + 75 kPa</a:t>
            </a:r>
          </a:p>
          <a:p>
            <a:pPr eaLnBrk="1" hangingPunct="1"/>
            <a:r>
              <a:rPr lang="en-US" smtClean="0"/>
              <a:t>     = 87.5 kPa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When 4.20g of a compound was completely </a:t>
            </a:r>
            <a:r>
              <a:rPr lang="en-US" dirty="0" err="1"/>
              <a:t>vaporised</a:t>
            </a:r>
            <a:r>
              <a:rPr lang="en-US" dirty="0"/>
              <a:t> in a gas syringe at 27ºC and a pressure of 80kPa and 1dm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 err="1"/>
              <a:t>vapour</a:t>
            </a:r>
            <a:r>
              <a:rPr lang="en-US" dirty="0"/>
              <a:t> was produced. Calculate the relative molecular mass of the compound.</a:t>
            </a:r>
          </a:p>
          <a:p>
            <a:r>
              <a:rPr lang="en-US" dirty="0"/>
              <a:t>2. A certain compound of C, H and </a:t>
            </a:r>
            <a:r>
              <a:rPr lang="en-US" dirty="0" err="1"/>
              <a:t>Cl</a:t>
            </a:r>
            <a:r>
              <a:rPr lang="en-US" dirty="0"/>
              <a:t> is found to have a </a:t>
            </a:r>
            <a:r>
              <a:rPr lang="en-US" dirty="0" err="1"/>
              <a:t>vapour</a:t>
            </a:r>
            <a:r>
              <a:rPr lang="en-US" dirty="0"/>
              <a:t> density of 3.17gdm</a:t>
            </a:r>
            <a:r>
              <a:rPr lang="en-US" baseline="30000" dirty="0"/>
              <a:t>-3</a:t>
            </a:r>
            <a:r>
              <a:rPr lang="en-US" dirty="0"/>
              <a:t> at 100ºC and 101.3kPa. What is the relative molecular mass of the compound?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4593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Kinetic theory of gases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assumptions (features of an </a:t>
            </a:r>
            <a:r>
              <a:rPr lang="en-US" dirty="0" smtClean="0">
                <a:solidFill>
                  <a:srgbClr val="FF0000"/>
                </a:solidFill>
              </a:rPr>
              <a:t>ideal</a:t>
            </a:r>
            <a:r>
              <a:rPr lang="en-US" dirty="0" smtClean="0"/>
              <a:t> gas):</a:t>
            </a:r>
          </a:p>
          <a:p>
            <a:pPr eaLnBrk="1" hangingPunct="1"/>
            <a:r>
              <a:rPr lang="en-US" dirty="0" smtClean="0"/>
              <a:t>1. gas particles have </a:t>
            </a:r>
            <a:r>
              <a:rPr lang="en-US" dirty="0" smtClean="0">
                <a:solidFill>
                  <a:srgbClr val="FF33CC"/>
                </a:solidFill>
              </a:rPr>
              <a:t>negligible</a:t>
            </a:r>
            <a:r>
              <a:rPr lang="en-US" dirty="0" smtClean="0"/>
              <a:t> volume compared to volume of gas </a:t>
            </a:r>
            <a:r>
              <a:rPr lang="en-US" dirty="0" smtClean="0">
                <a:solidFill>
                  <a:srgbClr val="FF0000"/>
                </a:solidFill>
              </a:rPr>
              <a:t>(*)</a:t>
            </a:r>
          </a:p>
          <a:p>
            <a:pPr eaLnBrk="1" hangingPunct="1"/>
            <a:r>
              <a:rPr lang="en-US" dirty="0" smtClean="0"/>
              <a:t>2. </a:t>
            </a:r>
            <a:r>
              <a:rPr lang="en-US" dirty="0" smtClean="0">
                <a:solidFill>
                  <a:srgbClr val="FF0066"/>
                </a:solidFill>
              </a:rPr>
              <a:t>no</a:t>
            </a:r>
            <a:r>
              <a:rPr lang="en-US" dirty="0" smtClean="0"/>
              <a:t> forces of attraction between gas particles </a:t>
            </a:r>
            <a:r>
              <a:rPr lang="en-US" dirty="0" smtClean="0">
                <a:solidFill>
                  <a:srgbClr val="FF0000"/>
                </a:solidFill>
              </a:rPr>
              <a:t>(*)</a:t>
            </a:r>
          </a:p>
          <a:p>
            <a:pPr eaLnBrk="1" hangingPunct="1"/>
            <a:r>
              <a:rPr lang="en-US" dirty="0" smtClean="0"/>
              <a:t>3. all collisions between the molecules are perfectly elastic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4. particles are continuously moving at random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5. average speed and average kinetic energy of the gas particles are directly proportional to the temperature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6. at the same temperature, molecules of every gas have the same average kinetic energy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( know </a:t>
            </a:r>
            <a:r>
              <a:rPr lang="en-US" dirty="0" smtClean="0">
                <a:solidFill>
                  <a:srgbClr val="FF0000"/>
                </a:solidFill>
              </a:rPr>
              <a:t>at least 4 </a:t>
            </a:r>
            <a:r>
              <a:rPr lang="en-US" dirty="0" smtClean="0"/>
              <a:t>assumptions )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 GASES</a:t>
            </a:r>
          </a:p>
          <a:p>
            <a:pPr eaLnBrk="1" hangingPunct="1"/>
            <a:r>
              <a:rPr lang="en-US" smtClean="0"/>
              <a:t>1. Gases that shows deviation from ideal gas behaviour = real gases</a:t>
            </a:r>
          </a:p>
          <a:p>
            <a:pPr eaLnBrk="1" hangingPunct="1"/>
            <a:r>
              <a:rPr lang="en-US" smtClean="0"/>
              <a:t>2. Deviations occurs because 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of the assumptions are </a:t>
            </a:r>
            <a:r>
              <a:rPr lang="en-US" b="1" smtClean="0">
                <a:solidFill>
                  <a:srgbClr val="FF0066"/>
                </a:solidFill>
              </a:rPr>
              <a:t>not</a:t>
            </a:r>
            <a:r>
              <a:rPr lang="en-US" b="1" smtClean="0"/>
              <a:t> </a:t>
            </a:r>
            <a:r>
              <a:rPr lang="en-US" smtClean="0"/>
              <a:t>valid for a real gas.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 gases have the following features :</a:t>
            </a:r>
          </a:p>
          <a:p>
            <a:pPr eaLnBrk="1" hangingPunct="1"/>
            <a:r>
              <a:rPr lang="en-US" smtClean="0"/>
              <a:t>a. gas particles have a </a:t>
            </a:r>
            <a:r>
              <a:rPr lang="en-US" smtClean="0">
                <a:solidFill>
                  <a:srgbClr val="FF33CC"/>
                </a:solidFill>
              </a:rPr>
              <a:t>definite volume </a:t>
            </a:r>
            <a:r>
              <a:rPr lang="en-US" smtClean="0"/>
              <a:t>/ do </a:t>
            </a:r>
            <a:r>
              <a:rPr lang="en-US" smtClean="0">
                <a:solidFill>
                  <a:srgbClr val="FF0000"/>
                </a:solidFill>
              </a:rPr>
              <a:t>not</a:t>
            </a:r>
            <a:r>
              <a:rPr lang="en-US" smtClean="0"/>
              <a:t> have negligible volume</a:t>
            </a:r>
          </a:p>
          <a:p>
            <a:pPr eaLnBrk="1" hangingPunct="1"/>
            <a:r>
              <a:rPr lang="en-US" smtClean="0"/>
              <a:t>b. there are </a:t>
            </a:r>
            <a:r>
              <a:rPr lang="en-US" smtClean="0">
                <a:solidFill>
                  <a:srgbClr val="FF0000"/>
                </a:solidFill>
              </a:rPr>
              <a:t>attractive forces</a:t>
            </a:r>
            <a:r>
              <a:rPr lang="en-US" smtClean="0"/>
              <a:t> between particles though they are usually very weak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Real gas behaves </a:t>
            </a:r>
            <a:r>
              <a:rPr lang="en-US" dirty="0" smtClean="0">
                <a:solidFill>
                  <a:srgbClr val="FF0000"/>
                </a:solidFill>
              </a:rPr>
              <a:t>more ideally </a:t>
            </a:r>
            <a:r>
              <a:rPr lang="en-US" dirty="0" smtClean="0"/>
              <a:t>under :</a:t>
            </a:r>
          </a:p>
          <a:p>
            <a:pPr eaLnBrk="1" hangingPunct="1"/>
            <a:r>
              <a:rPr lang="en-US" dirty="0" smtClean="0"/>
              <a:t>a.</a:t>
            </a:r>
            <a:r>
              <a:rPr lang="en-US" dirty="0" smtClean="0">
                <a:solidFill>
                  <a:srgbClr val="FF0000"/>
                </a:solidFill>
              </a:rPr>
              <a:t> low </a:t>
            </a:r>
            <a:r>
              <a:rPr lang="en-US" dirty="0" smtClean="0"/>
              <a:t>pressure :</a:t>
            </a:r>
          </a:p>
          <a:p>
            <a:pPr eaLnBrk="1" hangingPunct="1"/>
            <a:r>
              <a:rPr lang="en-US" dirty="0" smtClean="0"/>
              <a:t>few molecules which are widely spaced</a:t>
            </a:r>
          </a:p>
          <a:p>
            <a:pPr eaLnBrk="1" hangingPunct="1"/>
            <a:r>
              <a:rPr lang="en-US" dirty="0" smtClean="0">
                <a:solidFill>
                  <a:srgbClr val="FF33CC"/>
                </a:solidFill>
              </a:rPr>
              <a:t>little</a:t>
            </a:r>
            <a:r>
              <a:rPr lang="en-US" dirty="0" smtClean="0"/>
              <a:t> intermolecular attraction and</a:t>
            </a:r>
          </a:p>
          <a:p>
            <a:pPr eaLnBrk="1" hangingPunct="1"/>
            <a:r>
              <a:rPr lang="en-US" dirty="0" smtClean="0"/>
              <a:t>particles have </a:t>
            </a:r>
            <a:r>
              <a:rPr lang="en-US" dirty="0" smtClean="0">
                <a:solidFill>
                  <a:srgbClr val="FF0000"/>
                </a:solidFill>
              </a:rPr>
              <a:t>negligible</a:t>
            </a:r>
            <a:r>
              <a:rPr lang="en-US" dirty="0" smtClean="0"/>
              <a:t> volume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b.</a:t>
            </a:r>
            <a:r>
              <a:rPr lang="en-US" dirty="0" smtClean="0">
                <a:solidFill>
                  <a:srgbClr val="FF0066"/>
                </a:solidFill>
              </a:rPr>
              <a:t> high</a:t>
            </a:r>
            <a:r>
              <a:rPr lang="en-US" dirty="0" smtClean="0"/>
              <a:t> temperature :</a:t>
            </a:r>
          </a:p>
          <a:p>
            <a:pPr eaLnBrk="1" hangingPunct="1"/>
            <a:r>
              <a:rPr lang="en-US" dirty="0" smtClean="0"/>
              <a:t>molecules move rapidly and intermolecular forces are </a:t>
            </a:r>
            <a:r>
              <a:rPr lang="en-US" dirty="0" smtClean="0">
                <a:solidFill>
                  <a:srgbClr val="FF33CC"/>
                </a:solidFill>
              </a:rPr>
              <a:t>not</a:t>
            </a:r>
            <a:r>
              <a:rPr lang="en-US" dirty="0" smtClean="0"/>
              <a:t> significant</a:t>
            </a:r>
          </a:p>
          <a:p>
            <a:pPr eaLnBrk="1" hangingPunct="1"/>
            <a:r>
              <a:rPr lang="en-US" dirty="0" smtClean="0"/>
              <a:t>4. Real gases shows </a:t>
            </a:r>
            <a:r>
              <a:rPr lang="en-US" dirty="0" smtClean="0">
                <a:solidFill>
                  <a:srgbClr val="FF0000"/>
                </a:solidFill>
              </a:rPr>
              <a:t>biggest deviation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from ideal </a:t>
            </a:r>
            <a:r>
              <a:rPr lang="en-US" dirty="0" err="1" smtClean="0"/>
              <a:t>behaviour</a:t>
            </a:r>
            <a:r>
              <a:rPr lang="en-US" dirty="0" smtClean="0"/>
              <a:t> under :</a:t>
            </a:r>
          </a:p>
          <a:p>
            <a:pPr eaLnBrk="1" hangingPunct="1"/>
            <a:r>
              <a:rPr lang="en-US" dirty="0" smtClean="0"/>
              <a:t>a. </a:t>
            </a:r>
            <a:r>
              <a:rPr lang="en-US" dirty="0" smtClean="0">
                <a:solidFill>
                  <a:srgbClr val="FF3300"/>
                </a:solidFill>
              </a:rPr>
              <a:t>high </a:t>
            </a:r>
            <a:r>
              <a:rPr lang="en-US" dirty="0" smtClean="0"/>
              <a:t>pressure :</a:t>
            </a:r>
          </a:p>
          <a:p>
            <a:pPr eaLnBrk="1" hangingPunct="1"/>
            <a:r>
              <a:rPr lang="en-US" dirty="0" smtClean="0"/>
              <a:t>many molecules packed closely together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Solids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a. particles packed </a:t>
            </a:r>
            <a:r>
              <a:rPr lang="en-US" dirty="0" smtClean="0">
                <a:solidFill>
                  <a:srgbClr val="FF0066"/>
                </a:solidFill>
              </a:rPr>
              <a:t>closely</a:t>
            </a:r>
            <a:r>
              <a:rPr lang="en-US" dirty="0" smtClean="0"/>
              <a:t> together in an orderly arrangement </a:t>
            </a:r>
          </a:p>
          <a:p>
            <a:pPr eaLnBrk="1" hangingPunct="1"/>
            <a:r>
              <a:rPr lang="en-US" dirty="0" smtClean="0"/>
              <a:t>b. </a:t>
            </a:r>
            <a:r>
              <a:rPr lang="en-US" dirty="0" smtClean="0">
                <a:solidFill>
                  <a:srgbClr val="FF33CC"/>
                </a:solidFill>
              </a:rPr>
              <a:t>strong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forces between particles</a:t>
            </a:r>
          </a:p>
          <a:p>
            <a:pPr eaLnBrk="1" hangingPunct="1"/>
            <a:r>
              <a:rPr lang="en-US" dirty="0" smtClean="0"/>
              <a:t>c.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amounts of energy. Particles vibrate about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FF33CC"/>
                </a:solidFill>
              </a:rPr>
              <a:t>fixed</a:t>
            </a:r>
            <a:r>
              <a:rPr lang="en-US" dirty="0" smtClean="0"/>
              <a:t> positions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Therefore,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i) </a:t>
            </a:r>
            <a:r>
              <a:rPr lang="en-US" dirty="0" smtClean="0">
                <a:solidFill>
                  <a:srgbClr val="FF3300"/>
                </a:solidFill>
              </a:rPr>
              <a:t>significant</a:t>
            </a:r>
            <a:r>
              <a:rPr lang="en-US" dirty="0" smtClean="0"/>
              <a:t> forces of attraction between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   particles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ii) volume of particles </a:t>
            </a:r>
            <a:r>
              <a:rPr lang="en-US" dirty="0" smtClean="0">
                <a:solidFill>
                  <a:srgbClr val="FF33CC"/>
                </a:solidFill>
              </a:rPr>
              <a:t>not</a:t>
            </a:r>
            <a:r>
              <a:rPr lang="en-US" dirty="0" smtClean="0"/>
              <a:t> negligible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b. </a:t>
            </a:r>
            <a:r>
              <a:rPr lang="en-US" dirty="0" smtClean="0">
                <a:solidFill>
                  <a:srgbClr val="FF33CC"/>
                </a:solidFill>
              </a:rPr>
              <a:t>low</a:t>
            </a:r>
            <a:r>
              <a:rPr lang="en-US" dirty="0" smtClean="0"/>
              <a:t> temperature 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Gas particles have low kinetic energy , move slowly and forms </a:t>
            </a:r>
            <a:r>
              <a:rPr lang="en-US" dirty="0" smtClean="0">
                <a:solidFill>
                  <a:srgbClr val="FF0066"/>
                </a:solidFill>
              </a:rPr>
              <a:t>significant</a:t>
            </a:r>
            <a:r>
              <a:rPr lang="en-US" dirty="0" smtClean="0"/>
              <a:t> intermolecular attraction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5. Different gases shows different degree of deviation , which depends on</a:t>
            </a:r>
          </a:p>
          <a:p>
            <a:pPr eaLnBrk="1" hangingPunct="1"/>
            <a:r>
              <a:rPr lang="en-US" dirty="0" smtClean="0"/>
              <a:t>a. </a:t>
            </a:r>
            <a:r>
              <a:rPr lang="en-US" b="1" dirty="0" smtClean="0">
                <a:solidFill>
                  <a:srgbClr val="FF0066"/>
                </a:solidFill>
              </a:rPr>
              <a:t>mainly</a:t>
            </a:r>
            <a:r>
              <a:rPr lang="en-US" dirty="0" smtClean="0"/>
              <a:t> intermolecular force of attraction</a:t>
            </a:r>
          </a:p>
          <a:p>
            <a:pPr eaLnBrk="1" hangingPunct="1"/>
            <a:r>
              <a:rPr lang="en-US" dirty="0" smtClean="0"/>
              <a:t>   </a:t>
            </a:r>
            <a:r>
              <a:rPr lang="en-US" dirty="0" smtClean="0">
                <a:solidFill>
                  <a:srgbClr val="FF33CC"/>
                </a:solidFill>
              </a:rPr>
              <a:t>stronger</a:t>
            </a:r>
            <a:r>
              <a:rPr lang="en-US" dirty="0" smtClean="0"/>
              <a:t> forces of attraction ,</a:t>
            </a:r>
          </a:p>
          <a:p>
            <a:pPr eaLnBrk="1" hangingPunct="1"/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greater </a:t>
            </a:r>
            <a:r>
              <a:rPr lang="en-US" dirty="0" smtClean="0"/>
              <a:t>deviation</a:t>
            </a:r>
          </a:p>
          <a:p>
            <a:pPr eaLnBrk="1" hangingPunct="1"/>
            <a:r>
              <a:rPr lang="en-US" dirty="0" smtClean="0"/>
              <a:t>   </a:t>
            </a:r>
            <a:r>
              <a:rPr lang="en-US" dirty="0" err="1" smtClean="0"/>
              <a:t>eg</a:t>
            </a:r>
            <a:r>
              <a:rPr lang="en-US" dirty="0" smtClean="0"/>
              <a:t> :  CO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 err="1" smtClean="0"/>
              <a:t>vs</a:t>
            </a:r>
            <a:r>
              <a:rPr lang="en-US" dirty="0" smtClean="0"/>
              <a:t>  NH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   VDW in CO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weaker</a:t>
            </a:r>
            <a:r>
              <a:rPr lang="en-US" dirty="0" smtClean="0"/>
              <a:t> than H-bond in NH</a:t>
            </a:r>
            <a:r>
              <a:rPr lang="en-US" baseline="-25000" dirty="0" smtClean="0"/>
              <a:t>3</a:t>
            </a:r>
          </a:p>
          <a:p>
            <a:pPr eaLnBrk="1" hangingPunct="1"/>
            <a:r>
              <a:rPr lang="en-US" dirty="0" smtClean="0"/>
              <a:t>   NH</a:t>
            </a:r>
            <a:r>
              <a:rPr lang="en-US" baseline="-25000" dirty="0" smtClean="0"/>
              <a:t>3</a:t>
            </a:r>
            <a:r>
              <a:rPr lang="en-US" dirty="0" smtClean="0"/>
              <a:t> shows </a:t>
            </a:r>
            <a:r>
              <a:rPr lang="en-US" dirty="0" smtClean="0">
                <a:solidFill>
                  <a:srgbClr val="FF33CC"/>
                </a:solidFill>
              </a:rPr>
              <a:t>greater</a:t>
            </a:r>
            <a:r>
              <a:rPr lang="en-US" dirty="0" smtClean="0"/>
              <a:t> deviation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eg</a:t>
            </a:r>
            <a:r>
              <a:rPr lang="en-US" dirty="0"/>
              <a:t> :  CO</a:t>
            </a:r>
            <a:r>
              <a:rPr lang="en-US" baseline="-25000" dirty="0"/>
              <a:t>2</a:t>
            </a:r>
            <a:r>
              <a:rPr lang="en-US" dirty="0"/>
              <a:t>  </a:t>
            </a:r>
            <a:r>
              <a:rPr lang="en-US" dirty="0" err="1"/>
              <a:t>vs</a:t>
            </a:r>
            <a:r>
              <a:rPr lang="en-US" dirty="0"/>
              <a:t>  NH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has VDW </a:t>
            </a:r>
            <a:endParaRPr lang="en-US" baseline="-25000" dirty="0" smtClean="0"/>
          </a:p>
          <a:p>
            <a:pPr eaLnBrk="1" hangingPunct="1"/>
            <a:r>
              <a:rPr lang="en-US" dirty="0" smtClean="0"/>
              <a:t>NH</a:t>
            </a:r>
            <a:r>
              <a:rPr lang="en-US" baseline="-25000" dirty="0" smtClean="0"/>
              <a:t>3 </a:t>
            </a:r>
            <a:r>
              <a:rPr lang="en-US" dirty="0"/>
              <a:t>has </a:t>
            </a:r>
            <a:r>
              <a:rPr lang="en-US" dirty="0" smtClean="0">
                <a:solidFill>
                  <a:srgbClr val="FF0000"/>
                </a:solidFill>
              </a:rPr>
              <a:t>H-bonds</a:t>
            </a:r>
            <a:r>
              <a:rPr lang="en-US" dirty="0" smtClean="0"/>
              <a:t> as well as VDW </a:t>
            </a:r>
            <a:endParaRPr lang="en-US" baseline="-25000" dirty="0"/>
          </a:p>
          <a:p>
            <a:pPr eaLnBrk="1" hangingPunct="1"/>
            <a:r>
              <a:rPr lang="en-US" dirty="0"/>
              <a:t>H-bonds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stronger</a:t>
            </a:r>
            <a:endParaRPr lang="en-US" baseline="-25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NH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shows </a:t>
            </a:r>
            <a:r>
              <a:rPr lang="en-US" dirty="0">
                <a:solidFill>
                  <a:srgbClr val="FF33CC"/>
                </a:solidFill>
              </a:rPr>
              <a:t>greater</a:t>
            </a:r>
            <a:r>
              <a:rPr lang="en-US" dirty="0"/>
              <a:t> deviation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140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b. size of gas molecule / volume</a:t>
            </a:r>
          </a:p>
          <a:p>
            <a:pPr eaLnBrk="1" hangingPunct="1"/>
            <a:r>
              <a:rPr lang="en-US" dirty="0" smtClean="0">
                <a:solidFill>
                  <a:srgbClr val="FF0066"/>
                </a:solidFill>
              </a:rPr>
              <a:t>Bigger</a:t>
            </a:r>
            <a:r>
              <a:rPr lang="en-US" dirty="0" smtClean="0"/>
              <a:t> size/ </a:t>
            </a:r>
            <a:r>
              <a:rPr lang="en-US" dirty="0" smtClean="0">
                <a:solidFill>
                  <a:srgbClr val="FF0000"/>
                </a:solidFill>
              </a:rPr>
              <a:t>greater</a:t>
            </a:r>
            <a:r>
              <a:rPr lang="en-US" dirty="0" smtClean="0"/>
              <a:t> volume , </a:t>
            </a:r>
            <a:r>
              <a:rPr lang="en-US" dirty="0" smtClean="0">
                <a:solidFill>
                  <a:srgbClr val="FF33CC"/>
                </a:solidFill>
              </a:rPr>
              <a:t>greater</a:t>
            </a:r>
            <a:r>
              <a:rPr lang="en-US" dirty="0" smtClean="0"/>
              <a:t> deviation</a:t>
            </a:r>
          </a:p>
          <a:p>
            <a:pPr eaLnBrk="1" hangingPunct="1"/>
            <a:r>
              <a:rPr lang="en-US" dirty="0" err="1" smtClean="0"/>
              <a:t>Eg</a:t>
            </a:r>
            <a:r>
              <a:rPr lang="en-US" dirty="0" smtClean="0"/>
              <a:t> :    O</a:t>
            </a:r>
            <a:r>
              <a:rPr lang="en-US" baseline="-25000" dirty="0" smtClean="0"/>
              <a:t>2   </a:t>
            </a:r>
            <a:r>
              <a:rPr lang="en-US" dirty="0" err="1" smtClean="0"/>
              <a:t>vs</a:t>
            </a:r>
            <a:r>
              <a:rPr lang="en-US" dirty="0" smtClean="0"/>
              <a:t>   CO</a:t>
            </a:r>
            <a:r>
              <a:rPr lang="en-US" baseline="-25000" dirty="0" smtClean="0"/>
              <a:t>2</a:t>
            </a:r>
          </a:p>
          <a:p>
            <a:pPr eaLnBrk="1" hangingPunct="1"/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has more electrons therefore </a:t>
            </a:r>
            <a:r>
              <a:rPr lang="en-US" dirty="0" smtClean="0">
                <a:solidFill>
                  <a:srgbClr val="FF0000"/>
                </a:solidFill>
              </a:rPr>
              <a:t>stronger</a:t>
            </a:r>
            <a:r>
              <a:rPr lang="en-US" dirty="0" smtClean="0"/>
              <a:t> VDW and also has larger volume</a:t>
            </a:r>
          </a:p>
          <a:p>
            <a:pPr eaLnBrk="1" hangingPunct="1"/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shows </a:t>
            </a:r>
            <a:r>
              <a:rPr lang="en-US" dirty="0" smtClean="0">
                <a:solidFill>
                  <a:srgbClr val="FF0000"/>
                </a:solidFill>
              </a:rPr>
              <a:t>greater</a:t>
            </a:r>
            <a:r>
              <a:rPr lang="en-US" dirty="0" smtClean="0"/>
              <a:t> deviation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914" name="Picture 2" descr="scan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275" y="244475"/>
            <a:ext cx="8248650" cy="661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(Liquids)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Candidates should be able to</a:t>
            </a:r>
          </a:p>
          <a:p>
            <a:endParaRPr lang="en-US" smtClean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7150"/>
            <a:ext cx="800893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LIQUIDS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Change of state 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43044" name="Line 4"/>
          <p:cNvSpPr>
            <a:spLocks noChangeShapeType="1"/>
          </p:cNvSpPr>
          <p:nvPr/>
        </p:nvSpPr>
        <p:spPr bwMode="auto">
          <a:xfrm>
            <a:off x="2133600" y="3457575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46" name="Line 6"/>
          <p:cNvSpPr>
            <a:spLocks noChangeShapeType="1"/>
          </p:cNvSpPr>
          <p:nvPr/>
        </p:nvSpPr>
        <p:spPr bwMode="auto">
          <a:xfrm>
            <a:off x="2133600" y="3706813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47" name="Text Box 7"/>
          <p:cNvSpPr txBox="1">
            <a:spLocks noChangeArrowheads="1"/>
          </p:cNvSpPr>
          <p:nvPr/>
        </p:nvSpPr>
        <p:spPr bwMode="auto">
          <a:xfrm>
            <a:off x="3800475" y="3249613"/>
            <a:ext cx="1503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liquid</a:t>
            </a:r>
          </a:p>
        </p:txBody>
      </p:sp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1036638" y="3249613"/>
            <a:ext cx="1096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solid</a:t>
            </a:r>
          </a:p>
        </p:txBody>
      </p:sp>
      <p:sp>
        <p:nvSpPr>
          <p:cNvPr id="343049" name="Line 9"/>
          <p:cNvSpPr>
            <a:spLocks noChangeShapeType="1"/>
          </p:cNvSpPr>
          <p:nvPr/>
        </p:nvSpPr>
        <p:spPr bwMode="auto">
          <a:xfrm>
            <a:off x="4983163" y="3457575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0" name="Line 10"/>
          <p:cNvSpPr>
            <a:spLocks noChangeShapeType="1"/>
          </p:cNvSpPr>
          <p:nvPr/>
        </p:nvSpPr>
        <p:spPr bwMode="auto">
          <a:xfrm>
            <a:off x="4983163" y="3743325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1" name="Text Box 11"/>
          <p:cNvSpPr txBox="1">
            <a:spLocks noChangeArrowheads="1"/>
          </p:cNvSpPr>
          <p:nvPr/>
        </p:nvSpPr>
        <p:spPr bwMode="auto">
          <a:xfrm>
            <a:off x="6650038" y="3249613"/>
            <a:ext cx="1158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gases</a:t>
            </a:r>
          </a:p>
        </p:txBody>
      </p:sp>
      <p:sp>
        <p:nvSpPr>
          <p:cNvPr id="343052" name="Text Box 12"/>
          <p:cNvSpPr txBox="1">
            <a:spLocks noChangeArrowheads="1"/>
          </p:cNvSpPr>
          <p:nvPr/>
        </p:nvSpPr>
        <p:spPr bwMode="auto">
          <a:xfrm>
            <a:off x="2265363" y="2792413"/>
            <a:ext cx="119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melting</a:t>
            </a:r>
          </a:p>
        </p:txBody>
      </p:sp>
      <p:sp>
        <p:nvSpPr>
          <p:cNvPr id="343053" name="Text Box 13"/>
          <p:cNvSpPr txBox="1">
            <a:spLocks noChangeArrowheads="1"/>
          </p:cNvSpPr>
          <p:nvPr/>
        </p:nvSpPr>
        <p:spPr bwMode="auto">
          <a:xfrm>
            <a:off x="4983163" y="2593975"/>
            <a:ext cx="21193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Boiling /vaporisation</a:t>
            </a:r>
          </a:p>
        </p:txBody>
      </p:sp>
      <p:sp>
        <p:nvSpPr>
          <p:cNvPr id="343054" name="Text Box 14"/>
          <p:cNvSpPr txBox="1">
            <a:spLocks noChangeArrowheads="1"/>
          </p:cNvSpPr>
          <p:nvPr/>
        </p:nvSpPr>
        <p:spPr bwMode="auto">
          <a:xfrm>
            <a:off x="2265363" y="3829050"/>
            <a:ext cx="1535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freezing</a:t>
            </a:r>
          </a:p>
        </p:txBody>
      </p:sp>
      <p:sp>
        <p:nvSpPr>
          <p:cNvPr id="343055" name="Text Box 15"/>
          <p:cNvSpPr txBox="1">
            <a:spLocks noChangeArrowheads="1"/>
          </p:cNvSpPr>
          <p:nvPr/>
        </p:nvSpPr>
        <p:spPr bwMode="auto">
          <a:xfrm>
            <a:off x="4983163" y="3829050"/>
            <a:ext cx="211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condensation</a:t>
            </a:r>
          </a:p>
        </p:txBody>
      </p:sp>
      <p:sp>
        <p:nvSpPr>
          <p:cNvPr id="343056" name="Line 16"/>
          <p:cNvSpPr>
            <a:spLocks noChangeShapeType="1"/>
          </p:cNvSpPr>
          <p:nvPr/>
        </p:nvSpPr>
        <p:spPr bwMode="auto">
          <a:xfrm>
            <a:off x="7102475" y="3829050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7" name="Line 17"/>
          <p:cNvSpPr>
            <a:spLocks noChangeShapeType="1"/>
          </p:cNvSpPr>
          <p:nvPr/>
        </p:nvSpPr>
        <p:spPr bwMode="auto">
          <a:xfrm flipH="1">
            <a:off x="1584325" y="5486400"/>
            <a:ext cx="551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8" name="Line 18"/>
          <p:cNvSpPr>
            <a:spLocks noChangeShapeType="1"/>
          </p:cNvSpPr>
          <p:nvPr/>
        </p:nvSpPr>
        <p:spPr bwMode="auto">
          <a:xfrm flipV="1">
            <a:off x="1584325" y="3829050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9" name="Text Box 19"/>
          <p:cNvSpPr txBox="1">
            <a:spLocks noChangeArrowheads="1"/>
          </p:cNvSpPr>
          <p:nvPr/>
        </p:nvSpPr>
        <p:spPr bwMode="auto">
          <a:xfrm>
            <a:off x="3149600" y="50292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sublimation</a:t>
            </a:r>
          </a:p>
        </p:txBody>
      </p:sp>
      <p:sp>
        <p:nvSpPr>
          <p:cNvPr id="44051" name="Text Box 20"/>
          <p:cNvSpPr txBox="1">
            <a:spLocks noChangeArrowheads="1"/>
          </p:cNvSpPr>
          <p:nvPr/>
        </p:nvSpPr>
        <p:spPr bwMode="auto">
          <a:xfrm>
            <a:off x="750888" y="6096000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2400" i="1">
              <a:latin typeface="Times New Roman" pitchFamily="18" charset="0"/>
            </a:endParaRPr>
          </a:p>
        </p:txBody>
      </p:sp>
      <p:sp>
        <p:nvSpPr>
          <p:cNvPr id="343061" name="Line 21"/>
          <p:cNvSpPr>
            <a:spLocks noChangeShapeType="1"/>
          </p:cNvSpPr>
          <p:nvPr/>
        </p:nvSpPr>
        <p:spPr bwMode="auto">
          <a:xfrm>
            <a:off x="750888" y="6351588"/>
            <a:ext cx="1198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2" name="Text Box 22"/>
          <p:cNvSpPr txBox="1">
            <a:spLocks noChangeArrowheads="1"/>
          </p:cNvSpPr>
          <p:nvPr/>
        </p:nvSpPr>
        <p:spPr bwMode="auto">
          <a:xfrm>
            <a:off x="2133600" y="6122988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endothermic</a:t>
            </a:r>
          </a:p>
        </p:txBody>
      </p:sp>
      <p:sp>
        <p:nvSpPr>
          <p:cNvPr id="343063" name="Line 23"/>
          <p:cNvSpPr>
            <a:spLocks noChangeShapeType="1"/>
          </p:cNvSpPr>
          <p:nvPr/>
        </p:nvSpPr>
        <p:spPr bwMode="auto">
          <a:xfrm>
            <a:off x="4983163" y="6351588"/>
            <a:ext cx="1173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4" name="Text Box 24"/>
          <p:cNvSpPr txBox="1">
            <a:spLocks noChangeArrowheads="1"/>
          </p:cNvSpPr>
          <p:nvPr/>
        </p:nvSpPr>
        <p:spPr bwMode="auto">
          <a:xfrm>
            <a:off x="6275388" y="6096000"/>
            <a:ext cx="1652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3399"/>
                </a:solidFill>
                <a:latin typeface="Times New Roman" pitchFamily="18" charset="0"/>
              </a:rPr>
              <a:t>exothermic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3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3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3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3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3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34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3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34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34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/>
      <p:bldP spid="343044" grpId="0" animBg="1"/>
      <p:bldP spid="343046" grpId="0" animBg="1"/>
      <p:bldP spid="343047" grpId="0"/>
      <p:bldP spid="343048" grpId="0"/>
      <p:bldP spid="343049" grpId="0" animBg="1"/>
      <p:bldP spid="343050" grpId="0" animBg="1"/>
      <p:bldP spid="343051" grpId="0"/>
      <p:bldP spid="343052" grpId="0"/>
      <p:bldP spid="343053" grpId="0"/>
      <p:bldP spid="343054" grpId="0"/>
      <p:bldP spid="343055" grpId="0"/>
      <p:bldP spid="343056" grpId="0" animBg="1"/>
      <p:bldP spid="343057" grpId="0" animBg="1"/>
      <p:bldP spid="343058" grpId="0" animBg="1"/>
      <p:bldP spid="343059" grpId="0"/>
      <p:bldP spid="343061" grpId="0" animBg="1"/>
      <p:bldP spid="343062" grpId="0"/>
      <p:bldP spid="343063" grpId="0" animBg="1"/>
      <p:bldP spid="34306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a. solids must gain energy to </a:t>
            </a:r>
            <a:r>
              <a:rPr lang="en-US" smtClean="0">
                <a:solidFill>
                  <a:srgbClr val="FF0000"/>
                </a:solidFill>
              </a:rPr>
              <a:t>melt</a:t>
            </a:r>
          </a:p>
          <a:p>
            <a:pPr eaLnBrk="1" hangingPunct="1"/>
            <a:r>
              <a:rPr lang="en-US" smtClean="0"/>
              <a:t>    energy required to overcome </a:t>
            </a:r>
            <a:r>
              <a:rPr lang="en-US" smtClean="0">
                <a:solidFill>
                  <a:srgbClr val="CC0000"/>
                </a:solidFill>
              </a:rPr>
              <a:t>some</a:t>
            </a:r>
            <a:r>
              <a:rPr lang="en-US" smtClean="0"/>
              <a:t> of the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strong forces holding particles in fixed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positions </a:t>
            </a:r>
          </a:p>
          <a:p>
            <a:pPr eaLnBrk="1" hangingPunct="1"/>
            <a:r>
              <a:rPr lang="en-US" smtClean="0"/>
              <a:t>b. liquids must gain energy to </a:t>
            </a:r>
            <a:r>
              <a:rPr lang="en-US" smtClean="0">
                <a:solidFill>
                  <a:srgbClr val="FF33CC"/>
                </a:solidFill>
              </a:rPr>
              <a:t>boil</a:t>
            </a:r>
          </a:p>
          <a:p>
            <a:pPr eaLnBrk="1" hangingPunct="1"/>
            <a:r>
              <a:rPr lang="en-US" smtClean="0"/>
              <a:t>    energy required to </a:t>
            </a:r>
            <a:r>
              <a:rPr lang="en-US" smtClean="0">
                <a:solidFill>
                  <a:srgbClr val="FF3399"/>
                </a:solidFill>
              </a:rPr>
              <a:t>completely</a:t>
            </a:r>
            <a:r>
              <a:rPr lang="en-US" smtClean="0"/>
              <a:t> break the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forces between particles in liquid   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Kinetic molecular model :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liquid </a:t>
            </a:r>
            <a:r>
              <a:rPr lang="en-US" dirty="0" smtClean="0">
                <a:sym typeface="Symbol"/>
              </a:rPr>
              <a:t> gas as temperature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increases</a:t>
            </a:r>
          </a:p>
          <a:p>
            <a:r>
              <a:rPr lang="en-US" dirty="0" smtClean="0">
                <a:sym typeface="Symbol"/>
              </a:rPr>
              <a:t>Average kinetic energy of molecules increases</a:t>
            </a:r>
          </a:p>
          <a:p>
            <a:r>
              <a:rPr lang="en-US" dirty="0" smtClean="0">
                <a:sym typeface="Symbol"/>
              </a:rPr>
              <a:t>Intermolecular forces are more easily broken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379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Vapour</a:t>
            </a:r>
            <a:r>
              <a:rPr lang="en-US" dirty="0" smtClean="0"/>
              <a:t> pressure :</a:t>
            </a:r>
          </a:p>
          <a:p>
            <a:pPr eaLnBrk="1" hangingPunct="1"/>
            <a:r>
              <a:rPr lang="en-US" dirty="0" smtClean="0"/>
              <a:t>a. liquids exert </a:t>
            </a:r>
            <a:r>
              <a:rPr lang="en-US" dirty="0" err="1" smtClean="0"/>
              <a:t>vapour</a:t>
            </a:r>
            <a:r>
              <a:rPr lang="en-US" dirty="0" smtClean="0"/>
              <a:t> pressure</a:t>
            </a:r>
          </a:p>
          <a:p>
            <a:pPr eaLnBrk="1" hangingPunct="1"/>
            <a:r>
              <a:rPr lang="en-US" dirty="0" smtClean="0"/>
              <a:t>Molecules </a:t>
            </a:r>
            <a:r>
              <a:rPr lang="en-US" dirty="0" err="1" smtClean="0"/>
              <a:t>vaporise</a:t>
            </a:r>
            <a:r>
              <a:rPr lang="en-US" dirty="0" smtClean="0"/>
              <a:t> from surface of liquid to become gas</a:t>
            </a:r>
          </a:p>
          <a:p>
            <a:pPr eaLnBrk="1" hangingPunct="1"/>
            <a:r>
              <a:rPr lang="en-US" dirty="0" err="1" smtClean="0"/>
              <a:t>Vapour</a:t>
            </a:r>
            <a:r>
              <a:rPr lang="en-US" dirty="0" smtClean="0"/>
              <a:t> molecules exert a pressure on the walls of any closed container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Liquids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a. particles are slightly </a:t>
            </a:r>
            <a:r>
              <a:rPr lang="en-US" smtClean="0">
                <a:solidFill>
                  <a:srgbClr val="FF3300"/>
                </a:solidFill>
              </a:rPr>
              <a:t>further</a:t>
            </a:r>
            <a:r>
              <a:rPr lang="en-US" smtClean="0"/>
              <a:t> apart </a:t>
            </a:r>
          </a:p>
          <a:p>
            <a:pPr eaLnBrk="1" hangingPunct="1"/>
            <a:r>
              <a:rPr lang="en-US" smtClean="0"/>
              <a:t>b. </a:t>
            </a:r>
            <a:r>
              <a:rPr lang="en-US" smtClean="0">
                <a:solidFill>
                  <a:srgbClr val="FF0066"/>
                </a:solidFill>
              </a:rPr>
              <a:t>weaker </a:t>
            </a:r>
            <a:r>
              <a:rPr lang="en-US" smtClean="0"/>
              <a:t>forces between particles</a:t>
            </a:r>
          </a:p>
          <a:p>
            <a:pPr eaLnBrk="1" hangingPunct="1"/>
            <a:r>
              <a:rPr lang="en-US" smtClean="0"/>
              <a:t>c. </a:t>
            </a:r>
            <a:r>
              <a:rPr lang="en-US" smtClean="0">
                <a:solidFill>
                  <a:srgbClr val="FF33CC"/>
                </a:solidFill>
              </a:rPr>
              <a:t>larger</a:t>
            </a:r>
            <a:r>
              <a:rPr lang="en-US" smtClean="0"/>
              <a:t> amounts of energy. Particles can move freely around each other but in close proximity. Have vibrational , rotational and translational energy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b. vapour pressure </a:t>
            </a:r>
            <a:r>
              <a:rPr lang="en-US" smtClean="0">
                <a:solidFill>
                  <a:srgbClr val="FF0000"/>
                </a:solidFill>
              </a:rPr>
              <a:t>increases</a:t>
            </a:r>
            <a:r>
              <a:rPr lang="en-US" smtClean="0"/>
              <a:t> with temperature,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At higher temp : Molecules have more kinetic energy and can vaporise more easily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More vapour molecules , higher vapour pressure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c. when vapour pressure = atmospheric pressure , liquid boils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Note :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Saturated </a:t>
            </a:r>
            <a:r>
              <a:rPr lang="en-US" dirty="0" err="1" smtClean="0">
                <a:solidFill>
                  <a:srgbClr val="FF0000"/>
                </a:solidFill>
              </a:rPr>
              <a:t>vapour</a:t>
            </a:r>
            <a:r>
              <a:rPr lang="en-US" dirty="0" smtClean="0">
                <a:solidFill>
                  <a:srgbClr val="FF0000"/>
                </a:solidFill>
              </a:rPr>
              <a:t> pressure</a:t>
            </a:r>
          </a:p>
          <a:p>
            <a:pPr eaLnBrk="1" hangingPunct="1"/>
            <a:r>
              <a:rPr lang="en-US" dirty="0" smtClean="0"/>
              <a:t>Evaporation in a closed container continues until rate of evaporation </a:t>
            </a:r>
            <a:r>
              <a:rPr lang="en-US" b="1" dirty="0" smtClean="0">
                <a:solidFill>
                  <a:srgbClr val="FF33CC"/>
                </a:solidFill>
              </a:rPr>
              <a:t>= </a:t>
            </a:r>
            <a:r>
              <a:rPr lang="en-US" dirty="0" smtClean="0"/>
              <a:t>rate of condensation</a:t>
            </a:r>
          </a:p>
          <a:p>
            <a:pPr eaLnBrk="1" hangingPunct="1"/>
            <a:r>
              <a:rPr lang="en-US" dirty="0" smtClean="0"/>
              <a:t>At this point , </a:t>
            </a:r>
            <a:r>
              <a:rPr lang="en-US" dirty="0" err="1" smtClean="0"/>
              <a:t>vapour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33CC"/>
                </a:solidFill>
              </a:rPr>
              <a:t>saturated</a:t>
            </a:r>
          </a:p>
          <a:p>
            <a:pPr eaLnBrk="1" hangingPunct="1"/>
            <a:r>
              <a:rPr lang="en-US" dirty="0" smtClean="0"/>
              <a:t>Pressure exerted is called </a:t>
            </a:r>
            <a:r>
              <a:rPr lang="en-US" dirty="0" smtClean="0">
                <a:solidFill>
                  <a:srgbClr val="FF0000"/>
                </a:solidFill>
              </a:rPr>
              <a:t>saturated </a:t>
            </a:r>
            <a:r>
              <a:rPr lang="en-US" dirty="0" err="1" smtClean="0">
                <a:solidFill>
                  <a:srgbClr val="FF0000"/>
                </a:solidFill>
              </a:rPr>
              <a:t>vapour</a:t>
            </a:r>
            <a:r>
              <a:rPr lang="en-US" dirty="0" smtClean="0">
                <a:solidFill>
                  <a:srgbClr val="FF0000"/>
                </a:solidFill>
              </a:rPr>
              <a:t> pressure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(Solids)</a:t>
            </a:r>
          </a:p>
        </p:txBody>
      </p:sp>
      <p:sp>
        <p:nvSpPr>
          <p:cNvPr id="491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Candidates should be able to :</a:t>
            </a:r>
          </a:p>
          <a:p>
            <a:r>
              <a:rPr lang="en-US" smtClean="0"/>
              <a:t>1)Describe the lattice structures of</a:t>
            </a:r>
          </a:p>
          <a:p>
            <a:r>
              <a:rPr lang="en-US" smtClean="0"/>
              <a:t>a) giant ionic solids </a:t>
            </a:r>
          </a:p>
          <a:p>
            <a:r>
              <a:rPr lang="en-US" smtClean="0"/>
              <a:t>b) giant molecular solids</a:t>
            </a:r>
          </a:p>
          <a:p>
            <a:r>
              <a:rPr lang="en-US" smtClean="0"/>
              <a:t>c) giant metallic solids</a:t>
            </a:r>
          </a:p>
          <a:p>
            <a:r>
              <a:rPr lang="en-US" smtClean="0"/>
              <a:t>d) simple molecular solids</a:t>
            </a:r>
          </a:p>
          <a:p>
            <a:r>
              <a:rPr lang="en-US" smtClean="0"/>
              <a:t>2) Relate the structure to physical properties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SOLIDS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Solids are crystalline.</a:t>
            </a:r>
          </a:p>
          <a:p>
            <a:pPr eaLnBrk="1" hangingPunct="1"/>
            <a:r>
              <a:rPr lang="en-US" smtClean="0"/>
              <a:t>    Particles arranged in </a:t>
            </a:r>
            <a:r>
              <a:rPr lang="en-US" smtClean="0">
                <a:solidFill>
                  <a:srgbClr val="FF0000"/>
                </a:solidFill>
              </a:rPr>
              <a:t>regular</a:t>
            </a:r>
            <a:r>
              <a:rPr lang="en-US" smtClean="0"/>
              <a:t> and </a:t>
            </a:r>
            <a:r>
              <a:rPr lang="en-US" smtClean="0">
                <a:solidFill>
                  <a:srgbClr val="FF33CC"/>
                </a:solidFill>
              </a:rPr>
              <a:t>orderly</a:t>
            </a:r>
            <a:r>
              <a:rPr lang="en-US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arrangement </a:t>
            </a:r>
          </a:p>
          <a:p>
            <a:pPr eaLnBrk="1" hangingPunct="1"/>
            <a:r>
              <a:rPr lang="en-US" smtClean="0"/>
              <a:t>   Represented by a </a:t>
            </a:r>
            <a:r>
              <a:rPr lang="en-US" smtClean="0">
                <a:solidFill>
                  <a:srgbClr val="FF0000"/>
                </a:solidFill>
              </a:rPr>
              <a:t>lattice</a:t>
            </a:r>
          </a:p>
          <a:p>
            <a:pPr eaLnBrk="1" hangingPunct="1"/>
            <a:r>
              <a:rPr lang="en-US" smtClean="0"/>
              <a:t>2. Lattice particles : </a:t>
            </a:r>
            <a:r>
              <a:rPr lang="en-US" smtClean="0">
                <a:solidFill>
                  <a:srgbClr val="FF33CC"/>
                </a:solidFill>
              </a:rPr>
              <a:t>atoms , ions or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FF33CC"/>
                </a:solidFill>
              </a:rPr>
              <a:t>       molecules 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Coordination number = no of </a:t>
            </a:r>
            <a:r>
              <a:rPr lang="en-US" dirty="0" smtClean="0">
                <a:solidFill>
                  <a:srgbClr val="FF0000"/>
                </a:solidFill>
              </a:rPr>
              <a:t>nearest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neighbours</a:t>
            </a:r>
            <a:endParaRPr lang="en-US" dirty="0" smtClean="0"/>
          </a:p>
          <a:p>
            <a:pPr eaLnBrk="1" hangingPunct="1"/>
            <a:r>
              <a:rPr lang="en-US" dirty="0" smtClean="0"/>
              <a:t>   </a:t>
            </a:r>
            <a:r>
              <a:rPr lang="en-US" dirty="0" smtClean="0">
                <a:solidFill>
                  <a:srgbClr val="FF33CC"/>
                </a:solidFill>
              </a:rPr>
              <a:t>Larger</a:t>
            </a:r>
            <a:r>
              <a:rPr lang="en-US" dirty="0" smtClean="0"/>
              <a:t> coordination no , solid </a:t>
            </a:r>
            <a:r>
              <a:rPr lang="en-US" dirty="0" smtClean="0">
                <a:solidFill>
                  <a:srgbClr val="FF0000"/>
                </a:solidFill>
              </a:rPr>
              <a:t>more dense</a:t>
            </a:r>
          </a:p>
          <a:p>
            <a:pPr eaLnBrk="1" hangingPunct="1"/>
            <a:r>
              <a:rPr lang="en-US" dirty="0" smtClean="0"/>
              <a:t>4. Four types of solids :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Giant</a:t>
            </a:r>
            <a:r>
              <a:rPr lang="en-US" dirty="0" smtClean="0"/>
              <a:t> ionic solid , </a:t>
            </a:r>
            <a:r>
              <a:rPr lang="en-US" dirty="0" smtClean="0">
                <a:solidFill>
                  <a:srgbClr val="FF0000"/>
                </a:solidFill>
              </a:rPr>
              <a:t>giant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molecular solid 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giant </a:t>
            </a:r>
            <a:r>
              <a:rPr lang="en-US" dirty="0" smtClean="0"/>
              <a:t>metallic solid and </a:t>
            </a:r>
            <a:r>
              <a:rPr lang="en-US" dirty="0" smtClean="0">
                <a:solidFill>
                  <a:srgbClr val="FF3399"/>
                </a:solidFill>
              </a:rPr>
              <a:t>simple</a:t>
            </a:r>
            <a:r>
              <a:rPr lang="en-US" dirty="0" smtClean="0"/>
              <a:t> molecular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solid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Giant Ionic Solid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Consists of oppositely charged ions packed closely together.</a:t>
            </a:r>
          </a:p>
          <a:p>
            <a:pPr eaLnBrk="1" hangingPunct="1"/>
            <a:r>
              <a:rPr lang="en-US" smtClean="0"/>
              <a:t>Distance between the nuclei of adjacent ions is the </a:t>
            </a:r>
            <a:r>
              <a:rPr lang="en-US" smtClean="0">
                <a:solidFill>
                  <a:srgbClr val="FF33CC"/>
                </a:solidFill>
              </a:rPr>
              <a:t>sum</a:t>
            </a:r>
            <a:r>
              <a:rPr lang="en-US" smtClean="0">
                <a:solidFill>
                  <a:srgbClr val="CC0000"/>
                </a:solidFill>
              </a:rPr>
              <a:t> of the 2 ionic radii</a:t>
            </a:r>
          </a:p>
          <a:p>
            <a:pPr eaLnBrk="1" hangingPunct="1"/>
            <a:r>
              <a:rPr lang="en-US" smtClean="0"/>
              <a:t>Eg : Na</a:t>
            </a:r>
            <a:r>
              <a:rPr lang="en-US" baseline="30000" smtClean="0"/>
              <a:t>+ </a:t>
            </a:r>
            <a:r>
              <a:rPr lang="en-US" smtClean="0"/>
              <a:t>= 0.095 nm ,  Cl</a:t>
            </a:r>
            <a:r>
              <a:rPr lang="en-US" baseline="30000" smtClean="0"/>
              <a:t>-</a:t>
            </a:r>
            <a:r>
              <a:rPr lang="en-US" smtClean="0"/>
              <a:t> = 0.181 nm</a:t>
            </a:r>
          </a:p>
          <a:p>
            <a:pPr eaLnBrk="1" hangingPunct="1"/>
            <a:r>
              <a:rPr lang="en-US" smtClean="0"/>
              <a:t>       Distance = 0.095 + 0.181</a:t>
            </a:r>
          </a:p>
          <a:p>
            <a:pPr eaLnBrk="1" hangingPunct="1"/>
            <a:r>
              <a:rPr lang="en-US" smtClean="0"/>
              <a:t>                      = 0.276 nm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Eg : solid NaCl</a:t>
            </a:r>
          </a:p>
          <a:p>
            <a:pPr eaLnBrk="1" hangingPunct="1"/>
            <a:r>
              <a:rPr lang="en-US" smtClean="0"/>
              <a:t>a. simple cubic structure , </a:t>
            </a:r>
            <a:r>
              <a:rPr lang="en-US" smtClean="0">
                <a:solidFill>
                  <a:srgbClr val="FF33CC"/>
                </a:solidFill>
              </a:rPr>
              <a:t>face centred </a:t>
            </a:r>
            <a:r>
              <a:rPr lang="en-US" smtClean="0"/>
              <a:t>cubic structure</a:t>
            </a:r>
          </a:p>
          <a:p>
            <a:pPr eaLnBrk="1" hangingPunct="1"/>
            <a:r>
              <a:rPr lang="en-US" smtClean="0"/>
              <a:t>b. coordination number - </a:t>
            </a:r>
            <a:r>
              <a:rPr lang="en-US" smtClean="0">
                <a:solidFill>
                  <a:srgbClr val="FF0000"/>
                </a:solidFill>
              </a:rPr>
              <a:t>6 : 6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40" name="Picture 4" descr="diagram of face centered cubic unit c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6638" y="1016000"/>
            <a:ext cx="42164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2"/>
          <p:cNvSpPr>
            <a:spLocks noChangeShapeType="1"/>
          </p:cNvSpPr>
          <p:nvPr/>
        </p:nvSpPr>
        <p:spPr bwMode="auto">
          <a:xfrm>
            <a:off x="8826500" y="66294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389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 flipH="1">
            <a:off x="139700" y="66294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389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447800" y="179388"/>
            <a:ext cx="6248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GIANT IONIC SOLIDS</a:t>
            </a:r>
            <a:endParaRPr lang="en-US" sz="2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3788" name="Picture 12" descr="NaC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54200"/>
            <a:ext cx="425926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91" name="Oval 15"/>
          <p:cNvSpPr>
            <a:spLocks noChangeAspect="1" noChangeArrowheads="1"/>
          </p:cNvSpPr>
          <p:nvPr/>
        </p:nvSpPr>
        <p:spPr bwMode="auto">
          <a:xfrm>
            <a:off x="7202488" y="2960688"/>
            <a:ext cx="430212" cy="430212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2" name="Oval 16"/>
          <p:cNvSpPr>
            <a:spLocks noChangeAspect="1" noChangeArrowheads="1"/>
          </p:cNvSpPr>
          <p:nvPr/>
        </p:nvSpPr>
        <p:spPr bwMode="auto">
          <a:xfrm>
            <a:off x="7278688" y="3830638"/>
            <a:ext cx="265112" cy="265112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7658100" y="2913063"/>
            <a:ext cx="130333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ts val="200"/>
              </a:spcAft>
            </a:pPr>
            <a:r>
              <a:rPr lang="en-GB"/>
              <a:t>Cl</a:t>
            </a:r>
            <a:r>
              <a:rPr lang="en-GB" sz="2400" baseline="30000"/>
              <a:t>-</a:t>
            </a:r>
            <a:endParaRPr lang="en-GB" sz="1400"/>
          </a:p>
          <a:p>
            <a:pPr>
              <a:spcAft>
                <a:spcPts val="200"/>
              </a:spcAft>
            </a:pPr>
            <a:r>
              <a:rPr lang="en-GB" sz="1400" b="1">
                <a:solidFill>
                  <a:srgbClr val="000066"/>
                </a:solidFill>
              </a:rPr>
              <a:t>Chloride ion</a:t>
            </a:r>
          </a:p>
          <a:p>
            <a:pPr>
              <a:spcAft>
                <a:spcPts val="200"/>
              </a:spcAft>
            </a:pPr>
            <a:endParaRPr lang="en-GB" sz="1400"/>
          </a:p>
          <a:p>
            <a:pPr>
              <a:spcAft>
                <a:spcPts val="200"/>
              </a:spcAft>
            </a:pPr>
            <a:r>
              <a:rPr lang="en-GB"/>
              <a:t>Na</a:t>
            </a:r>
            <a:r>
              <a:rPr lang="en-GB" baseline="30000"/>
              <a:t>+</a:t>
            </a:r>
            <a:endParaRPr lang="en-GB" sz="1400"/>
          </a:p>
          <a:p>
            <a:pPr>
              <a:spcAft>
                <a:spcPts val="200"/>
              </a:spcAft>
            </a:pPr>
            <a:r>
              <a:rPr lang="en-GB" sz="1400" b="1">
                <a:solidFill>
                  <a:srgbClr val="000066"/>
                </a:solidFill>
              </a:rPr>
              <a:t>Sodium ion</a:t>
            </a:r>
          </a:p>
        </p:txBody>
      </p:sp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130175" y="638175"/>
            <a:ext cx="88360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b="1">
                <a:solidFill>
                  <a:srgbClr val="CC0000"/>
                </a:solidFill>
              </a:rPr>
              <a:t>Oppositely charged ions held in a regular</a:t>
            </a:r>
          </a:p>
          <a:p>
            <a:pPr algn="ctr">
              <a:spcAft>
                <a:spcPts val="200"/>
              </a:spcAft>
            </a:pPr>
            <a:r>
              <a:rPr lang="en-GB" b="1">
                <a:solidFill>
                  <a:srgbClr val="CC0000"/>
                </a:solidFill>
              </a:rPr>
              <a:t>3-dimensional lattice by electrostatic attraction</a:t>
            </a:r>
          </a:p>
          <a:p>
            <a:pPr algn="ctr">
              <a:spcAft>
                <a:spcPts val="200"/>
              </a:spcAft>
            </a:pPr>
            <a:r>
              <a:rPr lang="en-GB" b="1">
                <a:solidFill>
                  <a:srgbClr val="CC0000"/>
                </a:solidFill>
              </a:rPr>
              <a:t>Eg : solid NaCl</a:t>
            </a:r>
            <a:endParaRPr lang="en-GB" sz="1600" b="1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0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4" grpId="0"/>
      <p:bldP spid="203791" grpId="0" animBg="1"/>
      <p:bldP spid="203792" grpId="0" animBg="1"/>
      <p:bldP spid="203793" grpId="0"/>
      <p:bldP spid="20379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34" name="Picture 10" descr="NaC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54200"/>
            <a:ext cx="426720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Line 2"/>
          <p:cNvSpPr>
            <a:spLocks noChangeShapeType="1"/>
          </p:cNvSpPr>
          <p:nvPr/>
        </p:nvSpPr>
        <p:spPr bwMode="auto">
          <a:xfrm>
            <a:off x="8826500" y="66294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389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 flipH="1">
            <a:off x="139700" y="66294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389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401638" y="5757863"/>
            <a:ext cx="8301037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Aft>
                <a:spcPts val="200"/>
              </a:spcAft>
            </a:pPr>
            <a:r>
              <a:rPr lang="en-GB" sz="1600" b="1">
                <a:solidFill>
                  <a:srgbClr val="CC0000"/>
                </a:solidFill>
              </a:rPr>
              <a:t>Each Na</a:t>
            </a:r>
            <a:r>
              <a:rPr lang="en-GB" sz="1600" b="1" baseline="30000">
                <a:solidFill>
                  <a:srgbClr val="CC0000"/>
                </a:solidFill>
              </a:rPr>
              <a:t>+</a:t>
            </a:r>
            <a:r>
              <a:rPr lang="en-GB" sz="1600" b="1">
                <a:solidFill>
                  <a:srgbClr val="CC0000"/>
                </a:solidFill>
              </a:rPr>
              <a:t> is surrounded by 6 Cl¯ (co-ordination number = 6)</a:t>
            </a:r>
            <a:endParaRPr lang="en-GB" sz="1600" b="1"/>
          </a:p>
          <a:p>
            <a:pPr algn="ctr">
              <a:spcAft>
                <a:spcPts val="200"/>
              </a:spcAft>
            </a:pPr>
            <a:r>
              <a:rPr lang="en-GB" sz="1600" b="1">
                <a:solidFill>
                  <a:schemeClr val="folHlink"/>
                </a:solidFill>
              </a:rPr>
              <a:t>and each Cl¯ is surrounded by 6 Na</a:t>
            </a:r>
            <a:r>
              <a:rPr lang="en-GB" sz="1600" b="1" baseline="30000">
                <a:solidFill>
                  <a:schemeClr val="folHlink"/>
                </a:solidFill>
              </a:rPr>
              <a:t>+</a:t>
            </a:r>
            <a:r>
              <a:rPr lang="en-GB" sz="1600" b="1">
                <a:solidFill>
                  <a:schemeClr val="folHlink"/>
                </a:solidFill>
              </a:rPr>
              <a:t> (co-ordination number = 6).</a:t>
            </a:r>
            <a:endParaRPr lang="en-GB" sz="1600" b="1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0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Gases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a. particles are much </a:t>
            </a:r>
            <a:r>
              <a:rPr lang="en-US" dirty="0" smtClean="0">
                <a:solidFill>
                  <a:srgbClr val="FF33CC"/>
                </a:solidFill>
              </a:rPr>
              <a:t>widely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separated</a:t>
            </a:r>
          </a:p>
          <a:p>
            <a:pPr eaLnBrk="1" hangingPunct="1"/>
            <a:r>
              <a:rPr lang="en-US" dirty="0" smtClean="0"/>
              <a:t>b. almost </a:t>
            </a:r>
            <a:r>
              <a:rPr lang="en-US" dirty="0" smtClean="0">
                <a:solidFill>
                  <a:srgbClr val="FF0066"/>
                </a:solidFill>
              </a:rPr>
              <a:t>no</a:t>
            </a:r>
            <a:r>
              <a:rPr lang="en-US" dirty="0" smtClean="0"/>
              <a:t> forces or </a:t>
            </a:r>
            <a:r>
              <a:rPr lang="en-US" dirty="0" smtClean="0">
                <a:solidFill>
                  <a:srgbClr val="FF0066"/>
                </a:solidFill>
              </a:rPr>
              <a:t>weak</a:t>
            </a:r>
            <a:r>
              <a:rPr lang="en-US" dirty="0" smtClean="0"/>
              <a:t> forces between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particles</a:t>
            </a:r>
          </a:p>
          <a:p>
            <a:pPr eaLnBrk="1" hangingPunct="1"/>
            <a:r>
              <a:rPr lang="en-US" dirty="0" smtClean="0"/>
              <a:t>c. much </a:t>
            </a:r>
            <a:r>
              <a:rPr lang="en-US" dirty="0" smtClean="0">
                <a:solidFill>
                  <a:srgbClr val="FF3300"/>
                </a:solidFill>
              </a:rPr>
              <a:t>larger</a:t>
            </a:r>
            <a:r>
              <a:rPr lang="en-US" dirty="0" smtClean="0"/>
              <a:t> amounts of energy. Particles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move </a:t>
            </a:r>
            <a:r>
              <a:rPr lang="en-US" dirty="0" smtClean="0">
                <a:solidFill>
                  <a:srgbClr val="FF33CC"/>
                </a:solidFill>
              </a:rPr>
              <a:t>rapidly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randomly</a:t>
            </a:r>
            <a:r>
              <a:rPr lang="en-US" dirty="0" smtClean="0"/>
              <a:t> into any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space available. Have vibrational 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rotational and translational energy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9" name="Picture 11" descr="NaC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54200"/>
            <a:ext cx="47244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Line 2"/>
          <p:cNvSpPr>
            <a:spLocks noChangeShapeType="1"/>
          </p:cNvSpPr>
          <p:nvPr/>
        </p:nvSpPr>
        <p:spPr bwMode="auto">
          <a:xfrm>
            <a:off x="8826500" y="66294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389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 flipH="1">
            <a:off x="139700" y="66294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389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4" name="Text Box 16"/>
          <p:cNvSpPr txBox="1">
            <a:spLocks noChangeArrowheads="1"/>
          </p:cNvSpPr>
          <p:nvPr/>
        </p:nvSpPr>
        <p:spPr bwMode="auto">
          <a:xfrm>
            <a:off x="401638" y="5757863"/>
            <a:ext cx="8301037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Aft>
                <a:spcPts val="200"/>
              </a:spcAft>
            </a:pPr>
            <a:r>
              <a:rPr lang="en-GB" sz="1600" b="1">
                <a:solidFill>
                  <a:srgbClr val="CC0000"/>
                </a:solidFill>
              </a:rPr>
              <a:t>Each Na</a:t>
            </a:r>
            <a:r>
              <a:rPr lang="en-GB" sz="1600" b="1" baseline="30000">
                <a:solidFill>
                  <a:srgbClr val="CC0000"/>
                </a:solidFill>
              </a:rPr>
              <a:t>+</a:t>
            </a:r>
            <a:r>
              <a:rPr lang="en-GB" sz="1600" b="1">
                <a:solidFill>
                  <a:srgbClr val="CC0000"/>
                </a:solidFill>
              </a:rPr>
              <a:t> is surrounded by 6 Cl¯ (coordination number = 6)</a:t>
            </a:r>
            <a:endParaRPr lang="en-GB" sz="1600" b="1"/>
          </a:p>
          <a:p>
            <a:pPr algn="ctr">
              <a:spcAft>
                <a:spcPts val="200"/>
              </a:spcAft>
            </a:pPr>
            <a:r>
              <a:rPr lang="en-GB" sz="1600" b="1"/>
              <a:t>and each Cl¯ is surrounded by 6 Na</a:t>
            </a:r>
            <a:r>
              <a:rPr lang="en-GB" sz="1600" b="1" baseline="30000"/>
              <a:t>+</a:t>
            </a:r>
            <a:r>
              <a:rPr lang="en-GB" sz="1600" b="1"/>
              <a:t> (coordination number = 6).</a:t>
            </a:r>
          </a:p>
          <a:p>
            <a:pPr algn="ctr">
              <a:spcAft>
                <a:spcPts val="200"/>
              </a:spcAft>
            </a:pPr>
            <a:r>
              <a:rPr lang="en-GB" sz="1600" b="1"/>
              <a:t>Coordination number of NaCl = 6 : 6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Another eg : MgO ( similar to NaCl )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4" name="Picture 2" descr="http://www.webelements.com/_media/compounds/Mg/Mg1O1-13094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530475"/>
            <a:ext cx="4506912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Type of bond : ionic bond</a:t>
            </a:r>
          </a:p>
          <a:p>
            <a:pPr eaLnBrk="1" hangingPunct="1"/>
            <a:r>
              <a:rPr lang="en-US" dirty="0" smtClean="0"/>
              <a:t>4. Properties :</a:t>
            </a:r>
          </a:p>
          <a:p>
            <a:pPr eaLnBrk="1" hangingPunct="1"/>
            <a:r>
              <a:rPr lang="en-US" dirty="0" smtClean="0"/>
              <a:t>a. ions in fixed positions – good conductors when molten or in aqueous solution</a:t>
            </a:r>
          </a:p>
          <a:p>
            <a:pPr eaLnBrk="1" hangingPunct="1"/>
            <a:r>
              <a:rPr lang="en-US" dirty="0" smtClean="0"/>
              <a:t>b. </a:t>
            </a:r>
            <a:r>
              <a:rPr lang="en-US" dirty="0" smtClean="0">
                <a:solidFill>
                  <a:srgbClr val="FF0000"/>
                </a:solidFill>
              </a:rPr>
              <a:t>strong</a:t>
            </a:r>
            <a:r>
              <a:rPr lang="en-US" dirty="0" smtClean="0"/>
              <a:t> ionic bonds – </a:t>
            </a:r>
            <a:r>
              <a:rPr lang="en-US" dirty="0" smtClean="0">
                <a:solidFill>
                  <a:srgbClr val="FF33CC"/>
                </a:solidFill>
              </a:rPr>
              <a:t>high</a:t>
            </a:r>
            <a:r>
              <a:rPr lang="en-US" dirty="0" smtClean="0"/>
              <a:t> melting point</a:t>
            </a:r>
          </a:p>
          <a:p>
            <a:pPr eaLnBrk="1" hangingPunct="1"/>
            <a:r>
              <a:rPr lang="en-US" dirty="0" smtClean="0"/>
              <a:t>c. </a:t>
            </a:r>
            <a:r>
              <a:rPr lang="en-US" dirty="0" smtClean="0">
                <a:solidFill>
                  <a:srgbClr val="FF0000"/>
                </a:solidFill>
              </a:rPr>
              <a:t>strong</a:t>
            </a:r>
            <a:r>
              <a:rPr lang="en-US" dirty="0" smtClean="0"/>
              <a:t> bonds and ions held together </a:t>
            </a:r>
            <a:r>
              <a:rPr lang="en-US" dirty="0" smtClean="0">
                <a:solidFill>
                  <a:srgbClr val="FF33CC"/>
                </a:solidFill>
              </a:rPr>
              <a:t>closely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rigidly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fixed</a:t>
            </a:r>
            <a:r>
              <a:rPr lang="en-US" dirty="0" smtClean="0"/>
              <a:t> positions - </a:t>
            </a:r>
            <a:r>
              <a:rPr lang="en-US" dirty="0" smtClean="0">
                <a:solidFill>
                  <a:srgbClr val="FF0000"/>
                </a:solidFill>
              </a:rPr>
              <a:t>hard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d. ions arranged in regular lattice ( have </a:t>
            </a:r>
            <a:r>
              <a:rPr lang="en-US" smtClean="0">
                <a:solidFill>
                  <a:srgbClr val="FF0000"/>
                </a:solidFill>
              </a:rPr>
              <a:t>good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cleavage planes </a:t>
            </a:r>
            <a:r>
              <a:rPr lang="en-US" smtClean="0"/>
              <a:t>) – </a:t>
            </a:r>
            <a:r>
              <a:rPr lang="en-US" smtClean="0">
                <a:solidFill>
                  <a:srgbClr val="FF33CC"/>
                </a:solidFill>
              </a:rPr>
              <a:t>brittle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2"/>
          <p:cNvSpPr>
            <a:spLocks noChangeShapeType="1"/>
          </p:cNvSpPr>
          <p:nvPr/>
        </p:nvSpPr>
        <p:spPr bwMode="auto">
          <a:xfrm>
            <a:off x="8826500" y="66294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389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 flipH="1">
            <a:off x="139700" y="66294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389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406400" y="796925"/>
            <a:ext cx="83439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Aft>
                <a:spcPts val="200"/>
              </a:spcAft>
            </a:pPr>
            <a:r>
              <a:rPr lang="en-GB" sz="2400" b="1">
                <a:solidFill>
                  <a:srgbClr val="CC0000"/>
                </a:solidFill>
              </a:rPr>
              <a:t>BRITTLE IONIC LATTICES</a:t>
            </a:r>
          </a:p>
          <a:p>
            <a:pPr>
              <a:lnSpc>
                <a:spcPct val="160000"/>
              </a:lnSpc>
              <a:spcAft>
                <a:spcPts val="200"/>
              </a:spcAft>
            </a:pPr>
            <a:endParaRPr lang="en-GB" sz="1400" b="1"/>
          </a:p>
        </p:txBody>
      </p:sp>
      <p:grpSp>
        <p:nvGrpSpPr>
          <p:cNvPr id="189503" name="Group 63"/>
          <p:cNvGrpSpPr>
            <a:grpSpLocks/>
          </p:cNvGrpSpPr>
          <p:nvPr/>
        </p:nvGrpSpPr>
        <p:grpSpPr bwMode="auto">
          <a:xfrm>
            <a:off x="954088" y="1862138"/>
            <a:ext cx="7286625" cy="1514475"/>
            <a:chOff x="481" y="1615"/>
            <a:chExt cx="4590" cy="954"/>
          </a:xfrm>
        </p:grpSpPr>
        <p:sp>
          <p:nvSpPr>
            <p:cNvPr id="61449" name="Text Box 43"/>
            <p:cNvSpPr txBox="1">
              <a:spLocks noChangeArrowheads="1"/>
            </p:cNvSpPr>
            <p:nvPr/>
          </p:nvSpPr>
          <p:spPr bwMode="auto">
            <a:xfrm>
              <a:off x="3821" y="1698"/>
              <a:ext cx="3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/>
                <a:t>+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50" name="Text Box 44"/>
            <p:cNvSpPr txBox="1">
              <a:spLocks noChangeArrowheads="1"/>
            </p:cNvSpPr>
            <p:nvPr/>
          </p:nvSpPr>
          <p:spPr bwMode="auto">
            <a:xfrm>
              <a:off x="4726" y="1698"/>
              <a:ext cx="3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/>
                <a:t>+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51" name="Text Box 45"/>
            <p:cNvSpPr txBox="1">
              <a:spLocks noChangeArrowheads="1"/>
            </p:cNvSpPr>
            <p:nvPr/>
          </p:nvSpPr>
          <p:spPr bwMode="auto">
            <a:xfrm>
              <a:off x="3829" y="2252"/>
              <a:ext cx="3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/>
                <a:t>+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52" name="Text Box 46"/>
            <p:cNvSpPr txBox="1">
              <a:spLocks noChangeArrowheads="1"/>
            </p:cNvSpPr>
            <p:nvPr/>
          </p:nvSpPr>
          <p:spPr bwMode="auto">
            <a:xfrm>
              <a:off x="4726" y="2250"/>
              <a:ext cx="3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/>
                <a:t>+</a:t>
              </a:r>
              <a:endParaRPr lang="en-US" sz="2400" i="1">
                <a:latin typeface="Times New Roman" pitchFamily="18" charset="0"/>
              </a:endParaRPr>
            </a:p>
          </p:txBody>
        </p:sp>
        <p:pic>
          <p:nvPicPr>
            <p:cNvPr id="61453" name="Picture 38" descr="naclb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" y="1615"/>
              <a:ext cx="4496" cy="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4" name="Text Box 39"/>
            <p:cNvSpPr txBox="1">
              <a:spLocks noChangeArrowheads="1"/>
            </p:cNvSpPr>
            <p:nvPr/>
          </p:nvSpPr>
          <p:spPr bwMode="auto">
            <a:xfrm>
              <a:off x="596" y="2148"/>
              <a:ext cx="3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/>
                <a:t>+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55" name="Text Box 40"/>
            <p:cNvSpPr txBox="1">
              <a:spLocks noChangeArrowheads="1"/>
            </p:cNvSpPr>
            <p:nvPr/>
          </p:nvSpPr>
          <p:spPr bwMode="auto">
            <a:xfrm>
              <a:off x="1503" y="2148"/>
              <a:ext cx="3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/>
                <a:t>+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56" name="Text Box 41"/>
            <p:cNvSpPr txBox="1">
              <a:spLocks noChangeArrowheads="1"/>
            </p:cNvSpPr>
            <p:nvPr/>
          </p:nvSpPr>
          <p:spPr bwMode="auto">
            <a:xfrm>
              <a:off x="1043" y="1706"/>
              <a:ext cx="3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/>
                <a:t>+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57" name="Text Box 42"/>
            <p:cNvSpPr txBox="1">
              <a:spLocks noChangeArrowheads="1"/>
            </p:cNvSpPr>
            <p:nvPr/>
          </p:nvSpPr>
          <p:spPr bwMode="auto">
            <a:xfrm>
              <a:off x="1954" y="1706"/>
              <a:ext cx="3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/>
                <a:t>+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58" name="Text Box 48"/>
            <p:cNvSpPr txBox="1">
              <a:spLocks noChangeArrowheads="1"/>
            </p:cNvSpPr>
            <p:nvPr/>
          </p:nvSpPr>
          <p:spPr bwMode="auto">
            <a:xfrm>
              <a:off x="481" y="1682"/>
              <a:ext cx="56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55000"/>
                </a:lnSpc>
              </a:pPr>
              <a:r>
                <a:rPr lang="en-US" sz="4400" i="1">
                  <a:solidFill>
                    <a:schemeClr val="bg1"/>
                  </a:solidFill>
                  <a:latin typeface="Times New Roman" pitchFamily="18" charset="0"/>
                </a:rPr>
                <a:t>-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59" name="Text Box 49"/>
            <p:cNvSpPr txBox="1">
              <a:spLocks noChangeArrowheads="1"/>
            </p:cNvSpPr>
            <p:nvPr/>
          </p:nvSpPr>
          <p:spPr bwMode="auto">
            <a:xfrm>
              <a:off x="1392" y="1674"/>
              <a:ext cx="56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55000"/>
                </a:lnSpc>
              </a:pPr>
              <a:r>
                <a:rPr lang="en-US" sz="4400" i="1">
                  <a:solidFill>
                    <a:schemeClr val="bg1"/>
                  </a:solidFill>
                  <a:latin typeface="Times New Roman" pitchFamily="18" charset="0"/>
                </a:rPr>
                <a:t>-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60" name="Text Box 51"/>
            <p:cNvSpPr txBox="1">
              <a:spLocks noChangeArrowheads="1"/>
            </p:cNvSpPr>
            <p:nvPr/>
          </p:nvSpPr>
          <p:spPr bwMode="auto">
            <a:xfrm>
              <a:off x="941" y="2129"/>
              <a:ext cx="56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55000"/>
                </a:lnSpc>
              </a:pPr>
              <a:r>
                <a:rPr lang="en-US" sz="4400" i="1">
                  <a:solidFill>
                    <a:schemeClr val="bg1"/>
                  </a:solidFill>
                  <a:latin typeface="Times New Roman" pitchFamily="18" charset="0"/>
                </a:rPr>
                <a:t>-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61" name="Text Box 52"/>
            <p:cNvSpPr txBox="1">
              <a:spLocks noChangeArrowheads="1"/>
            </p:cNvSpPr>
            <p:nvPr/>
          </p:nvSpPr>
          <p:spPr bwMode="auto">
            <a:xfrm>
              <a:off x="1854" y="2124"/>
              <a:ext cx="56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55000"/>
                </a:lnSpc>
              </a:pPr>
              <a:r>
                <a:rPr lang="en-US" sz="4400" i="1">
                  <a:solidFill>
                    <a:schemeClr val="bg1"/>
                  </a:solidFill>
                  <a:latin typeface="Times New Roman" pitchFamily="18" charset="0"/>
                </a:rPr>
                <a:t>-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62" name="Text Box 53"/>
            <p:cNvSpPr txBox="1">
              <a:spLocks noChangeArrowheads="1"/>
            </p:cNvSpPr>
            <p:nvPr/>
          </p:nvSpPr>
          <p:spPr bwMode="auto">
            <a:xfrm>
              <a:off x="3259" y="1674"/>
              <a:ext cx="56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55000"/>
                </a:lnSpc>
              </a:pPr>
              <a:r>
                <a:rPr lang="en-US" sz="4400" i="1">
                  <a:solidFill>
                    <a:schemeClr val="bg1"/>
                  </a:solidFill>
                  <a:latin typeface="Times New Roman" pitchFamily="18" charset="0"/>
                </a:rPr>
                <a:t>-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63" name="Text Box 54"/>
            <p:cNvSpPr txBox="1">
              <a:spLocks noChangeArrowheads="1"/>
            </p:cNvSpPr>
            <p:nvPr/>
          </p:nvSpPr>
          <p:spPr bwMode="auto">
            <a:xfrm>
              <a:off x="4167" y="1674"/>
              <a:ext cx="56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55000"/>
                </a:lnSpc>
              </a:pPr>
              <a:r>
                <a:rPr lang="en-US" sz="4400" i="1">
                  <a:solidFill>
                    <a:schemeClr val="bg1"/>
                  </a:solidFill>
                  <a:latin typeface="Times New Roman" pitchFamily="18" charset="0"/>
                </a:rPr>
                <a:t>-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64" name="Text Box 55"/>
            <p:cNvSpPr txBox="1">
              <a:spLocks noChangeArrowheads="1"/>
            </p:cNvSpPr>
            <p:nvPr/>
          </p:nvSpPr>
          <p:spPr bwMode="auto">
            <a:xfrm>
              <a:off x="3267" y="2241"/>
              <a:ext cx="56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55000"/>
                </a:lnSpc>
              </a:pPr>
              <a:r>
                <a:rPr lang="en-US" sz="4400" i="1">
                  <a:solidFill>
                    <a:schemeClr val="bg1"/>
                  </a:solidFill>
                  <a:latin typeface="Times New Roman" pitchFamily="18" charset="0"/>
                </a:rPr>
                <a:t>-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65" name="Text Box 56"/>
            <p:cNvSpPr txBox="1">
              <a:spLocks noChangeArrowheads="1"/>
            </p:cNvSpPr>
            <p:nvPr/>
          </p:nvSpPr>
          <p:spPr bwMode="auto">
            <a:xfrm>
              <a:off x="4167" y="2242"/>
              <a:ext cx="56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55000"/>
                </a:lnSpc>
              </a:pPr>
              <a:r>
                <a:rPr lang="en-US" sz="4400" i="1">
                  <a:solidFill>
                    <a:schemeClr val="bg1"/>
                  </a:solidFill>
                  <a:latin typeface="Times New Roman" pitchFamily="18" charset="0"/>
                </a:rPr>
                <a:t>-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66" name="Text Box 59"/>
            <p:cNvSpPr txBox="1">
              <a:spLocks noChangeArrowheads="1"/>
            </p:cNvSpPr>
            <p:nvPr/>
          </p:nvSpPr>
          <p:spPr bwMode="auto">
            <a:xfrm>
              <a:off x="3816" y="1701"/>
              <a:ext cx="3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/>
                <a:t>+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67" name="Text Box 60"/>
            <p:cNvSpPr txBox="1">
              <a:spLocks noChangeArrowheads="1"/>
            </p:cNvSpPr>
            <p:nvPr/>
          </p:nvSpPr>
          <p:spPr bwMode="auto">
            <a:xfrm>
              <a:off x="4728" y="1698"/>
              <a:ext cx="3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/>
                <a:t>+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68" name="Text Box 61"/>
            <p:cNvSpPr txBox="1">
              <a:spLocks noChangeArrowheads="1"/>
            </p:cNvSpPr>
            <p:nvPr/>
          </p:nvSpPr>
          <p:spPr bwMode="auto">
            <a:xfrm>
              <a:off x="3821" y="2257"/>
              <a:ext cx="3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/>
                <a:t>+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1469" name="Text Box 62"/>
            <p:cNvSpPr txBox="1">
              <a:spLocks noChangeArrowheads="1"/>
            </p:cNvSpPr>
            <p:nvPr/>
          </p:nvSpPr>
          <p:spPr bwMode="auto">
            <a:xfrm>
              <a:off x="4723" y="2257"/>
              <a:ext cx="3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/>
                <a:t>+</a:t>
              </a:r>
              <a:endParaRPr lang="en-US" sz="2400" i="1">
                <a:latin typeface="Times New Roman" pitchFamily="18" charset="0"/>
              </a:endParaRPr>
            </a:p>
          </p:txBody>
        </p:sp>
      </p:grpSp>
      <p:sp>
        <p:nvSpPr>
          <p:cNvPr id="189504" name="Text Box 64"/>
          <p:cNvSpPr txBox="1">
            <a:spLocks noChangeArrowheads="1"/>
          </p:cNvSpPr>
          <p:nvPr/>
        </p:nvSpPr>
        <p:spPr bwMode="auto">
          <a:xfrm>
            <a:off x="749300" y="4000500"/>
            <a:ext cx="7696200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ts val="200"/>
              </a:spcAft>
            </a:pPr>
            <a:r>
              <a:rPr lang="en-GB" b="1" dirty="0"/>
              <a:t>IF YOU MOVE A LAYER OF IONS, YOU GET IONS OF THE </a:t>
            </a:r>
            <a:r>
              <a:rPr lang="en-GB" b="1" dirty="0">
                <a:solidFill>
                  <a:srgbClr val="FF0000"/>
                </a:solidFill>
              </a:rPr>
              <a:t>SAME </a:t>
            </a:r>
            <a:r>
              <a:rPr lang="en-GB" b="1" dirty="0"/>
              <a:t>CHARGE NEXT TO EACH OTHER.  THE LAYERS</a:t>
            </a:r>
            <a:r>
              <a:rPr lang="en-GB" b="1" dirty="0">
                <a:solidFill>
                  <a:srgbClr val="FF0000"/>
                </a:solidFill>
              </a:rPr>
              <a:t> REPEL</a:t>
            </a:r>
            <a:r>
              <a:rPr lang="en-GB" b="1" dirty="0"/>
              <a:t> EACH OTHER AND THE CRYSTAL BREAKS UP.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8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8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9" grpId="0"/>
      <p:bldP spid="18950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rgbClr val="FF33CC"/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e. forms </a:t>
            </a:r>
            <a:r>
              <a:rPr lang="en-US" dirty="0" smtClean="0">
                <a:solidFill>
                  <a:srgbClr val="FF33CC"/>
                </a:solidFill>
              </a:rPr>
              <a:t>ion-dipole </a:t>
            </a:r>
            <a:r>
              <a:rPr lang="en-US" dirty="0" smtClean="0"/>
              <a:t>attraction with water molecules - generally </a:t>
            </a:r>
            <a:r>
              <a:rPr lang="en-US" dirty="0" smtClean="0">
                <a:solidFill>
                  <a:srgbClr val="FF0000"/>
                </a:solidFill>
              </a:rPr>
              <a:t>soluble </a:t>
            </a:r>
            <a:r>
              <a:rPr lang="en-US" dirty="0" smtClean="0"/>
              <a:t>in water</a:t>
            </a:r>
          </a:p>
          <a:p>
            <a:pPr eaLnBrk="1" hangingPunct="1">
              <a:defRPr/>
            </a:pPr>
            <a:r>
              <a:rPr lang="en-US" dirty="0" smtClean="0"/>
              <a:t>Note : compounds with ions of </a:t>
            </a:r>
            <a:r>
              <a:rPr lang="en-US" dirty="0" smtClean="0">
                <a:solidFill>
                  <a:srgbClr val="FF33CC"/>
                </a:solidFill>
              </a:rPr>
              <a:t>high</a:t>
            </a:r>
            <a:r>
              <a:rPr lang="en-US" dirty="0" smtClean="0"/>
              <a:t> charge density ( charge/size )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soluble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MgO</a:t>
            </a:r>
            <a:r>
              <a:rPr lang="en-US" dirty="0" smtClean="0"/>
              <a:t> , Al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>
            <a:off x="8826500" y="66294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389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139700" y="66294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389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447800" y="179388"/>
            <a:ext cx="6248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72743" name="Picture 7" descr="meta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51138"/>
            <a:ext cx="3684588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744" name="Picture 8" descr="meta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8713" y="2740025"/>
            <a:ext cx="3700462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2745" name="Text Box 9"/>
          <p:cNvSpPr txBox="1">
            <a:spLocks noChangeArrowheads="1"/>
          </p:cNvSpPr>
          <p:nvPr/>
        </p:nvSpPr>
        <p:spPr bwMode="auto">
          <a:xfrm>
            <a:off x="330200" y="796925"/>
            <a:ext cx="84963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/>
              <a:t>Giant metallic solid</a:t>
            </a:r>
            <a:endParaRPr lang="en-GB" sz="4000"/>
          </a:p>
        </p:txBody>
      </p:sp>
      <p:sp>
        <p:nvSpPr>
          <p:cNvPr id="372746" name="Text Box 10"/>
          <p:cNvSpPr txBox="1">
            <a:spLocks noChangeArrowheads="1"/>
          </p:cNvSpPr>
          <p:nvPr/>
        </p:nvSpPr>
        <p:spPr bwMode="auto">
          <a:xfrm>
            <a:off x="382588" y="4802188"/>
            <a:ext cx="3857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1600" b="1">
                <a:solidFill>
                  <a:srgbClr val="CC0000"/>
                </a:solidFill>
              </a:rPr>
              <a:t>Atoms arrange in regular close packed 3-dimensional crystal lattices.</a:t>
            </a:r>
          </a:p>
        </p:txBody>
      </p:sp>
      <p:sp>
        <p:nvSpPr>
          <p:cNvPr id="372747" name="Text Box 11"/>
          <p:cNvSpPr txBox="1">
            <a:spLocks noChangeArrowheads="1"/>
          </p:cNvSpPr>
          <p:nvPr/>
        </p:nvSpPr>
        <p:spPr bwMode="auto">
          <a:xfrm>
            <a:off x="4775200" y="4802188"/>
            <a:ext cx="42672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rgbClr val="000066"/>
                </a:solidFill>
              </a:rPr>
              <a:t>The outer shell electrons of each atom leave to join a mobile “cloud” or “sea” of electrons which  can roam throughout the metal. The electron cloud binds the newly-formed positive ions together.</a:t>
            </a:r>
          </a:p>
          <a:p>
            <a:endParaRPr lang="en-GB" sz="140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17525" y="1655763"/>
            <a:ext cx="74739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1. Lattice of </a:t>
            </a:r>
            <a:r>
              <a:rPr lang="en-US" sz="2800">
                <a:solidFill>
                  <a:srgbClr val="FF33CC"/>
                </a:solidFill>
              </a:rPr>
              <a:t>positive ions </a:t>
            </a:r>
            <a:r>
              <a:rPr lang="en-US" sz="2800"/>
              <a:t>surrounded by a sea of </a:t>
            </a:r>
            <a:r>
              <a:rPr lang="en-US" sz="2800">
                <a:solidFill>
                  <a:srgbClr val="FF0000"/>
                </a:solidFill>
              </a:rPr>
              <a:t>delocalised </a:t>
            </a:r>
            <a:r>
              <a:rPr lang="en-US" sz="2800"/>
              <a:t>( mobile or free ) </a:t>
            </a:r>
            <a:r>
              <a:rPr lang="en-US" sz="2800">
                <a:solidFill>
                  <a:srgbClr val="FF0000"/>
                </a:solidFill>
              </a:rPr>
              <a:t>electrons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5" grpId="0"/>
      <p:bldP spid="372746" grpId="0"/>
      <p:bldP spid="372747" grpId="0"/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2. Type of bond : metallic bond</a:t>
            </a:r>
          </a:p>
          <a:p>
            <a:pPr eaLnBrk="1" hangingPunct="1">
              <a:defRPr/>
            </a:pPr>
            <a:r>
              <a:rPr lang="en-US" dirty="0" smtClean="0"/>
              <a:t>3. Have high coordination no – </a:t>
            </a:r>
            <a:r>
              <a:rPr lang="en-US" dirty="0" smtClean="0">
                <a:solidFill>
                  <a:srgbClr val="FF33CC"/>
                </a:solidFill>
              </a:rPr>
              <a:t>dense</a:t>
            </a:r>
            <a:r>
              <a:rPr lang="en-US" dirty="0" smtClean="0"/>
              <a:t> solids</a:t>
            </a:r>
          </a:p>
          <a:p>
            <a:pPr eaLnBrk="1" hangingPunct="1">
              <a:defRPr/>
            </a:pPr>
            <a:r>
              <a:rPr lang="en-US" dirty="0" smtClean="0"/>
              <a:t>4. Properties :</a:t>
            </a:r>
          </a:p>
          <a:p>
            <a:pPr eaLnBrk="1" hangingPunct="1">
              <a:defRPr/>
            </a:pPr>
            <a:r>
              <a:rPr lang="en-US" dirty="0" smtClean="0"/>
              <a:t>a. </a:t>
            </a:r>
            <a:r>
              <a:rPr lang="en-US" dirty="0" smtClean="0">
                <a:solidFill>
                  <a:srgbClr val="FF0000"/>
                </a:solidFill>
              </a:rPr>
              <a:t>strong</a:t>
            </a:r>
            <a:r>
              <a:rPr lang="en-US" dirty="0" smtClean="0"/>
              <a:t> metallic bonds – </a:t>
            </a:r>
            <a:r>
              <a:rPr lang="en-US" dirty="0" smtClean="0">
                <a:solidFill>
                  <a:srgbClr val="FF33CC"/>
                </a:solidFill>
              </a:rPr>
              <a:t>high</a:t>
            </a:r>
            <a:r>
              <a:rPr lang="en-US" dirty="0" smtClean="0"/>
              <a:t> melting point</a:t>
            </a:r>
          </a:p>
          <a:p>
            <a:pPr eaLnBrk="1" hangingPunct="1">
              <a:defRPr/>
            </a:pPr>
            <a:r>
              <a:rPr lang="en-US" dirty="0" smtClean="0"/>
              <a:t>b. mobile electrons – good conductors when solid or liquid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c. atoms held </a:t>
            </a:r>
            <a:r>
              <a:rPr lang="en-US" dirty="0" smtClean="0">
                <a:solidFill>
                  <a:srgbClr val="FF0000"/>
                </a:solidFill>
              </a:rPr>
              <a:t>closely</a:t>
            </a:r>
            <a:r>
              <a:rPr lang="en-US" dirty="0" smtClean="0"/>
              <a:t> together by </a:t>
            </a:r>
            <a:r>
              <a:rPr lang="en-US" dirty="0" smtClean="0">
                <a:solidFill>
                  <a:srgbClr val="FF33CC"/>
                </a:solidFill>
              </a:rPr>
              <a:t>strong</a:t>
            </a:r>
            <a:r>
              <a:rPr lang="en-US" dirty="0" smtClean="0"/>
              <a:t> bonds in </a:t>
            </a:r>
            <a:r>
              <a:rPr lang="en-US" dirty="0" smtClean="0">
                <a:solidFill>
                  <a:srgbClr val="FF33CC"/>
                </a:solidFill>
              </a:rPr>
              <a:t>fixed</a:t>
            </a:r>
            <a:r>
              <a:rPr lang="en-US" dirty="0" smtClean="0"/>
              <a:t> positions – </a:t>
            </a:r>
            <a:r>
              <a:rPr lang="en-US" dirty="0" smtClean="0">
                <a:solidFill>
                  <a:srgbClr val="FF0000"/>
                </a:solidFill>
              </a:rPr>
              <a:t>hard</a:t>
            </a:r>
          </a:p>
          <a:p>
            <a:r>
              <a:rPr lang="en-US" dirty="0" smtClean="0"/>
              <a:t>d. rigid </a:t>
            </a:r>
            <a:r>
              <a:rPr lang="en-US" dirty="0" smtClean="0">
                <a:solidFill>
                  <a:srgbClr val="FF0000"/>
                </a:solidFill>
              </a:rPr>
              <a:t>non directional </a:t>
            </a:r>
            <a:r>
              <a:rPr lang="en-US" dirty="0" smtClean="0"/>
              <a:t>bonds , atoms can slide over each other without breaking metallic bonds – </a:t>
            </a:r>
            <a:r>
              <a:rPr lang="en-US" dirty="0" smtClean="0">
                <a:solidFill>
                  <a:srgbClr val="FF33CC"/>
                </a:solidFill>
              </a:rPr>
              <a:t>malleable and ductile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1014413" y="1511300"/>
            <a:ext cx="72866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000" dirty="0">
                <a:solidFill>
                  <a:srgbClr val="CC0000"/>
                </a:solidFill>
              </a:rPr>
              <a:t>MALLEABLE</a:t>
            </a:r>
            <a:r>
              <a:rPr lang="en-GB" sz="2000" dirty="0">
                <a:solidFill>
                  <a:srgbClr val="000066"/>
                </a:solidFill>
              </a:rPr>
              <a:t> 	</a:t>
            </a:r>
            <a:r>
              <a:rPr lang="en-GB" dirty="0">
                <a:solidFill>
                  <a:srgbClr val="000066"/>
                </a:solidFill>
              </a:rPr>
              <a:t>CAN BE HAMMERED INTO SHEETS</a:t>
            </a:r>
            <a:endParaRPr lang="en-GB" sz="2000" dirty="0">
              <a:solidFill>
                <a:srgbClr val="000066"/>
              </a:solidFill>
            </a:endParaRPr>
          </a:p>
          <a:p>
            <a:endParaRPr lang="en-GB" sz="2000" dirty="0">
              <a:solidFill>
                <a:srgbClr val="000066"/>
              </a:solidFill>
            </a:endParaRPr>
          </a:p>
          <a:p>
            <a:r>
              <a:rPr lang="en-GB" sz="2000" dirty="0">
                <a:solidFill>
                  <a:srgbClr val="CC0000"/>
                </a:solidFill>
              </a:rPr>
              <a:t>DUCTILE</a:t>
            </a:r>
            <a:r>
              <a:rPr lang="en-GB" sz="2000" dirty="0">
                <a:solidFill>
                  <a:srgbClr val="000066"/>
                </a:solidFill>
              </a:rPr>
              <a:t>	</a:t>
            </a:r>
            <a:r>
              <a:rPr lang="en-GB" dirty="0">
                <a:solidFill>
                  <a:srgbClr val="000066"/>
                </a:solidFill>
              </a:rPr>
              <a:t>CAN BE DRAWN INTO RODS AND WIRES</a:t>
            </a:r>
            <a:endParaRPr lang="en-GB" sz="2000" dirty="0">
              <a:solidFill>
                <a:srgbClr val="000066"/>
              </a:solidFill>
            </a:endParaRP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600" b="1" dirty="0"/>
              <a:t>As the metal is beaten into another shape the delocalised electron cloud </a:t>
            </a:r>
            <a:r>
              <a:rPr lang="en-GB" sz="1600" b="1" dirty="0">
                <a:solidFill>
                  <a:schemeClr val="accent2"/>
                </a:solidFill>
              </a:rPr>
              <a:t>continues to bind the “ions” together</a:t>
            </a:r>
            <a:r>
              <a:rPr lang="en-GB" sz="1600" b="1" dirty="0" smtClean="0">
                <a:solidFill>
                  <a:schemeClr val="accent2"/>
                </a:solidFill>
              </a:rPr>
              <a:t>. </a:t>
            </a:r>
            <a:r>
              <a:rPr lang="en-GB" sz="1600" b="1" dirty="0" smtClean="0">
                <a:solidFill>
                  <a:srgbClr val="FF0000"/>
                </a:solidFill>
              </a:rPr>
              <a:t>Metallic bonds are non-directional.</a:t>
            </a:r>
            <a:endParaRPr lang="en-GB" sz="1600" b="1" dirty="0">
              <a:solidFill>
                <a:srgbClr val="FF0000"/>
              </a:solidFill>
            </a:endParaRPr>
          </a:p>
          <a:p>
            <a:endParaRPr lang="en-GB" sz="1600" b="1" dirty="0">
              <a:solidFill>
                <a:schemeClr val="accent2"/>
              </a:solidFill>
            </a:endParaRPr>
          </a:p>
          <a:p>
            <a:endParaRPr lang="en-GB" sz="1600" b="1" dirty="0">
              <a:solidFill>
                <a:schemeClr val="accent2"/>
              </a:solidFill>
            </a:endParaRPr>
          </a:p>
          <a:p>
            <a:endParaRPr lang="en-GB" sz="1600" b="1" dirty="0"/>
          </a:p>
          <a:p>
            <a:endParaRPr lang="en-GB" sz="1600" b="1" dirty="0"/>
          </a:p>
          <a:p>
            <a:endParaRPr lang="en-GB" sz="1600" b="1" dirty="0"/>
          </a:p>
          <a:p>
            <a:endParaRPr lang="en-GB" sz="1600" b="1" dirty="0"/>
          </a:p>
          <a:p>
            <a:endParaRPr lang="en-GB" sz="1600" b="1" dirty="0"/>
          </a:p>
          <a:p>
            <a:r>
              <a:rPr lang="en-GB" sz="1600" b="1" dirty="0"/>
              <a:t>Some metals, such as gold, can be hammered into sheets thin enough to be translucent.</a:t>
            </a:r>
            <a:endParaRPr lang="en-GB" sz="1400" dirty="0"/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8826500" y="66294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389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H="1">
            <a:off x="139700" y="66294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389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76839" name="Picture 7" descr="duct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3200" y="4124325"/>
            <a:ext cx="4359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6840" name="Picture 8" descr="meta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3150" y="3860800"/>
            <a:ext cx="2227263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6841" name="Text Box 9"/>
          <p:cNvSpPr txBox="1">
            <a:spLocks noChangeArrowheads="1"/>
          </p:cNvSpPr>
          <p:nvPr/>
        </p:nvSpPr>
        <p:spPr bwMode="auto">
          <a:xfrm>
            <a:off x="1447800" y="179388"/>
            <a:ext cx="6248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METALLIC PROPERTIES</a:t>
            </a:r>
            <a:endParaRPr lang="en-US" sz="2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6842" name="Text Box 10"/>
          <p:cNvSpPr txBox="1">
            <a:spLocks noChangeArrowheads="1"/>
          </p:cNvSpPr>
          <p:nvPr/>
        </p:nvSpPr>
        <p:spPr bwMode="auto">
          <a:xfrm>
            <a:off x="330200" y="703263"/>
            <a:ext cx="849630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Aft>
                <a:spcPts val="200"/>
              </a:spcAft>
            </a:pPr>
            <a:r>
              <a:rPr lang="en-GB" b="1">
                <a:solidFill>
                  <a:srgbClr val="CC0000"/>
                </a:solidFill>
              </a:rPr>
              <a:t>Metals can have their shapes changed relatively easily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/>
      <p:bldP spid="376841" grpId="0"/>
      <p:bldP spid="3768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Difference in behavior </a:t>
            </a:r>
            <a:r>
              <a:rPr lang="en-US" smtClean="0"/>
              <a:t>when placed in a container :</a:t>
            </a:r>
          </a:p>
          <a:p>
            <a:pPr eaLnBrk="1" hangingPunct="1"/>
            <a:r>
              <a:rPr lang="en-US" smtClean="0"/>
              <a:t>a. solids keep their shape and volume , no matter what container they are in</a:t>
            </a:r>
          </a:p>
          <a:p>
            <a:pPr eaLnBrk="1" hangingPunct="1"/>
            <a:r>
              <a:rPr lang="en-US" smtClean="0"/>
              <a:t>b. liquids take up the shape of their container but do not necessarily fill it</a:t>
            </a:r>
          </a:p>
          <a:p>
            <a:pPr eaLnBrk="1" hangingPunct="1"/>
            <a:r>
              <a:rPr lang="en-US" smtClean="0"/>
              <a:t>c. gases quickly take up the shape of their container and always fill it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/>
              <a:t>Giant molecular ( covalent ) solid / macromolecular solid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 Covalent bonds between </a:t>
            </a:r>
            <a:r>
              <a:rPr lang="en-US" dirty="0" smtClean="0">
                <a:solidFill>
                  <a:srgbClr val="FF33CC"/>
                </a:solidFill>
              </a:rPr>
              <a:t>atoms</a:t>
            </a:r>
            <a:r>
              <a:rPr lang="en-US" dirty="0" smtClean="0"/>
              <a:t> bind all atoms into a giant molecule.</a:t>
            </a:r>
          </a:p>
          <a:p>
            <a:pPr eaLnBrk="1" hangingPunct="1"/>
            <a:r>
              <a:rPr lang="en-US" dirty="0" err="1" smtClean="0"/>
              <a:t>Egs</a:t>
            </a:r>
            <a:r>
              <a:rPr lang="en-US" dirty="0" smtClean="0"/>
              <a:t> :  </a:t>
            </a:r>
          </a:p>
          <a:p>
            <a:pPr eaLnBrk="1" hangingPunct="1"/>
            <a:r>
              <a:rPr lang="en-US" dirty="0" smtClean="0"/>
              <a:t>1) diamond , graphite , silica SiO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eaLnBrk="1" hangingPunct="1"/>
            <a:r>
              <a:rPr lang="en-US" dirty="0" smtClean="0"/>
              <a:t>2) silicon carbide , (</a:t>
            </a:r>
            <a:r>
              <a:rPr lang="en-US" dirty="0" err="1" smtClean="0"/>
              <a:t>SiC</a:t>
            </a:r>
            <a:r>
              <a:rPr lang="en-US" dirty="0" smtClean="0"/>
              <a:t>)</a:t>
            </a:r>
            <a:r>
              <a:rPr lang="en-US" baseline="-25000" dirty="0" smtClean="0"/>
              <a:t>n</a:t>
            </a:r>
            <a:r>
              <a:rPr lang="en-US" dirty="0" smtClean="0"/>
              <a:t> : hard material      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similar to diamond which is also hard</a:t>
            </a:r>
          </a:p>
          <a:p>
            <a:pPr eaLnBrk="1" hangingPunct="1"/>
            <a:r>
              <a:rPr lang="en-US" dirty="0" smtClean="0"/>
              <a:t>3) silicon , germanium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a. Diamond:</a:t>
            </a:r>
          </a:p>
          <a:p>
            <a:r>
              <a:rPr lang="en-US" smtClean="0"/>
              <a:t>i) many </a:t>
            </a:r>
            <a:r>
              <a:rPr lang="en-US" smtClean="0">
                <a:solidFill>
                  <a:srgbClr val="FF0000"/>
                </a:solidFill>
              </a:rPr>
              <a:t>strong </a:t>
            </a:r>
            <a:r>
              <a:rPr lang="en-US" smtClean="0"/>
              <a:t>covalent bonds :</a:t>
            </a:r>
          </a:p>
          <a:p>
            <a:r>
              <a:rPr lang="en-US" smtClean="0"/>
              <a:t>   </a:t>
            </a:r>
            <a:r>
              <a:rPr lang="en-US" smtClean="0">
                <a:solidFill>
                  <a:srgbClr val="FF33CC"/>
                </a:solidFill>
              </a:rPr>
              <a:t>very high </a:t>
            </a:r>
            <a:r>
              <a:rPr lang="en-US" smtClean="0"/>
              <a:t>melting point</a:t>
            </a:r>
          </a:p>
          <a:p>
            <a:r>
              <a:rPr lang="en-US" smtClean="0"/>
              <a:t>ii) each carbon is joined to 4 others in a </a:t>
            </a:r>
            <a:r>
              <a:rPr lang="en-US" smtClean="0">
                <a:solidFill>
                  <a:srgbClr val="FF0066"/>
                </a:solidFill>
              </a:rPr>
              <a:t>rigid</a:t>
            </a:r>
            <a:r>
              <a:rPr lang="en-US" smtClean="0"/>
              <a:t> structure : </a:t>
            </a:r>
            <a:r>
              <a:rPr lang="en-US" smtClean="0">
                <a:solidFill>
                  <a:srgbClr val="FF33CC"/>
                </a:solidFill>
              </a:rPr>
              <a:t>hard</a:t>
            </a:r>
            <a:r>
              <a:rPr lang="en-US" smtClean="0"/>
              <a:t> and strong</a:t>
            </a:r>
          </a:p>
          <a:p>
            <a:r>
              <a:rPr lang="en-US" smtClean="0"/>
              <a:t>iii) </a:t>
            </a:r>
            <a:r>
              <a:rPr lang="en-US" smtClean="0">
                <a:solidFill>
                  <a:srgbClr val="FF0066"/>
                </a:solidFill>
              </a:rPr>
              <a:t>all </a:t>
            </a:r>
            <a:r>
              <a:rPr lang="en-US" smtClean="0"/>
              <a:t>valence electrons used in bonding, </a:t>
            </a:r>
            <a:r>
              <a:rPr lang="en-US" smtClean="0">
                <a:solidFill>
                  <a:srgbClr val="FF33CC"/>
                </a:solidFill>
              </a:rPr>
              <a:t>no</a:t>
            </a:r>
            <a:r>
              <a:rPr lang="en-US" smtClean="0"/>
              <a:t> free electrons : non conductor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" name="Picture 13" descr="diam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84250" y="1663700"/>
            <a:ext cx="3200400" cy="30384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dia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6363" y="1895475"/>
            <a:ext cx="2711450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8813" y="4916488"/>
            <a:ext cx="416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Giant molecular structure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699125" y="4678363"/>
            <a:ext cx="2543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Each C bonded to 4 other atoms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19725" y="5538788"/>
            <a:ext cx="3246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Coordination no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b. Graphite :</a:t>
            </a:r>
          </a:p>
          <a:p>
            <a:r>
              <a:rPr lang="en-US" smtClean="0"/>
              <a:t>i) many </a:t>
            </a:r>
            <a:r>
              <a:rPr lang="en-US" smtClean="0">
                <a:solidFill>
                  <a:srgbClr val="FF0000"/>
                </a:solidFill>
              </a:rPr>
              <a:t>strong</a:t>
            </a:r>
            <a:r>
              <a:rPr lang="en-US" smtClean="0"/>
              <a:t> covalent bonds :</a:t>
            </a:r>
          </a:p>
          <a:p>
            <a:r>
              <a:rPr lang="en-US" smtClean="0">
                <a:solidFill>
                  <a:srgbClr val="FF33CC"/>
                </a:solidFill>
              </a:rPr>
              <a:t>very high </a:t>
            </a:r>
            <a:r>
              <a:rPr lang="en-US" smtClean="0"/>
              <a:t>melting point</a:t>
            </a:r>
          </a:p>
          <a:p>
            <a:r>
              <a:rPr lang="en-US" smtClean="0"/>
              <a:t>ii) each carbon atom is joined to </a:t>
            </a:r>
            <a:r>
              <a:rPr lang="en-US" smtClean="0">
                <a:solidFill>
                  <a:srgbClr val="FF0000"/>
                </a:solidFill>
              </a:rPr>
              <a:t>3</a:t>
            </a:r>
            <a:r>
              <a:rPr lang="en-US" smtClean="0"/>
              <a:t> others in a </a:t>
            </a:r>
            <a:r>
              <a:rPr lang="en-US" smtClean="0">
                <a:solidFill>
                  <a:srgbClr val="FF0000"/>
                </a:solidFill>
              </a:rPr>
              <a:t>layered </a:t>
            </a:r>
            <a:r>
              <a:rPr lang="en-US" smtClean="0"/>
              <a:t>structure,</a:t>
            </a:r>
          </a:p>
          <a:p>
            <a:r>
              <a:rPr lang="en-US" smtClean="0"/>
              <a:t>layers are held by </a:t>
            </a:r>
            <a:r>
              <a:rPr lang="en-US" smtClean="0">
                <a:solidFill>
                  <a:srgbClr val="FF33CC"/>
                </a:solidFill>
              </a:rPr>
              <a:t>weak VDW forces </a:t>
            </a:r>
            <a:r>
              <a:rPr lang="en-US" smtClean="0"/>
              <a:t>and can slide over each other :</a:t>
            </a:r>
          </a:p>
          <a:p>
            <a:r>
              <a:rPr lang="en-US" smtClean="0">
                <a:solidFill>
                  <a:srgbClr val="FF33CC"/>
                </a:solidFill>
              </a:rPr>
              <a:t>soft</a:t>
            </a:r>
            <a:r>
              <a:rPr lang="en-US" smtClean="0"/>
              <a:t> (used as lubricants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iii) only 3 electrons used for bonding,</a:t>
            </a:r>
          </a:p>
          <a:p>
            <a:r>
              <a:rPr lang="en-US" smtClean="0"/>
              <a:t>presence of </a:t>
            </a:r>
            <a:r>
              <a:rPr lang="en-US" smtClean="0">
                <a:solidFill>
                  <a:srgbClr val="FF33CC"/>
                </a:solidFill>
              </a:rPr>
              <a:t>free</a:t>
            </a:r>
            <a:r>
              <a:rPr lang="en-US" smtClean="0"/>
              <a:t> electrons :</a:t>
            </a:r>
          </a:p>
          <a:p>
            <a:r>
              <a:rPr lang="en-US" smtClean="0"/>
              <a:t>the fourth electron moves </a:t>
            </a:r>
            <a:r>
              <a:rPr lang="en-US" smtClean="0">
                <a:solidFill>
                  <a:srgbClr val="FF0000"/>
                </a:solidFill>
              </a:rPr>
              <a:t>freely</a:t>
            </a:r>
            <a:r>
              <a:rPr lang="en-US" smtClean="0"/>
              <a:t> along the layers</a:t>
            </a:r>
          </a:p>
          <a:p>
            <a:r>
              <a:rPr lang="en-US" smtClean="0"/>
              <a:t>therefore </a:t>
            </a:r>
            <a:r>
              <a:rPr lang="en-US" smtClean="0">
                <a:solidFill>
                  <a:srgbClr val="FF33CC"/>
                </a:solidFill>
              </a:rPr>
              <a:t>conductor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" name="Picture 1034" descr="graphi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25500" y="1549400"/>
            <a:ext cx="4524375" cy="23923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87413" y="4108450"/>
            <a:ext cx="394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Giant molecular structure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66788" y="4664075"/>
            <a:ext cx="2982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Layered structure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20763" y="5114925"/>
            <a:ext cx="31797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Each C bonded to 3 other atoms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48138" y="5141913"/>
            <a:ext cx="2862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Coordination no=3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2"/>
          <p:cNvSpPr>
            <a:spLocks noChangeShapeType="1"/>
          </p:cNvSpPr>
          <p:nvPr/>
        </p:nvSpPr>
        <p:spPr bwMode="auto">
          <a:xfrm>
            <a:off x="8826500" y="66294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389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 flipH="1">
            <a:off x="139700" y="66294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389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447800" y="179388"/>
            <a:ext cx="6248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GIANT (MACRO) MOLECULES</a:t>
            </a:r>
            <a:endParaRPr lang="en-US" sz="2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93899" name="Group 11"/>
          <p:cNvGrpSpPr>
            <a:grpSpLocks/>
          </p:cNvGrpSpPr>
          <p:nvPr/>
        </p:nvGrpSpPr>
        <p:grpSpPr bwMode="auto">
          <a:xfrm>
            <a:off x="139700" y="1011238"/>
            <a:ext cx="8921750" cy="3824287"/>
            <a:chOff x="88" y="845"/>
            <a:chExt cx="5620" cy="2409"/>
          </a:xfrm>
        </p:grpSpPr>
        <p:pic>
          <p:nvPicPr>
            <p:cNvPr id="73738" name="Picture 9" descr="diam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846"/>
              <a:ext cx="2820" cy="2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9" name="Picture 10" descr="graph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" y="845"/>
              <a:ext cx="2818" cy="2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1473200" y="4926013"/>
            <a:ext cx="162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DIAMOND</a:t>
            </a:r>
          </a:p>
        </p:txBody>
      </p: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6072188" y="4926013"/>
            <a:ext cx="162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GRAPHITE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0" grpId="0"/>
      <p:bldP spid="29390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c. Silica,</a:t>
            </a:r>
            <a:r>
              <a:rPr lang="en-GB" b="1" smtClean="0">
                <a:solidFill>
                  <a:srgbClr val="CC0000"/>
                </a:solidFill>
              </a:rPr>
              <a:t> </a:t>
            </a:r>
            <a:r>
              <a:rPr lang="en-GB" smtClean="0">
                <a:solidFill>
                  <a:schemeClr val="tx2"/>
                </a:solidFill>
              </a:rPr>
              <a:t>SiO</a:t>
            </a:r>
            <a:r>
              <a:rPr lang="en-GB" baseline="-25000" smtClean="0">
                <a:solidFill>
                  <a:schemeClr val="tx2"/>
                </a:solidFill>
              </a:rPr>
              <a:t>2 </a:t>
            </a:r>
            <a:r>
              <a:rPr lang="en-US" smtClean="0"/>
              <a:t>(silicon IV oxide) :</a:t>
            </a:r>
            <a:r>
              <a:rPr lang="en-GB" baseline="-25000" smtClean="0">
                <a:solidFill>
                  <a:schemeClr val="tx2"/>
                </a:solidFill>
              </a:rPr>
              <a:t> </a:t>
            </a:r>
            <a:r>
              <a:rPr lang="en-GB" smtClean="0">
                <a:solidFill>
                  <a:schemeClr val="tx2"/>
                </a:solidFill>
              </a:rPr>
              <a:t>      </a:t>
            </a:r>
            <a:r>
              <a:rPr lang="en-GB" baseline="-25000" smtClean="0">
                <a:solidFill>
                  <a:schemeClr val="tx2"/>
                </a:solidFill>
              </a:rPr>
              <a:t> </a:t>
            </a:r>
            <a:endParaRPr lang="en-GB" sz="2400" smtClean="0">
              <a:solidFill>
                <a:schemeClr val="tx2"/>
              </a:solidFill>
            </a:endParaRPr>
          </a:p>
          <a:p>
            <a:r>
              <a:rPr lang="en-US" smtClean="0"/>
              <a:t>i) many </a:t>
            </a:r>
            <a:r>
              <a:rPr lang="en-US" smtClean="0">
                <a:solidFill>
                  <a:srgbClr val="FF0000"/>
                </a:solidFill>
              </a:rPr>
              <a:t>strong</a:t>
            </a:r>
            <a:r>
              <a:rPr lang="en-US" smtClean="0"/>
              <a:t> covalent bonds:</a:t>
            </a:r>
          </a:p>
          <a:p>
            <a:r>
              <a:rPr lang="en-US" smtClean="0">
                <a:solidFill>
                  <a:srgbClr val="FF33CC"/>
                </a:solidFill>
              </a:rPr>
              <a:t>very high </a:t>
            </a:r>
            <a:r>
              <a:rPr lang="en-US" smtClean="0"/>
              <a:t>melting points</a:t>
            </a:r>
          </a:p>
          <a:p>
            <a:r>
              <a:rPr lang="en-US" smtClean="0"/>
              <a:t>ii) each silicon is joined to 4 oxygen atoms, and each oxygen is joined to 2 silicon atoms:</a:t>
            </a:r>
          </a:p>
          <a:p>
            <a:r>
              <a:rPr lang="en-US" smtClean="0">
                <a:solidFill>
                  <a:srgbClr val="FF33CC"/>
                </a:solidFill>
              </a:rPr>
              <a:t>strong and hard </a:t>
            </a:r>
          </a:p>
          <a:p>
            <a:r>
              <a:rPr lang="en-US" smtClean="0"/>
              <a:t>iii) </a:t>
            </a:r>
            <a:r>
              <a:rPr lang="en-US" smtClean="0">
                <a:solidFill>
                  <a:srgbClr val="FF0000"/>
                </a:solidFill>
              </a:rPr>
              <a:t>all</a:t>
            </a:r>
            <a:r>
              <a:rPr lang="en-US" smtClean="0"/>
              <a:t> valence electrons used in bonding, </a:t>
            </a:r>
            <a:r>
              <a:rPr lang="en-US" smtClean="0">
                <a:solidFill>
                  <a:srgbClr val="FF33CC"/>
                </a:solidFill>
              </a:rPr>
              <a:t>no </a:t>
            </a:r>
            <a:r>
              <a:rPr lang="en-US" smtClean="0"/>
              <a:t>free electrons : non conductor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6" name="Picture 21" descr="dia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1825" y="2547938"/>
            <a:ext cx="2811463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522663" y="2497138"/>
            <a:ext cx="1785937" cy="1430337"/>
            <a:chOff x="3393" y="1926"/>
            <a:chExt cx="1272" cy="1051"/>
          </a:xfrm>
        </p:grpSpPr>
        <p:sp>
          <p:nvSpPr>
            <p:cNvPr id="75782" name="Oval 12"/>
            <p:cNvSpPr>
              <a:spLocks noChangeArrowheads="1"/>
            </p:cNvSpPr>
            <p:nvPr/>
          </p:nvSpPr>
          <p:spPr bwMode="auto">
            <a:xfrm>
              <a:off x="3935" y="2376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3" name="Oval 13"/>
            <p:cNvSpPr>
              <a:spLocks noChangeArrowheads="1"/>
            </p:cNvSpPr>
            <p:nvPr/>
          </p:nvSpPr>
          <p:spPr bwMode="auto">
            <a:xfrm>
              <a:off x="4225" y="2538"/>
              <a:ext cx="133" cy="133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4" name="Oval 14"/>
            <p:cNvSpPr>
              <a:spLocks noChangeArrowheads="1"/>
            </p:cNvSpPr>
            <p:nvPr/>
          </p:nvSpPr>
          <p:spPr bwMode="auto">
            <a:xfrm>
              <a:off x="4463" y="263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5" name="Oval 15"/>
            <p:cNvSpPr>
              <a:spLocks noChangeArrowheads="1"/>
            </p:cNvSpPr>
            <p:nvPr/>
          </p:nvSpPr>
          <p:spPr bwMode="auto">
            <a:xfrm>
              <a:off x="3935" y="1926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6" name="Oval 16"/>
            <p:cNvSpPr>
              <a:spLocks noChangeArrowheads="1"/>
            </p:cNvSpPr>
            <p:nvPr/>
          </p:nvSpPr>
          <p:spPr bwMode="auto">
            <a:xfrm>
              <a:off x="3975" y="2184"/>
              <a:ext cx="133" cy="133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7" name="Oval 17"/>
            <p:cNvSpPr>
              <a:spLocks noChangeArrowheads="1"/>
            </p:cNvSpPr>
            <p:nvPr/>
          </p:nvSpPr>
          <p:spPr bwMode="auto">
            <a:xfrm>
              <a:off x="3698" y="2546"/>
              <a:ext cx="133" cy="133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8" name="Oval 18"/>
            <p:cNvSpPr>
              <a:spLocks noChangeArrowheads="1"/>
            </p:cNvSpPr>
            <p:nvPr/>
          </p:nvSpPr>
          <p:spPr bwMode="auto">
            <a:xfrm>
              <a:off x="3393" y="2655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9" name="Oval 19"/>
            <p:cNvSpPr>
              <a:spLocks noChangeArrowheads="1"/>
            </p:cNvSpPr>
            <p:nvPr/>
          </p:nvSpPr>
          <p:spPr bwMode="auto">
            <a:xfrm>
              <a:off x="3577" y="2775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0" name="Oval 20"/>
            <p:cNvSpPr>
              <a:spLocks noChangeArrowheads="1"/>
            </p:cNvSpPr>
            <p:nvPr/>
          </p:nvSpPr>
          <p:spPr bwMode="auto">
            <a:xfrm>
              <a:off x="3778" y="2610"/>
              <a:ext cx="133" cy="133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V="1">
            <a:off x="4577556" y="1948070"/>
            <a:ext cx="829331" cy="549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3151" y="1736038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silicon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299791" y="2938760"/>
            <a:ext cx="623023" cy="391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3990" y="2528576"/>
            <a:ext cx="1557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oxygen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 Type of bond : </a:t>
            </a:r>
            <a:r>
              <a:rPr lang="en-US" dirty="0" smtClean="0">
                <a:solidFill>
                  <a:srgbClr val="FF0000"/>
                </a:solidFill>
              </a:rPr>
              <a:t>covalent</a:t>
            </a:r>
            <a:r>
              <a:rPr lang="en-US" dirty="0" smtClean="0"/>
              <a:t> bond</a:t>
            </a:r>
          </a:p>
          <a:p>
            <a:pPr eaLnBrk="1" hangingPunct="1"/>
            <a:r>
              <a:rPr lang="en-US" dirty="0" smtClean="0"/>
              <a:t>3. General properties :</a:t>
            </a:r>
          </a:p>
          <a:p>
            <a:pPr eaLnBrk="1" hangingPunct="1"/>
            <a:r>
              <a:rPr lang="en-US" dirty="0" smtClean="0"/>
              <a:t>    a. atoms held by numerous </a:t>
            </a:r>
            <a:r>
              <a:rPr lang="en-US" dirty="0" smtClean="0">
                <a:solidFill>
                  <a:srgbClr val="FF0000"/>
                </a:solidFill>
              </a:rPr>
              <a:t>strong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    covalent bonds in a </a:t>
            </a:r>
            <a:r>
              <a:rPr lang="en-US" dirty="0" smtClean="0">
                <a:solidFill>
                  <a:srgbClr val="FF33CC"/>
                </a:solidFill>
              </a:rPr>
              <a:t>rigid</a:t>
            </a:r>
            <a:r>
              <a:rPr lang="en-US" dirty="0" smtClean="0"/>
              <a:t> structure – </a:t>
            </a:r>
            <a:r>
              <a:rPr lang="en-US" dirty="0" smtClean="0">
                <a:solidFill>
                  <a:srgbClr val="FF33CC"/>
                </a:solidFill>
              </a:rPr>
              <a:t>hard</a:t>
            </a:r>
            <a:r>
              <a:rPr lang="en-US" dirty="0" smtClean="0"/>
              <a:t>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    and </a:t>
            </a:r>
            <a:r>
              <a:rPr lang="en-US" dirty="0" smtClean="0">
                <a:solidFill>
                  <a:srgbClr val="FF0000"/>
                </a:solidFill>
              </a:rPr>
              <a:t>very high </a:t>
            </a:r>
            <a:r>
              <a:rPr lang="en-US" dirty="0" smtClean="0"/>
              <a:t>melting point</a:t>
            </a:r>
          </a:p>
          <a:p>
            <a:pPr eaLnBrk="1" hangingPunct="1"/>
            <a:r>
              <a:rPr lang="en-US" dirty="0" smtClean="0"/>
              <a:t>     b. no free electrons or ions – non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     conductor ( </a:t>
            </a:r>
            <a:r>
              <a:rPr lang="en-US" dirty="0" smtClean="0">
                <a:solidFill>
                  <a:srgbClr val="FF33CC"/>
                </a:solidFill>
              </a:rPr>
              <a:t>except graphite 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(Gases)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376" y="1719263"/>
            <a:ext cx="8461248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4. Comparing graphite and diamond :</a:t>
            </a:r>
          </a:p>
          <a:p>
            <a:pPr eaLnBrk="1" hangingPunct="1">
              <a:defRPr/>
            </a:pPr>
            <a:r>
              <a:rPr lang="en-US" dirty="0" smtClean="0"/>
              <a:t>a. C-C bond in graphite is </a:t>
            </a:r>
            <a:r>
              <a:rPr lang="en-US" dirty="0" smtClean="0">
                <a:solidFill>
                  <a:srgbClr val="FF0066"/>
                </a:solidFill>
              </a:rPr>
              <a:t>stronger</a:t>
            </a:r>
          </a:p>
          <a:p>
            <a:pPr eaLnBrk="1" hangingPunct="1">
              <a:defRPr/>
            </a:pPr>
            <a:r>
              <a:rPr lang="en-US" dirty="0" smtClean="0"/>
              <a:t>    - intermediate between </a:t>
            </a:r>
            <a:r>
              <a:rPr lang="en-US" dirty="0" smtClean="0">
                <a:solidFill>
                  <a:srgbClr val="FF33CC"/>
                </a:solidFill>
              </a:rPr>
              <a:t>single and double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    bond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 - C-C bond in diamond is a </a:t>
            </a:r>
            <a:r>
              <a:rPr lang="en-US" dirty="0" smtClean="0">
                <a:solidFill>
                  <a:srgbClr val="FF33CC"/>
                </a:solidFill>
              </a:rPr>
              <a:t>single</a:t>
            </a:r>
            <a:r>
              <a:rPr lang="en-US" dirty="0" smtClean="0"/>
              <a:t> bond</a:t>
            </a:r>
          </a:p>
          <a:p>
            <a:pPr eaLnBrk="1" hangingPunct="1">
              <a:defRPr/>
            </a:pPr>
            <a:r>
              <a:rPr lang="en-US" dirty="0" smtClean="0"/>
              <a:t>    - graphite has </a:t>
            </a:r>
            <a:r>
              <a:rPr lang="en-US" dirty="0" smtClean="0">
                <a:solidFill>
                  <a:srgbClr val="FF0000"/>
                </a:solidFill>
              </a:rPr>
              <a:t>higher</a:t>
            </a:r>
            <a:r>
              <a:rPr lang="en-US" dirty="0" smtClean="0"/>
              <a:t> melting point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Note :</a:t>
            </a:r>
          </a:p>
          <a:p>
            <a:r>
              <a:rPr lang="en-US" smtClean="0"/>
              <a:t>All C-C bonds in graphite are </a:t>
            </a:r>
            <a:r>
              <a:rPr lang="en-US" smtClean="0">
                <a:solidFill>
                  <a:srgbClr val="FF0000"/>
                </a:solidFill>
              </a:rPr>
              <a:t>same</a:t>
            </a:r>
            <a:r>
              <a:rPr lang="en-US" smtClean="0"/>
              <a:t> length</a:t>
            </a:r>
          </a:p>
          <a:p>
            <a:r>
              <a:rPr lang="en-US" smtClean="0"/>
              <a:t>due to delocalised </a:t>
            </a:r>
            <a:r>
              <a:rPr lang="en-US" smtClean="0">
                <a:sym typeface="Symbol" pitchFamily="18" charset="2"/>
              </a:rPr>
              <a:t> orbitals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b. Graphite is </a:t>
            </a:r>
            <a:r>
              <a:rPr lang="en-US" smtClean="0">
                <a:solidFill>
                  <a:srgbClr val="FF3300"/>
                </a:solidFill>
              </a:rPr>
              <a:t>soft</a:t>
            </a:r>
          </a:p>
          <a:p>
            <a:pPr eaLnBrk="1" hangingPunct="1"/>
            <a:r>
              <a:rPr lang="en-US" smtClean="0"/>
              <a:t>    - layers of atoms held by </a:t>
            </a:r>
            <a:r>
              <a:rPr lang="en-US" smtClean="0">
                <a:solidFill>
                  <a:srgbClr val="FF0000"/>
                </a:solidFill>
              </a:rPr>
              <a:t>weak</a:t>
            </a:r>
            <a:r>
              <a:rPr lang="en-US" smtClean="0"/>
              <a:t> VDW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forces , can </a:t>
            </a: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 over each other easily</a:t>
            </a:r>
          </a:p>
          <a:p>
            <a:pPr eaLnBrk="1" hangingPunct="1"/>
            <a:r>
              <a:rPr lang="en-US" smtClean="0"/>
              <a:t>    - soft ( used as lubricant )</a:t>
            </a:r>
          </a:p>
          <a:p>
            <a:pPr eaLnBrk="1" hangingPunct="1"/>
            <a:r>
              <a:rPr lang="en-US" smtClean="0"/>
              <a:t>    Diamond is </a:t>
            </a:r>
            <a:r>
              <a:rPr lang="en-US" smtClean="0">
                <a:solidFill>
                  <a:srgbClr val="FF33CC"/>
                </a:solidFill>
              </a:rPr>
              <a:t>hard</a:t>
            </a:r>
          </a:p>
          <a:p>
            <a:pPr eaLnBrk="1" hangingPunct="1"/>
            <a:r>
              <a:rPr lang="en-US" smtClean="0"/>
              <a:t>    - </a:t>
            </a:r>
            <a:r>
              <a:rPr lang="en-US" smtClean="0">
                <a:solidFill>
                  <a:srgbClr val="FF0000"/>
                </a:solidFill>
              </a:rPr>
              <a:t>strong </a:t>
            </a:r>
            <a:r>
              <a:rPr lang="en-US" smtClean="0"/>
              <a:t>C-C bonds between atoms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 arranged in a </a:t>
            </a:r>
            <a:r>
              <a:rPr lang="en-US" smtClean="0">
                <a:solidFill>
                  <a:srgbClr val="FF33CC"/>
                </a:solidFill>
              </a:rPr>
              <a:t>rigid</a:t>
            </a:r>
            <a:r>
              <a:rPr lang="en-US" smtClean="0"/>
              <a:t> tetrahedral structure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c. Delocalised electrons in graphite</a:t>
            </a:r>
          </a:p>
          <a:p>
            <a:pPr eaLnBrk="1" hangingPunct="1"/>
            <a:r>
              <a:rPr lang="en-US" smtClean="0"/>
              <a:t>    - conducts electricity in a direction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</a:t>
            </a:r>
            <a:r>
              <a:rPr lang="en-US" smtClean="0">
                <a:solidFill>
                  <a:srgbClr val="FF0066"/>
                </a:solidFill>
              </a:rPr>
              <a:t> parallel</a:t>
            </a:r>
            <a:r>
              <a:rPr lang="en-US" smtClean="0"/>
              <a:t> to the planes containing the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 hexagonal rings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 but poor conductor </a:t>
            </a:r>
            <a:r>
              <a:rPr lang="en-US" smtClean="0">
                <a:solidFill>
                  <a:srgbClr val="FF3300"/>
                </a:solidFill>
              </a:rPr>
              <a:t>perpendicular </a:t>
            </a:r>
            <a:r>
              <a:rPr lang="en-US" smtClean="0"/>
              <a:t>to the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 planes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 as electrons are unable to move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 between planes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- Diamond is a </a:t>
            </a:r>
            <a:r>
              <a:rPr lang="en-US" smtClean="0">
                <a:solidFill>
                  <a:srgbClr val="FF3300"/>
                </a:solidFill>
              </a:rPr>
              <a:t>non conductor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   </a:t>
            </a:r>
            <a:r>
              <a:rPr lang="en-US" smtClean="0">
                <a:solidFill>
                  <a:srgbClr val="FF33CC"/>
                </a:solidFill>
              </a:rPr>
              <a:t>all</a:t>
            </a:r>
            <a:r>
              <a:rPr lang="en-US" smtClean="0"/>
              <a:t> electrons are involved in bonding , </a:t>
            </a:r>
            <a:r>
              <a:rPr lang="en-US" smtClean="0">
                <a:solidFill>
                  <a:srgbClr val="FF33CC"/>
                </a:solidFill>
              </a:rPr>
              <a:t>no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delocalised/free electrons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/>
              <a:t>Simple molecular solids / molecular solids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 Atoms are joined together </a:t>
            </a:r>
            <a:r>
              <a:rPr lang="en-US" dirty="0" smtClean="0">
                <a:solidFill>
                  <a:srgbClr val="FF3300"/>
                </a:solidFill>
              </a:rPr>
              <a:t>within</a:t>
            </a:r>
            <a:r>
              <a:rPr lang="en-US" dirty="0" smtClean="0"/>
              <a:t> the molecule by strong covalent bonds</a:t>
            </a:r>
          </a:p>
          <a:p>
            <a:pPr eaLnBrk="1" hangingPunct="1"/>
            <a:r>
              <a:rPr lang="en-US" dirty="0" smtClean="0"/>
              <a:t>but the </a:t>
            </a:r>
            <a:r>
              <a:rPr lang="en-US" dirty="0" smtClean="0">
                <a:solidFill>
                  <a:srgbClr val="FF0066"/>
                </a:solidFill>
              </a:rPr>
              <a:t>non polar </a:t>
            </a:r>
            <a:r>
              <a:rPr lang="en-US" dirty="0" smtClean="0"/>
              <a:t>molecules are attracted by </a:t>
            </a:r>
            <a:r>
              <a:rPr lang="en-US" dirty="0" smtClean="0">
                <a:solidFill>
                  <a:srgbClr val="FF3399"/>
                </a:solidFill>
              </a:rPr>
              <a:t>weak</a:t>
            </a:r>
            <a:r>
              <a:rPr lang="en-US" dirty="0" smtClean="0"/>
              <a:t> VDW forces</a:t>
            </a:r>
          </a:p>
          <a:p>
            <a:pPr eaLnBrk="1" hangingPunct="1"/>
            <a:r>
              <a:rPr lang="en-US" dirty="0" err="1" smtClean="0"/>
              <a:t>Egs</a:t>
            </a:r>
            <a:r>
              <a:rPr lang="en-US" dirty="0" smtClean="0"/>
              <a:t> :</a:t>
            </a:r>
          </a:p>
          <a:p>
            <a:pPr eaLnBrk="1" hangingPunct="1"/>
            <a:r>
              <a:rPr lang="en-US" dirty="0" smtClean="0"/>
              <a:t>Solid I</a:t>
            </a:r>
            <a:r>
              <a:rPr lang="en-US" baseline="-25000" dirty="0" smtClean="0"/>
              <a:t>2</a:t>
            </a:r>
            <a:r>
              <a:rPr lang="en-US" dirty="0" smtClean="0"/>
              <a:t> , solid CO</a:t>
            </a:r>
            <a:r>
              <a:rPr lang="en-US" baseline="-25000" dirty="0" smtClean="0"/>
              <a:t>2</a:t>
            </a:r>
            <a:r>
              <a:rPr lang="en-US" dirty="0" smtClean="0"/>
              <a:t> , solid </a:t>
            </a:r>
            <a:r>
              <a:rPr lang="en-US" dirty="0" err="1" smtClean="0"/>
              <a:t>sulphur</a:t>
            </a:r>
            <a:r>
              <a:rPr lang="en-US" dirty="0" smtClean="0"/>
              <a:t> (S</a:t>
            </a:r>
            <a:r>
              <a:rPr lang="en-US" baseline="-25000" dirty="0" smtClean="0"/>
              <a:t>8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of solid I</a:t>
            </a:r>
            <a:r>
              <a:rPr lang="en-US" baseline="-25000" smtClean="0"/>
              <a:t>2</a:t>
            </a:r>
            <a:endParaRPr lang="en-US" smtClean="0"/>
          </a:p>
          <a:p>
            <a:pPr eaLnBrk="1" hangingPunct="1"/>
            <a:r>
              <a:rPr lang="en-US" smtClean="0">
                <a:solidFill>
                  <a:srgbClr val="FF33CC"/>
                </a:solidFill>
              </a:rPr>
              <a:t>Face centred </a:t>
            </a:r>
            <a:r>
              <a:rPr lang="en-US" smtClean="0"/>
              <a:t>cubic structure</a:t>
            </a:r>
          </a:p>
          <a:p>
            <a:pPr eaLnBrk="1" hangingPunct="1"/>
            <a:r>
              <a:rPr lang="en-US" smtClean="0"/>
              <a:t>I</a:t>
            </a:r>
            <a:r>
              <a:rPr lang="en-US" baseline="-25000" smtClean="0"/>
              <a:t>2</a:t>
            </a:r>
            <a:r>
              <a:rPr lang="en-US" smtClean="0"/>
              <a:t> molecules arranged in a cube with a molecule at each corner and one at the centre of each face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6" name="Picture 4" descr="i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7550" y="893763"/>
            <a:ext cx="508793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1022350" y="665163"/>
            <a:ext cx="19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Solid iodine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Properties :</a:t>
            </a:r>
          </a:p>
          <a:p>
            <a:pPr eaLnBrk="1" hangingPunct="1"/>
            <a:r>
              <a:rPr lang="en-US" smtClean="0"/>
              <a:t>a. </a:t>
            </a:r>
            <a:r>
              <a:rPr lang="en-US" smtClean="0">
                <a:solidFill>
                  <a:srgbClr val="FF3300"/>
                </a:solidFill>
              </a:rPr>
              <a:t>weak </a:t>
            </a:r>
            <a:r>
              <a:rPr lang="en-US" smtClean="0"/>
              <a:t>VDW forces between molecules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molecules easily separated</a:t>
            </a:r>
          </a:p>
          <a:p>
            <a:pPr eaLnBrk="1" hangingPunct="1"/>
            <a:r>
              <a:rPr lang="en-US" smtClean="0"/>
              <a:t>    - </a:t>
            </a:r>
            <a:r>
              <a:rPr lang="en-US" smtClean="0">
                <a:solidFill>
                  <a:srgbClr val="FF0000"/>
                </a:solidFill>
              </a:rPr>
              <a:t>soft </a:t>
            </a:r>
            <a:r>
              <a:rPr lang="en-US" smtClean="0"/>
              <a:t>and </a:t>
            </a:r>
            <a:r>
              <a:rPr lang="en-US" smtClean="0">
                <a:solidFill>
                  <a:srgbClr val="FF33CC"/>
                </a:solidFill>
              </a:rPr>
              <a:t>low</a:t>
            </a:r>
            <a:r>
              <a:rPr lang="en-US" smtClean="0"/>
              <a:t> melting point</a:t>
            </a:r>
          </a:p>
          <a:p>
            <a:pPr eaLnBrk="1" hangingPunct="1"/>
            <a:r>
              <a:rPr lang="en-US" smtClean="0"/>
              <a:t>b. </a:t>
            </a:r>
            <a:r>
              <a:rPr lang="en-US" smtClean="0">
                <a:solidFill>
                  <a:srgbClr val="FF0000"/>
                </a:solidFill>
              </a:rPr>
              <a:t>no </a:t>
            </a:r>
            <a:r>
              <a:rPr lang="en-US" smtClean="0"/>
              <a:t>free mobile electrons or ions</a:t>
            </a:r>
          </a:p>
          <a:p>
            <a:pPr eaLnBrk="1" hangingPunct="1"/>
            <a:r>
              <a:rPr lang="en-US" smtClean="0"/>
              <a:t>    - non conductor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Hydrogen bonded solid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Eg : ice</a:t>
            </a:r>
          </a:p>
          <a:p>
            <a:pPr eaLnBrk="1" hangingPunct="1"/>
            <a:r>
              <a:rPr lang="en-US" smtClean="0"/>
              <a:t>Simple molecular solid</a:t>
            </a:r>
          </a:p>
          <a:p>
            <a:pPr eaLnBrk="1" hangingPunct="1"/>
            <a:r>
              <a:rPr lang="en-US" smtClean="0"/>
              <a:t>Each H</a:t>
            </a:r>
            <a:r>
              <a:rPr lang="en-US" baseline="-25000" smtClean="0"/>
              <a:t>2</a:t>
            </a:r>
            <a:r>
              <a:rPr lang="en-US" smtClean="0"/>
              <a:t>O surrounded tetrahedrally by 4 other molecules by hydrogen bonds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Open </a:t>
            </a:r>
            <a:r>
              <a:rPr lang="en-US" smtClean="0"/>
              <a:t>structure</a:t>
            </a:r>
          </a:p>
          <a:p>
            <a:pPr eaLnBrk="1" hangingPunct="1"/>
            <a:r>
              <a:rPr lang="en-US" smtClean="0"/>
              <a:t>Ice </a:t>
            </a:r>
            <a:r>
              <a:rPr lang="en-US" smtClean="0">
                <a:solidFill>
                  <a:srgbClr val="FF33CC"/>
                </a:solidFill>
              </a:rPr>
              <a:t>less dense </a:t>
            </a:r>
            <a:r>
              <a:rPr lang="en-US" smtClean="0"/>
              <a:t>than liquid water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GASES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Gas laws :</a:t>
            </a:r>
          </a:p>
          <a:p>
            <a:pPr eaLnBrk="1" hangingPunct="1"/>
            <a:r>
              <a:rPr lang="en-US" smtClean="0"/>
              <a:t>a. Boyles’ Law : the volume of a fixed mass of gas is inversely proportional to the pressure , at constant temperature</a:t>
            </a:r>
          </a:p>
          <a:p>
            <a:pPr eaLnBrk="1" hangingPunct="1"/>
            <a:r>
              <a:rPr lang="en-US" smtClean="0"/>
              <a:t>      v  </a:t>
            </a:r>
            <a:r>
              <a:rPr lang="el-GR" smtClean="0">
                <a:cs typeface="Times New Roman" pitchFamily="18" charset="0"/>
              </a:rPr>
              <a:t>α</a:t>
            </a:r>
            <a:r>
              <a:rPr lang="en-US" smtClean="0">
                <a:cs typeface="Times New Roman" pitchFamily="18" charset="0"/>
              </a:rPr>
              <a:t>  1/p   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     pv = constant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     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baseline="-2500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 = p</a:t>
            </a:r>
            <a:r>
              <a:rPr lang="en-US" baseline="-2500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endParaRPr lang="el-GR" smtClean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Modern use of materials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Metals :</a:t>
            </a:r>
          </a:p>
          <a:p>
            <a:pPr eaLnBrk="1" hangingPunct="1"/>
            <a:r>
              <a:rPr lang="en-US" smtClean="0"/>
              <a:t>a. Aluminium :</a:t>
            </a:r>
          </a:p>
          <a:p>
            <a:pPr eaLnBrk="1" hangingPunct="1"/>
            <a:r>
              <a:rPr lang="en-US" smtClean="0"/>
              <a:t>    i)  properties</a:t>
            </a:r>
          </a:p>
          <a:p>
            <a:pPr eaLnBrk="1" hangingPunct="1"/>
            <a:r>
              <a:rPr lang="en-US" smtClean="0"/>
              <a:t>        - light yet strong</a:t>
            </a:r>
          </a:p>
          <a:p>
            <a:pPr eaLnBrk="1" hangingPunct="1"/>
            <a:r>
              <a:rPr lang="en-US" smtClean="0"/>
              <a:t>        - malleable and ductile</a:t>
            </a:r>
          </a:p>
          <a:p>
            <a:pPr eaLnBrk="1" hangingPunct="1"/>
            <a:r>
              <a:rPr lang="en-US" smtClean="0"/>
              <a:t>        - resists corrosion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Corrosion resistant :</a:t>
            </a:r>
          </a:p>
          <a:p>
            <a:pPr eaLnBrk="1" hangingPunct="1"/>
            <a:r>
              <a:rPr lang="en-US" dirty="0" smtClean="0"/>
              <a:t>Exposed to air , layer of oxide forms on the surface</a:t>
            </a:r>
          </a:p>
          <a:p>
            <a:pPr eaLnBrk="1" hangingPunct="1"/>
            <a:r>
              <a:rPr lang="en-US" dirty="0" smtClean="0"/>
              <a:t>Oxide layer is </a:t>
            </a:r>
            <a:r>
              <a:rPr lang="en-US" dirty="0" smtClean="0">
                <a:solidFill>
                  <a:srgbClr val="FF3300"/>
                </a:solidFill>
              </a:rPr>
              <a:t>non porous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33CC"/>
                </a:solidFill>
              </a:rPr>
              <a:t>adhering</a:t>
            </a:r>
          </a:p>
          <a:p>
            <a:pPr eaLnBrk="1" hangingPunct="1"/>
            <a:r>
              <a:rPr lang="en-US" dirty="0" smtClean="0"/>
              <a:t>Seals off the metal from oxygen , no further oxidation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ii) Uses of Al metal :</a:t>
            </a:r>
          </a:p>
          <a:p>
            <a:pPr eaLnBrk="1" hangingPunct="1"/>
            <a:r>
              <a:rPr lang="en-US" smtClean="0"/>
              <a:t>(1)Excellent conductor of heat and electricity - used as heat exchangers</a:t>
            </a:r>
          </a:p>
          <a:p>
            <a:pPr eaLnBrk="1" hangingPunct="1"/>
            <a:r>
              <a:rPr lang="en-US" smtClean="0"/>
              <a:t> (2)highly reflective – used in roofing to insulate buildings</a:t>
            </a:r>
          </a:p>
          <a:p>
            <a:pPr eaLnBrk="1" hangingPunct="1"/>
            <a:r>
              <a:rPr lang="en-US" smtClean="0"/>
              <a:t>(3)Non toxic – used to make food equipment and in packaging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iii) Uses of Al alloys :</a:t>
            </a:r>
          </a:p>
          <a:p>
            <a:pPr eaLnBrk="1" hangingPunct="1"/>
            <a:r>
              <a:rPr lang="en-US" smtClean="0"/>
              <a:t>Duralumin ( </a:t>
            </a:r>
            <a:r>
              <a:rPr lang="en-US" smtClean="0">
                <a:solidFill>
                  <a:srgbClr val="FF3300"/>
                </a:solidFill>
              </a:rPr>
              <a:t>Al , Mg , Cu</a:t>
            </a:r>
            <a:r>
              <a:rPr lang="en-US" smtClean="0"/>
              <a:t> ) and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magnalium ( </a:t>
            </a:r>
            <a:r>
              <a:rPr lang="en-US" smtClean="0">
                <a:solidFill>
                  <a:srgbClr val="FF0066"/>
                </a:solidFill>
              </a:rPr>
              <a:t>Ca , Al , Mg</a:t>
            </a:r>
            <a:r>
              <a:rPr lang="en-US" smtClean="0"/>
              <a:t> )</a:t>
            </a:r>
          </a:p>
          <a:p>
            <a:pPr eaLnBrk="1" hangingPunct="1"/>
            <a:r>
              <a:rPr lang="en-US" smtClean="0"/>
              <a:t>Light yet strong</a:t>
            </a:r>
          </a:p>
          <a:p>
            <a:pPr eaLnBrk="1" hangingPunct="1"/>
            <a:r>
              <a:rPr lang="en-US" smtClean="0"/>
              <a:t>Used in construction of aircrafts and ships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b. Copper :</a:t>
            </a:r>
          </a:p>
          <a:p>
            <a:pPr eaLnBrk="1" hangingPunct="1"/>
            <a:r>
              <a:rPr lang="en-US" smtClean="0"/>
              <a:t>i) Uses of copper metal :</a:t>
            </a:r>
          </a:p>
          <a:p>
            <a:pPr eaLnBrk="1" hangingPunct="1"/>
            <a:r>
              <a:rPr lang="en-US" smtClean="0"/>
              <a:t>(1)high electrical conductivity – used for electrical wiring</a:t>
            </a:r>
          </a:p>
          <a:p>
            <a:pPr eaLnBrk="1" hangingPunct="1"/>
            <a:r>
              <a:rPr lang="en-US" smtClean="0"/>
              <a:t>(2)chemically inert – used in domestic and gas pipework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(3) Has catalytic properties – used as catalyst in oxidation of methanol</a:t>
            </a:r>
          </a:p>
          <a:p>
            <a:pPr eaLnBrk="1" hangingPunct="1"/>
            <a:r>
              <a:rPr lang="en-US" dirty="0" smtClean="0"/>
              <a:t>ii) Uses of copper alloys :</a:t>
            </a:r>
          </a:p>
          <a:p>
            <a:pPr eaLnBrk="1" hangingPunct="1"/>
            <a:r>
              <a:rPr lang="en-US" dirty="0" smtClean="0"/>
              <a:t>(1)brass ( </a:t>
            </a:r>
            <a:r>
              <a:rPr lang="en-US" dirty="0" smtClean="0">
                <a:solidFill>
                  <a:srgbClr val="FF33CC"/>
                </a:solidFill>
              </a:rPr>
              <a:t>Cu , Zn </a:t>
            </a:r>
            <a:r>
              <a:rPr lang="en-US" dirty="0" smtClean="0"/>
              <a:t>) – used for making screws, hinges, decorative items , working parts of watches and clocks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(2)bronze ( </a:t>
            </a:r>
            <a:r>
              <a:rPr lang="en-US" smtClean="0">
                <a:solidFill>
                  <a:srgbClr val="FF3300"/>
                </a:solidFill>
              </a:rPr>
              <a:t>Cu , Sn</a:t>
            </a:r>
            <a:r>
              <a:rPr lang="en-US" smtClean="0"/>
              <a:t> ) – used for bearings and ship’s propellers</a:t>
            </a:r>
          </a:p>
          <a:p>
            <a:pPr eaLnBrk="1" hangingPunct="1"/>
            <a:r>
              <a:rPr lang="en-US" smtClean="0"/>
              <a:t>(3)cupro nickel ( </a:t>
            </a:r>
            <a:r>
              <a:rPr lang="en-US" smtClean="0">
                <a:solidFill>
                  <a:srgbClr val="FF0066"/>
                </a:solidFill>
              </a:rPr>
              <a:t>Cu , Ni</a:t>
            </a:r>
            <a:r>
              <a:rPr lang="en-US" smtClean="0"/>
              <a:t> ) – used for making coins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Ceramics :</a:t>
            </a:r>
          </a:p>
          <a:p>
            <a:pPr eaLnBrk="1" hangingPunct="1"/>
            <a:r>
              <a:rPr lang="en-US" smtClean="0"/>
              <a:t>a. have </a:t>
            </a:r>
            <a:r>
              <a:rPr lang="en-US" smtClean="0">
                <a:solidFill>
                  <a:srgbClr val="FF0066"/>
                </a:solidFill>
              </a:rPr>
              <a:t>giant </a:t>
            </a:r>
            <a:r>
              <a:rPr lang="en-US" smtClean="0"/>
              <a:t>structures</a:t>
            </a:r>
          </a:p>
          <a:p>
            <a:pPr eaLnBrk="1" hangingPunct="1"/>
            <a:r>
              <a:rPr lang="en-US" smtClean="0"/>
              <a:t>b. properties :</a:t>
            </a:r>
          </a:p>
          <a:p>
            <a:pPr eaLnBrk="1" hangingPunct="1"/>
            <a:r>
              <a:rPr lang="en-US" smtClean="0"/>
              <a:t>i)  high melting point</a:t>
            </a:r>
          </a:p>
          <a:p>
            <a:pPr eaLnBrk="1" hangingPunct="1"/>
            <a:r>
              <a:rPr lang="en-US" smtClean="0"/>
              <a:t>ii) resistant to wear and abrasion</a:t>
            </a:r>
          </a:p>
          <a:p>
            <a:pPr eaLnBrk="1" hangingPunct="1"/>
            <a:r>
              <a:rPr lang="en-US" smtClean="0"/>
              <a:t>iii)resistant to heat and chemical attack</a:t>
            </a:r>
          </a:p>
          <a:p>
            <a:pPr eaLnBrk="1" hangingPunct="1"/>
            <a:r>
              <a:rPr lang="en-US" smtClean="0"/>
              <a:t>iv) less likely to deform under compression</a:t>
            </a:r>
          </a:p>
          <a:p>
            <a:pPr eaLnBrk="1" hangingPunct="1"/>
            <a:r>
              <a:rPr lang="en-US" smtClean="0"/>
              <a:t>v) electrical insulator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4150"/>
            <a:ext cx="8229600" cy="4411663"/>
          </a:xfrm>
        </p:spPr>
        <p:txBody>
          <a:bodyPr/>
          <a:lstStyle/>
          <a:p>
            <a:pPr eaLnBrk="1" hangingPunct="1"/>
            <a:r>
              <a:rPr lang="en-US" sz="2800" smtClean="0"/>
              <a:t>c. Uses of ceramics :</a:t>
            </a:r>
          </a:p>
          <a:p>
            <a:pPr eaLnBrk="1" hangingPunct="1"/>
            <a:r>
              <a:rPr lang="en-US" sz="2800" smtClean="0"/>
              <a:t>i)   as furnace linings which must withstand high temperatures</a:t>
            </a:r>
          </a:p>
          <a:p>
            <a:pPr eaLnBrk="1" hangingPunct="1"/>
            <a:r>
              <a:rPr lang="en-US" sz="2800" smtClean="0"/>
              <a:t>Eg : Al</a:t>
            </a:r>
            <a:r>
              <a:rPr lang="en-US" sz="2800" baseline="-25000" smtClean="0"/>
              <a:t>2</a:t>
            </a:r>
            <a:r>
              <a:rPr lang="en-US" sz="2800" smtClean="0"/>
              <a:t>O</a:t>
            </a:r>
            <a:r>
              <a:rPr lang="en-US" sz="2800" baseline="-25000" smtClean="0"/>
              <a:t>3</a:t>
            </a:r>
            <a:r>
              <a:rPr lang="en-US" sz="2800" smtClean="0"/>
              <a:t> ( m.p = 2300</a:t>
            </a:r>
            <a:r>
              <a:rPr lang="en-US" sz="2800" baseline="30000" smtClean="0"/>
              <a:t>0</a:t>
            </a:r>
            <a:r>
              <a:rPr lang="en-US" sz="2800" smtClean="0"/>
              <a:t> C)</a:t>
            </a:r>
          </a:p>
          <a:p>
            <a:pPr eaLnBrk="1" hangingPunct="1"/>
            <a:r>
              <a:rPr lang="en-US" sz="2800" smtClean="0"/>
              <a:t>       </a:t>
            </a:r>
            <a:r>
              <a:rPr lang="en-US" sz="2800" smtClean="0">
                <a:solidFill>
                  <a:srgbClr val="FF0000"/>
                </a:solidFill>
              </a:rPr>
              <a:t>MgO </a:t>
            </a:r>
            <a:r>
              <a:rPr lang="en-US" sz="2800" smtClean="0"/>
              <a:t>( m.p = 2800</a:t>
            </a:r>
            <a:r>
              <a:rPr lang="en-US" sz="2800" baseline="30000" smtClean="0"/>
              <a:t>0</a:t>
            </a:r>
            <a:r>
              <a:rPr lang="en-US" sz="2800" smtClean="0"/>
              <a:t> C )</a:t>
            </a:r>
          </a:p>
          <a:p>
            <a:pPr eaLnBrk="1" hangingPunct="1"/>
            <a:r>
              <a:rPr lang="en-US" sz="2800" smtClean="0"/>
              <a:t>ii)  in crockery, china, porcelain ,pottery eg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    SiO</a:t>
            </a:r>
            <a:r>
              <a:rPr lang="en-US" sz="2800" baseline="-25000" smtClean="0"/>
              <a:t>2</a:t>
            </a:r>
            <a:endParaRPr lang="en-US" sz="2800" smtClean="0"/>
          </a:p>
          <a:p>
            <a:pPr eaLnBrk="1" hangingPunct="1"/>
            <a:r>
              <a:rPr lang="en-US" sz="2800" smtClean="0"/>
              <a:t>iii) as electrical insulators eg </a:t>
            </a:r>
            <a:r>
              <a:rPr lang="en-US" sz="2800" smtClean="0">
                <a:solidFill>
                  <a:srgbClr val="FF0000"/>
                </a:solidFill>
              </a:rPr>
              <a:t>MgO</a:t>
            </a:r>
            <a:r>
              <a:rPr lang="en-US" sz="2800" smtClean="0"/>
              <a:t> ,SiC , Si</a:t>
            </a:r>
            <a:r>
              <a:rPr lang="en-US" sz="2800" baseline="-25000" smtClean="0"/>
              <a:t>3</a:t>
            </a:r>
            <a:r>
              <a:rPr lang="en-US" sz="2800" smtClean="0"/>
              <a:t>N</a:t>
            </a:r>
            <a:r>
              <a:rPr lang="en-US" sz="2800" baseline="-25000" smtClean="0"/>
              <a:t>4</a:t>
            </a:r>
            <a:endParaRPr lang="en-US" sz="28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3795</TotalTime>
  <Words>3140</Words>
  <Application>Microsoft Office PowerPoint</Application>
  <PresentationFormat>On-screen Show (4:3)</PresentationFormat>
  <Paragraphs>452</Paragraphs>
  <Slides>98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98</vt:i4>
      </vt:variant>
    </vt:vector>
  </HeadingPairs>
  <TitlesOfParts>
    <vt:vector size="101" baseType="lpstr">
      <vt:lpstr>Network</vt:lpstr>
      <vt:lpstr>Microsoft Equation 3.0</vt:lpstr>
      <vt:lpstr>Equation</vt:lpstr>
      <vt:lpstr>STATES OF MATTER</vt:lpstr>
      <vt:lpstr>Slide 2</vt:lpstr>
      <vt:lpstr>Slide 3</vt:lpstr>
      <vt:lpstr>Solids</vt:lpstr>
      <vt:lpstr>Liquids</vt:lpstr>
      <vt:lpstr>Gases</vt:lpstr>
      <vt:lpstr>Slide 7</vt:lpstr>
      <vt:lpstr>Learning objectives (Gases)</vt:lpstr>
      <vt:lpstr>GASES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 </vt:lpstr>
      <vt:lpstr>Slide 22</vt:lpstr>
      <vt:lpstr>Slide 23</vt:lpstr>
      <vt:lpstr>Slide 24</vt:lpstr>
      <vt:lpstr>Slide 25</vt:lpstr>
      <vt:lpstr>Question</vt:lpstr>
      <vt:lpstr>Slide 27</vt:lpstr>
      <vt:lpstr>Question</vt:lpstr>
      <vt:lpstr>Slide 29</vt:lpstr>
      <vt:lpstr>Slide 30</vt:lpstr>
      <vt:lpstr>Question</vt:lpstr>
      <vt:lpstr>Slide 32</vt:lpstr>
      <vt:lpstr>Questions</vt:lpstr>
      <vt:lpstr>Kinetic theory of gases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Learning objectives (Liquids)</vt:lpstr>
      <vt:lpstr>LIQUIDS</vt:lpstr>
      <vt:lpstr>Slide 47</vt:lpstr>
      <vt:lpstr>Slide 48</vt:lpstr>
      <vt:lpstr>Slide 49</vt:lpstr>
      <vt:lpstr>Slide 50</vt:lpstr>
      <vt:lpstr>Slide 51</vt:lpstr>
      <vt:lpstr>Learning objectives (Solids)</vt:lpstr>
      <vt:lpstr>SOLIDS</vt:lpstr>
      <vt:lpstr>Slide 54</vt:lpstr>
      <vt:lpstr>Giant Ionic Solid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Giant molecular ( covalent ) solid / macromolecular solid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Simple molecular solids / molecular solids</vt:lpstr>
      <vt:lpstr>Slide 86</vt:lpstr>
      <vt:lpstr>Slide 87</vt:lpstr>
      <vt:lpstr>Slide 88</vt:lpstr>
      <vt:lpstr>Hydrogen bonded solid</vt:lpstr>
      <vt:lpstr>Modern use of materials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HOPTON</dc:creator>
  <cp:lastModifiedBy>user</cp:lastModifiedBy>
  <cp:revision>764</cp:revision>
  <dcterms:created xsi:type="dcterms:W3CDTF">2002-05-25T07:04:53Z</dcterms:created>
  <dcterms:modified xsi:type="dcterms:W3CDTF">2012-09-19T12:33:52Z</dcterms:modified>
</cp:coreProperties>
</file>