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7" r:id="rId2"/>
    <p:sldId id="258" r:id="rId3"/>
    <p:sldId id="292" r:id="rId4"/>
    <p:sldId id="293" r:id="rId5"/>
    <p:sldId id="259" r:id="rId6"/>
    <p:sldId id="260" r:id="rId7"/>
    <p:sldId id="289" r:id="rId8"/>
    <p:sldId id="262" r:id="rId9"/>
    <p:sldId id="263" r:id="rId10"/>
    <p:sldId id="264" r:id="rId11"/>
    <p:sldId id="265" r:id="rId12"/>
    <p:sldId id="266" r:id="rId13"/>
    <p:sldId id="290" r:id="rId14"/>
    <p:sldId id="291" r:id="rId15"/>
    <p:sldId id="267" r:id="rId16"/>
    <p:sldId id="268" r:id="rId17"/>
    <p:sldId id="282" r:id="rId18"/>
    <p:sldId id="283" r:id="rId19"/>
    <p:sldId id="284" r:id="rId20"/>
    <p:sldId id="287" r:id="rId21"/>
    <p:sldId id="285" r:id="rId22"/>
    <p:sldId id="286" r:id="rId23"/>
    <p:sldId id="288" r:id="rId24"/>
    <p:sldId id="278" r:id="rId25"/>
    <p:sldId id="280" r:id="rId26"/>
    <p:sldId id="281" r:id="rId27"/>
    <p:sldId id="279" r:id="rId28"/>
    <p:sldId id="269" r:id="rId29"/>
    <p:sldId id="271" r:id="rId30"/>
    <p:sldId id="272" r:id="rId31"/>
    <p:sldId id="273" r:id="rId32"/>
    <p:sldId id="275" r:id="rId33"/>
    <p:sldId id="276" r:id="rId34"/>
    <p:sldId id="274" r:id="rId35"/>
    <p:sldId id="270" r:id="rId36"/>
    <p:sldId id="27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352C0-0BA2-4049-8F83-6AA3ED89B29D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33269-9151-4CC9-9E01-FD276B57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33269-9151-4CC9-9E01-FD276B5756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E812EB-42DB-4E1B-BA1B-8DCCBE0C5262}" type="datetimeFigureOut">
              <a:rPr lang="en-US" smtClean="0"/>
              <a:t>27/9/2012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9C9FF5C-27C9-4A37-899B-F483026099B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TOPIC 5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7406640" cy="234093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CHEMICAL ENERGETICS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876800" y="5638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Taylor’s College </a:t>
            </a:r>
            <a:r>
              <a:rPr lang="en-US" dirty="0" err="1" smtClean="0"/>
              <a:t>Subang</a:t>
            </a:r>
            <a:r>
              <a:rPr lang="en-US" dirty="0" smtClean="0"/>
              <a:t> Jaya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>
                <a:ea typeface="굴림" charset="-127"/>
              </a:rPr>
              <a:t>Bond Energy / Bond dissociation Energy</a:t>
            </a:r>
            <a:r>
              <a:rPr lang="en-US" altLang="ko-KR">
                <a:ea typeface="굴림" charset="-127"/>
              </a:rPr>
              <a:t> </a:t>
            </a: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FF3300"/>
                </a:solidFill>
                <a:ea typeface="굴림" charset="-127"/>
              </a:rPr>
              <a:t>energy </a:t>
            </a:r>
            <a:r>
              <a:rPr lang="en-US" altLang="ko-KR" sz="2800" b="1" dirty="0">
                <a:solidFill>
                  <a:srgbClr val="FF3300"/>
                </a:solidFill>
                <a:ea typeface="굴림" charset="-127"/>
              </a:rPr>
              <a:t>required to break 1 mole of a covalent bond between 2 atoms in its gaseous state.</a:t>
            </a:r>
            <a:endParaRPr lang="en-US" altLang="ko-KR" sz="2800" dirty="0">
              <a:solidFill>
                <a:srgbClr val="FF3300"/>
              </a:solidFill>
              <a:ea typeface="굴림" charset="-127"/>
            </a:endParaRPr>
          </a:p>
          <a:p>
            <a:r>
              <a:rPr lang="en-US" altLang="ko-KR" sz="2800" dirty="0">
                <a:ea typeface="굴림" charset="-127"/>
              </a:rPr>
              <a:t>Bond energy = value of bond ( either to break or to form covalent bond)</a:t>
            </a:r>
          </a:p>
          <a:p>
            <a:r>
              <a:rPr lang="en-US" altLang="ko-KR" sz="2800" b="1" dirty="0">
                <a:solidFill>
                  <a:schemeClr val="folHlink"/>
                </a:solidFill>
                <a:ea typeface="굴림" charset="-127"/>
              </a:rPr>
              <a:t>Exothermic change</a:t>
            </a:r>
            <a:r>
              <a:rPr lang="en-US" altLang="ko-KR" sz="2800" dirty="0">
                <a:ea typeface="굴림" charset="-127"/>
              </a:rPr>
              <a:t> is evidence for formation of strong bonds, </a:t>
            </a:r>
            <a:endParaRPr lang="en-US" altLang="ko-KR" sz="2800" b="1" dirty="0">
              <a:ea typeface="굴림" charset="-127"/>
            </a:endParaRPr>
          </a:p>
          <a:p>
            <a:r>
              <a:rPr lang="en-US" altLang="ko-KR" sz="2800" b="1" dirty="0">
                <a:solidFill>
                  <a:schemeClr val="folHlink"/>
                </a:solidFill>
                <a:ea typeface="굴림" charset="-127"/>
              </a:rPr>
              <a:t>Endothermic change</a:t>
            </a:r>
            <a:r>
              <a:rPr lang="en-US" altLang="ko-KR" sz="2800" dirty="0">
                <a:ea typeface="굴림" charset="-127"/>
              </a:rPr>
              <a:t> is evidence for formation of weaker bonds.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3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Line 4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52438" y="914400"/>
            <a:ext cx="8691562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200"/>
              </a:spcAft>
            </a:pPr>
            <a:r>
              <a:rPr lang="en-GB" sz="1600" b="1">
                <a:solidFill>
                  <a:srgbClr val="CC0000"/>
                </a:solidFill>
                <a:latin typeface="Arial" charset="0"/>
              </a:rPr>
              <a:t>Notes</a:t>
            </a:r>
            <a:r>
              <a:rPr lang="en-GB" sz="1600" b="1">
                <a:latin typeface="Arial" charset="0"/>
              </a:rPr>
              <a:t>	 •  strength of bonds also depends on environment; MEAN values quoted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   	 •  making bonds is exothermic as it is the opposite of breaking a bond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  	 •  for diatomic gases, bond enthalpy =  2 x enthalpy of atomisation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  	 •  smaller bond enthalpy =  weaker bond = easier to break</a:t>
            </a:r>
          </a:p>
          <a:p>
            <a:pPr>
              <a:spcAft>
                <a:spcPts val="200"/>
              </a:spcAft>
            </a:pPr>
            <a:endParaRPr lang="en-GB" sz="1300" b="1">
              <a:solidFill>
                <a:srgbClr val="000099"/>
              </a:solidFill>
              <a:latin typeface="Arial" charset="0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solidFill>
                  <a:srgbClr val="CC0000"/>
                </a:solidFill>
                <a:latin typeface="Arial" charset="0"/>
              </a:rPr>
              <a:t>Mean Values</a:t>
            </a:r>
            <a:r>
              <a:rPr lang="en-GB" sz="1300">
                <a:latin typeface="Arial" charset="0"/>
              </a:rPr>
              <a:t>	      </a:t>
            </a:r>
            <a:r>
              <a:rPr lang="en-GB" sz="1500" b="1">
                <a:latin typeface="Arial" charset="0"/>
              </a:rPr>
              <a:t>H-H	 436	     H-F	562	     N-N	163</a:t>
            </a:r>
          </a:p>
          <a:p>
            <a:pPr>
              <a:spcAft>
                <a:spcPts val="200"/>
              </a:spcAft>
            </a:pPr>
            <a:r>
              <a:rPr lang="en-GB" sz="1500" b="1">
                <a:latin typeface="Arial" charset="0"/>
              </a:rPr>
              <a:t>	         	     C-C	 346	     H-Cl	431	     N=N	409</a:t>
            </a:r>
          </a:p>
          <a:p>
            <a:pPr>
              <a:spcAft>
                <a:spcPts val="200"/>
              </a:spcAft>
            </a:pPr>
            <a:r>
              <a:rPr lang="en-GB" sz="1500" b="1">
                <a:latin typeface="Arial" charset="0"/>
              </a:rPr>
              <a:t>     	         	     C=C	 611	     H-Br	366	     N</a:t>
            </a:r>
            <a:r>
              <a:rPr lang="en-GB" sz="1500" b="1">
                <a:latin typeface="Arial" charset="0"/>
                <a:sym typeface="Symbol" pitchFamily="18" charset="2"/>
              </a:rPr>
              <a:t></a:t>
            </a:r>
            <a:r>
              <a:rPr lang="en-GB" sz="1500" b="1">
                <a:latin typeface="Arial" charset="0"/>
              </a:rPr>
              <a:t>N	944</a:t>
            </a:r>
          </a:p>
          <a:p>
            <a:pPr>
              <a:spcAft>
                <a:spcPts val="200"/>
              </a:spcAft>
            </a:pPr>
            <a:r>
              <a:rPr lang="en-GB" sz="1500" b="1">
                <a:latin typeface="Arial" charset="0"/>
              </a:rPr>
              <a:t>	         	     C</a:t>
            </a:r>
            <a:r>
              <a:rPr lang="en-GB" sz="1500" b="1">
                <a:latin typeface="Symbol" pitchFamily="18" charset="2"/>
                <a:sym typeface="Symbol" pitchFamily="18" charset="2"/>
              </a:rPr>
              <a:t></a:t>
            </a:r>
            <a:r>
              <a:rPr lang="en-GB" sz="1500" b="1">
                <a:latin typeface="Arial" charset="0"/>
              </a:rPr>
              <a:t>C	 837	     H-I	299	     P-P	172</a:t>
            </a:r>
          </a:p>
          <a:p>
            <a:pPr>
              <a:spcAft>
                <a:spcPts val="200"/>
              </a:spcAft>
            </a:pPr>
            <a:r>
              <a:rPr lang="en-GB" sz="1500" b="1">
                <a:latin typeface="Arial" charset="0"/>
              </a:rPr>
              <a:t>     	         	     C-O	 360	     H-N	388	     F-F	158</a:t>
            </a:r>
          </a:p>
          <a:p>
            <a:pPr>
              <a:spcAft>
                <a:spcPts val="200"/>
              </a:spcAft>
            </a:pPr>
            <a:r>
              <a:rPr lang="en-GB" sz="1500" b="1">
                <a:latin typeface="Arial" charset="0"/>
              </a:rPr>
              <a:t>     	         	     C=O	 743	     H-O	463	     Cl-Cl	242</a:t>
            </a:r>
          </a:p>
          <a:p>
            <a:pPr>
              <a:spcAft>
                <a:spcPts val="200"/>
              </a:spcAft>
            </a:pPr>
            <a:r>
              <a:rPr lang="en-GB" sz="1500" b="1">
                <a:latin typeface="Arial" charset="0"/>
              </a:rPr>
              <a:t>     	         	     C-H	 413	     H-S	338	     Br-Br	193</a:t>
            </a:r>
          </a:p>
          <a:p>
            <a:pPr>
              <a:spcAft>
                <a:spcPts val="200"/>
              </a:spcAft>
            </a:pPr>
            <a:r>
              <a:rPr lang="en-GB" sz="1500" b="1">
                <a:latin typeface="Arial" charset="0"/>
              </a:rPr>
              <a:t>     	         	     C-N	 305	     H-Si	318	     I-I	151</a:t>
            </a:r>
          </a:p>
          <a:p>
            <a:pPr>
              <a:spcAft>
                <a:spcPts val="200"/>
              </a:spcAft>
            </a:pPr>
            <a:r>
              <a:rPr lang="en-GB" sz="1500" b="1">
                <a:latin typeface="Arial" charset="0"/>
              </a:rPr>
              <a:t>     	         	     C-F	 484	     P-H	322	     S-S	264</a:t>
            </a:r>
          </a:p>
          <a:p>
            <a:pPr>
              <a:spcAft>
                <a:spcPts val="200"/>
              </a:spcAft>
            </a:pPr>
            <a:r>
              <a:rPr lang="en-GB" sz="1500" b="1">
                <a:latin typeface="Arial" charset="0"/>
              </a:rPr>
              <a:t>     	         	     C-Cl	 338	     O-O	146	     Si-Si	176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447800" y="182563"/>
            <a:ext cx="6248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BOND DISSOCIATION ENTHALPY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319088" y="4043363"/>
            <a:ext cx="19367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Average (mean) values are quoted because the actual value depends on the environment of the bond  i.e. where it is in the molecule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962400" y="5562600"/>
            <a:ext cx="193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CC0000"/>
                </a:solidFill>
                <a:latin typeface="Arial" charset="0"/>
              </a:rPr>
              <a:t>UNITS = kJ mol</a:t>
            </a:r>
            <a:r>
              <a:rPr lang="en-US" sz="1600" b="1" baseline="30000">
                <a:solidFill>
                  <a:srgbClr val="CC0000"/>
                </a:solidFill>
                <a:latin typeface="Arial" charset="0"/>
              </a:rPr>
              <a:t>-1</a:t>
            </a:r>
            <a:endParaRPr lang="en-US" sz="1600" b="1">
              <a:solidFill>
                <a:srgbClr val="CC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089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 dirty="0" smtClean="0">
                <a:ea typeface="굴림" charset="-127"/>
              </a:rPr>
              <a:t>Standard Enthalpy </a:t>
            </a:r>
            <a:r>
              <a:rPr lang="en-US" altLang="ko-KR" sz="4000" b="1" u="sng" dirty="0">
                <a:ea typeface="굴림" charset="-127"/>
              </a:rPr>
              <a:t>Change for </a:t>
            </a:r>
            <a:r>
              <a:rPr lang="en-US" altLang="ko-KR" sz="4000" b="1" u="sng" dirty="0" err="1" smtClean="0">
                <a:ea typeface="굴림" charset="-127"/>
              </a:rPr>
              <a:t>Atomisation</a:t>
            </a:r>
            <a:r>
              <a:rPr lang="en-US" altLang="ko-KR" sz="4000" b="1" u="sng" dirty="0" smtClean="0">
                <a:ea typeface="굴림" charset="-127"/>
              </a:rPr>
              <a:t>, </a:t>
            </a:r>
            <a:r>
              <a:rPr lang="en-US" altLang="ko-KR" sz="4000" b="1" dirty="0">
                <a:ea typeface="굴림" charset="-127"/>
              </a:rPr>
              <a:t>∆</a:t>
            </a:r>
            <a:r>
              <a:rPr lang="en-US" altLang="ko-KR" sz="4000" b="1" dirty="0" smtClean="0">
                <a:ea typeface="굴림" charset="-127"/>
              </a:rPr>
              <a:t>H</a:t>
            </a:r>
            <a:r>
              <a:rPr lang="en-US" altLang="ko-KR" sz="4000" b="1" baseline="-25000" dirty="0" smtClean="0">
                <a:ea typeface="굴림" charset="-127"/>
              </a:rPr>
              <a:t>at</a:t>
            </a:r>
            <a:r>
              <a:rPr lang="en-US" altLang="ko-KR" sz="4000" b="1" baseline="30000" dirty="0" smtClean="0">
                <a:ea typeface="굴림" charset="-127"/>
                <a:sym typeface="Symbol" pitchFamily="18" charset="2"/>
              </a:rPr>
              <a:t></a:t>
            </a:r>
            <a:endParaRPr lang="en-US" sz="4000" b="1" u="sng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79792" cy="5181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ea typeface="굴림" charset="-127"/>
              </a:rPr>
              <a:t>Enthalpy change </a:t>
            </a:r>
            <a:r>
              <a:rPr lang="en-US" altLang="ko-KR" b="1" dirty="0">
                <a:ea typeface="굴림" charset="-127"/>
              </a:rPr>
              <a:t>to form </a:t>
            </a:r>
            <a:r>
              <a:rPr lang="en-US" altLang="ko-KR" b="1" u="sng" dirty="0">
                <a:solidFill>
                  <a:srgbClr val="FF3300"/>
                </a:solidFill>
                <a:ea typeface="굴림" charset="-127"/>
              </a:rPr>
              <a:t>1 mole of gaseous atom</a:t>
            </a:r>
            <a:r>
              <a:rPr lang="en-US" altLang="ko-KR" b="1" dirty="0">
                <a:ea typeface="굴림" charset="-127"/>
              </a:rPr>
              <a:t> from </a:t>
            </a:r>
            <a:r>
              <a:rPr lang="en-US" altLang="ko-KR" b="1" dirty="0" smtClean="0">
                <a:ea typeface="굴림" charset="-127"/>
              </a:rPr>
              <a:t>an element or a molecule </a:t>
            </a:r>
            <a:r>
              <a:rPr lang="en-US" altLang="ko-KR" b="1" dirty="0">
                <a:ea typeface="굴림" charset="-127"/>
              </a:rPr>
              <a:t>under </a:t>
            </a:r>
            <a:r>
              <a:rPr lang="en-US" altLang="ko-KR" b="1" u="sng" dirty="0">
                <a:solidFill>
                  <a:srgbClr val="FF3300"/>
                </a:solidFill>
                <a:ea typeface="굴림" charset="-127"/>
              </a:rPr>
              <a:t>standard state condition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 (25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  <a:sym typeface="Symbol" pitchFamily="18" charset="2"/>
              </a:rPr>
              <a:t>C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, 1atm</a:t>
            </a:r>
            <a:r>
              <a:rPr lang="en-US" altLang="ko-KR" b="1" dirty="0" smtClean="0">
                <a:solidFill>
                  <a:srgbClr val="FF3300"/>
                </a:solidFill>
                <a:ea typeface="굴림" charset="-127"/>
              </a:rPr>
              <a:t>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Always </a:t>
            </a:r>
            <a:r>
              <a:rPr lang="en-US" dirty="0"/>
              <a:t>positive </a:t>
            </a:r>
          </a:p>
          <a:p>
            <a:pPr marL="82296" indent="0">
              <a:buNone/>
            </a:pPr>
            <a:endParaRPr lang="en-US" altLang="ko-KR" dirty="0">
              <a:solidFill>
                <a:srgbClr val="FF3300"/>
              </a:solidFill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½O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₍g₎ → </a:t>
            </a:r>
            <a:r>
              <a:rPr lang="en-US" altLang="ko-KR" dirty="0" err="1">
                <a:ea typeface="굴림" charset="-127"/>
              </a:rPr>
              <a:t>O₍g</a:t>
            </a:r>
            <a:r>
              <a:rPr lang="en-US" altLang="ko-KR" dirty="0">
                <a:ea typeface="굴림" charset="-127"/>
              </a:rPr>
              <a:t>₎ </a:t>
            </a:r>
          </a:p>
          <a:p>
            <a:r>
              <a:rPr lang="en-US" altLang="ko-KR" dirty="0">
                <a:ea typeface="굴림" charset="-127"/>
              </a:rPr>
              <a:t>Na(s)   </a:t>
            </a:r>
            <a:r>
              <a:rPr lang="en-US" altLang="ko-KR" dirty="0" smtClean="0">
                <a:ea typeface="굴림" charset="-127"/>
                <a:sym typeface="Wingdings" pitchFamily="2" charset="2"/>
              </a:rPr>
              <a:t></a:t>
            </a:r>
            <a:r>
              <a:rPr lang="en-US" altLang="ko-KR" dirty="0" smtClean="0">
                <a:ea typeface="굴림" charset="-127"/>
              </a:rPr>
              <a:t>   </a:t>
            </a:r>
            <a:r>
              <a:rPr lang="en-US" altLang="ko-KR" dirty="0">
                <a:ea typeface="굴림" charset="-127"/>
              </a:rPr>
              <a:t>Na(g)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enthalpy change when </a:t>
            </a:r>
            <a:r>
              <a:rPr lang="en-US" dirty="0">
                <a:solidFill>
                  <a:srgbClr val="FF0000"/>
                </a:solidFill>
              </a:rPr>
              <a:t>one mole </a:t>
            </a:r>
            <a:r>
              <a:rPr lang="en-US" dirty="0"/>
              <a:t>of the gaseous ions is dissolved in a large amount of </a:t>
            </a:r>
            <a:r>
              <a:rPr lang="en-US" dirty="0" smtClean="0"/>
              <a:t>water </a:t>
            </a:r>
            <a:r>
              <a:rPr lang="en-US" altLang="ko-KR" b="1" u="sng" dirty="0">
                <a:solidFill>
                  <a:srgbClr val="FF3300"/>
                </a:solidFill>
                <a:ea typeface="굴림" charset="-127"/>
              </a:rPr>
              <a:t>standard state condition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 (25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  <a:sym typeface="Symbol" pitchFamily="18" charset="2"/>
              </a:rPr>
              <a:t>C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, 1atm)</a:t>
            </a:r>
          </a:p>
          <a:p>
            <a:pPr lvl="0"/>
            <a:r>
              <a:rPr lang="en-US" dirty="0"/>
              <a:t>Always negative </a:t>
            </a:r>
          </a:p>
          <a:p>
            <a:pPr marL="82296" indent="0">
              <a:buNone/>
            </a:pPr>
            <a:r>
              <a:rPr lang="en-US" dirty="0" smtClean="0"/>
              <a:t>  Reason </a:t>
            </a:r>
            <a:r>
              <a:rPr lang="en-US" dirty="0"/>
              <a:t>: heat produced when bonds are 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formed </a:t>
            </a:r>
            <a:r>
              <a:rPr lang="en-US" dirty="0"/>
              <a:t>between the ions and the dipoles 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on </a:t>
            </a:r>
            <a:r>
              <a:rPr lang="en-US" dirty="0"/>
              <a:t>the water molecules.</a:t>
            </a:r>
          </a:p>
          <a:p>
            <a:pPr lvl="0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 dirty="0">
                <a:ea typeface="굴림" charset="-127"/>
              </a:rPr>
              <a:t>Standard Enthalpy Change </a:t>
            </a:r>
            <a:r>
              <a:rPr lang="en-US" altLang="ko-KR" sz="4000" b="1" u="sng" dirty="0" smtClean="0">
                <a:ea typeface="굴림" charset="-127"/>
              </a:rPr>
              <a:t>for Hydration, </a:t>
            </a:r>
            <a:r>
              <a:rPr lang="en-US" altLang="ko-KR" sz="4000" b="1" dirty="0">
                <a:ea typeface="굴림" charset="-127"/>
              </a:rPr>
              <a:t>∆</a:t>
            </a:r>
            <a:r>
              <a:rPr lang="en-US" altLang="ko-KR" sz="4000" b="1" dirty="0" err="1" smtClean="0">
                <a:ea typeface="굴림" charset="-127"/>
              </a:rPr>
              <a:t>H</a:t>
            </a:r>
            <a:r>
              <a:rPr lang="en-US" altLang="ko-KR" sz="4000" b="1" baseline="-25000" dirty="0" err="1" smtClean="0">
                <a:ea typeface="굴림" charset="-127"/>
              </a:rPr>
              <a:t>hdy</a:t>
            </a:r>
            <a:r>
              <a:rPr lang="en-US" altLang="ko-KR" sz="4000" b="1" baseline="30000" dirty="0" smtClean="0">
                <a:ea typeface="굴림" charset="-127"/>
                <a:sym typeface="Symbol" pitchFamily="18" charset="2"/>
              </a:rPr>
              <a:t>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43158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enthalpy change when </a:t>
            </a:r>
            <a:r>
              <a:rPr lang="en-US" dirty="0">
                <a:solidFill>
                  <a:srgbClr val="FF0000"/>
                </a:solidFill>
              </a:rPr>
              <a:t>one mole </a:t>
            </a:r>
            <a:r>
              <a:rPr lang="en-US" dirty="0"/>
              <a:t>of a substance dissolves in a large volume of solvent that addition of more solvent produces no further heat change </a:t>
            </a:r>
            <a:r>
              <a:rPr lang="en-US" u="sng" dirty="0">
                <a:solidFill>
                  <a:srgbClr val="FF0000"/>
                </a:solidFill>
              </a:rPr>
              <a:t>under standard conditions (at </a:t>
            </a:r>
            <a:r>
              <a:rPr lang="en-US" u="sng" dirty="0" smtClean="0">
                <a:solidFill>
                  <a:srgbClr val="FF0000"/>
                </a:solidFill>
              </a:rPr>
              <a:t>25</a:t>
            </a:r>
            <a:r>
              <a:rPr lang="en-US" altLang="zh-CN" u="sng" dirty="0" smtClean="0">
                <a:solidFill>
                  <a:srgbClr val="FF0000"/>
                </a:solidFill>
              </a:rPr>
              <a:t>°</a:t>
            </a:r>
            <a:r>
              <a:rPr lang="en-US" u="sng" dirty="0" smtClean="0">
                <a:solidFill>
                  <a:srgbClr val="FF0000"/>
                </a:solidFill>
              </a:rPr>
              <a:t>C </a:t>
            </a:r>
            <a:r>
              <a:rPr lang="en-US" u="sng" dirty="0">
                <a:solidFill>
                  <a:srgbClr val="FF0000"/>
                </a:solidFill>
              </a:rPr>
              <a:t>, 1 </a:t>
            </a:r>
            <a:r>
              <a:rPr lang="en-US" u="sng" dirty="0" err="1">
                <a:solidFill>
                  <a:srgbClr val="FF0000"/>
                </a:solidFill>
              </a:rPr>
              <a:t>atm</a:t>
            </a:r>
            <a:r>
              <a:rPr lang="en-US" u="sn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 dirty="0">
                <a:ea typeface="굴림" charset="-127"/>
              </a:rPr>
              <a:t>Standard Enthalpy Change </a:t>
            </a:r>
            <a:r>
              <a:rPr lang="en-US" altLang="ko-KR" sz="4000" b="1" u="sng" dirty="0" smtClean="0">
                <a:ea typeface="굴림" charset="-127"/>
              </a:rPr>
              <a:t>for Solution, </a:t>
            </a:r>
            <a:r>
              <a:rPr lang="en-US" altLang="ko-KR" sz="4000" b="1" dirty="0">
                <a:ea typeface="굴림" charset="-127"/>
              </a:rPr>
              <a:t>∆</a:t>
            </a:r>
            <a:r>
              <a:rPr lang="en-US" altLang="ko-KR" sz="4000" b="1" dirty="0" err="1" smtClean="0">
                <a:ea typeface="굴림" charset="-127"/>
              </a:rPr>
              <a:t>H</a:t>
            </a:r>
            <a:r>
              <a:rPr lang="en-US" altLang="ko-KR" sz="4000" b="1" baseline="-25000" dirty="0" err="1" smtClean="0">
                <a:ea typeface="굴림" charset="-127"/>
              </a:rPr>
              <a:t>sol</a:t>
            </a:r>
            <a:r>
              <a:rPr lang="en-US" altLang="ko-KR" sz="4000" b="1" baseline="30000" dirty="0" smtClean="0">
                <a:ea typeface="굴림" charset="-127"/>
                <a:sym typeface="Symbol" pitchFamily="18" charset="2"/>
              </a:rPr>
              <a:t>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85622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b="1" u="sng" dirty="0">
                <a:ea typeface="굴림" charset="-127"/>
              </a:rPr>
              <a:t>Standard </a:t>
            </a:r>
            <a:r>
              <a:rPr lang="en-US" altLang="ko-KR" sz="4000" b="1" u="sng" dirty="0" smtClean="0">
                <a:ea typeface="굴림" charset="-127"/>
              </a:rPr>
              <a:t>Enthalpy </a:t>
            </a:r>
            <a:r>
              <a:rPr lang="en-US" altLang="ko-KR" sz="4000" b="1" u="sng" dirty="0">
                <a:ea typeface="굴림" charset="-127"/>
              </a:rPr>
              <a:t>Change of </a:t>
            </a:r>
            <a:r>
              <a:rPr lang="en-US" altLang="ko-KR" sz="4000" b="1" u="sng" dirty="0" err="1" smtClean="0">
                <a:ea typeface="굴림" charset="-127"/>
              </a:rPr>
              <a:t>Neutralisation</a:t>
            </a:r>
            <a:r>
              <a:rPr lang="en-US" altLang="ko-KR" sz="4000" b="1" dirty="0">
                <a:ea typeface="굴림" charset="-127"/>
              </a:rPr>
              <a:t>, ∆</a:t>
            </a:r>
            <a:r>
              <a:rPr lang="en-US" altLang="ko-KR" sz="4000" b="1" dirty="0" err="1" smtClean="0">
                <a:ea typeface="굴림" charset="-127"/>
              </a:rPr>
              <a:t>H</a:t>
            </a:r>
            <a:r>
              <a:rPr lang="en-US" altLang="ko-KR" sz="4000" b="1" baseline="-25000" dirty="0" err="1">
                <a:ea typeface="굴림" charset="-127"/>
              </a:rPr>
              <a:t>n</a:t>
            </a:r>
            <a:r>
              <a:rPr lang="en-US" altLang="ko-KR" sz="4000" b="1" baseline="30000" dirty="0" smtClean="0">
                <a:ea typeface="굴림" charset="-127"/>
                <a:sym typeface="Symbol" pitchFamily="18" charset="2"/>
              </a:rPr>
              <a:t></a:t>
            </a:r>
            <a:r>
              <a:rPr lang="en-US" altLang="ko-KR" sz="4000" dirty="0" smtClean="0">
                <a:ea typeface="굴림" charset="-127"/>
              </a:rPr>
              <a:t> </a:t>
            </a:r>
            <a:endParaRPr lang="en-US" sz="4000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>
                <a:ea typeface="굴림" charset="-127"/>
              </a:rPr>
              <a:t>Energy released when </a:t>
            </a:r>
            <a:r>
              <a:rPr lang="en-US" altLang="ko-KR" b="1" u="sng" dirty="0">
                <a:solidFill>
                  <a:srgbClr val="FF3300"/>
                </a:solidFill>
                <a:ea typeface="굴림" charset="-127"/>
              </a:rPr>
              <a:t>1 mole of water</a:t>
            </a:r>
            <a:r>
              <a:rPr lang="en-US" altLang="ko-KR" b="1" u="sng" dirty="0">
                <a:ea typeface="굴림" charset="-127"/>
              </a:rPr>
              <a:t> </a:t>
            </a:r>
            <a:r>
              <a:rPr lang="en-US" altLang="ko-KR" b="1" dirty="0">
                <a:ea typeface="굴림" charset="-127"/>
              </a:rPr>
              <a:t>is formed from </a:t>
            </a:r>
            <a:r>
              <a:rPr lang="en-US" altLang="ko-KR" b="1" u="sng" dirty="0">
                <a:solidFill>
                  <a:srgbClr val="FF3300"/>
                </a:solidFill>
                <a:ea typeface="굴림" charset="-127"/>
              </a:rPr>
              <a:t>1 mole of H⁺ ion</a:t>
            </a:r>
            <a:r>
              <a:rPr lang="en-US" altLang="ko-KR" b="1" dirty="0">
                <a:ea typeface="굴림" charset="-127"/>
              </a:rPr>
              <a:t> and </a:t>
            </a:r>
            <a:r>
              <a:rPr lang="en-US" altLang="ko-KR" b="1" u="sng" dirty="0">
                <a:solidFill>
                  <a:srgbClr val="FF3300"/>
                </a:solidFill>
                <a:ea typeface="굴림" charset="-127"/>
              </a:rPr>
              <a:t>1 mole of OH⁻ </a:t>
            </a:r>
            <a:r>
              <a:rPr lang="en-US" altLang="ko-KR" b="1" dirty="0">
                <a:ea typeface="굴림" charset="-127"/>
              </a:rPr>
              <a:t>ions under </a:t>
            </a:r>
            <a:r>
              <a:rPr lang="en-US" altLang="ko-KR" b="1" u="sng" dirty="0">
                <a:solidFill>
                  <a:srgbClr val="FF3300"/>
                </a:solidFill>
                <a:ea typeface="굴림" charset="-127"/>
              </a:rPr>
              <a:t>standard state condition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 (25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  <a:sym typeface="Symbol" pitchFamily="18" charset="2"/>
              </a:rPr>
              <a:t>C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,1 </a:t>
            </a:r>
            <a:r>
              <a:rPr lang="en-US" altLang="ko-KR" b="1" dirty="0" err="1">
                <a:solidFill>
                  <a:srgbClr val="FF3300"/>
                </a:solidFill>
                <a:ea typeface="굴림" charset="-127"/>
              </a:rPr>
              <a:t>atm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).</a:t>
            </a:r>
          </a:p>
          <a:p>
            <a:r>
              <a:rPr lang="en-GB" b="1" dirty="0">
                <a:solidFill>
                  <a:srgbClr val="000066"/>
                </a:solidFill>
              </a:rPr>
              <a:t>H+</a:t>
            </a:r>
            <a:r>
              <a:rPr lang="en-GB" b="1" dirty="0">
                <a:solidFill>
                  <a:srgbClr val="CC0000"/>
                </a:solidFill>
              </a:rPr>
              <a:t>(</a:t>
            </a:r>
            <a:r>
              <a:rPr lang="en-GB" b="1" dirty="0" err="1">
                <a:solidFill>
                  <a:srgbClr val="CC0000"/>
                </a:solidFill>
              </a:rPr>
              <a:t>aq</a:t>
            </a:r>
            <a:r>
              <a:rPr lang="en-GB" b="1" dirty="0">
                <a:solidFill>
                  <a:srgbClr val="CC0000"/>
                </a:solidFill>
              </a:rPr>
              <a:t>)</a:t>
            </a:r>
            <a:r>
              <a:rPr lang="en-GB" b="1" dirty="0">
                <a:solidFill>
                  <a:srgbClr val="000066"/>
                </a:solidFill>
              </a:rPr>
              <a:t>    +   OH¯</a:t>
            </a:r>
            <a:r>
              <a:rPr lang="en-GB" b="1" dirty="0">
                <a:solidFill>
                  <a:srgbClr val="CC0000"/>
                </a:solidFill>
              </a:rPr>
              <a:t>(</a:t>
            </a:r>
            <a:r>
              <a:rPr lang="en-GB" b="1" dirty="0" err="1">
                <a:solidFill>
                  <a:srgbClr val="CC0000"/>
                </a:solidFill>
              </a:rPr>
              <a:t>aq</a:t>
            </a:r>
            <a:r>
              <a:rPr lang="en-GB" b="1" dirty="0">
                <a:solidFill>
                  <a:srgbClr val="CC0000"/>
                </a:solidFill>
              </a:rPr>
              <a:t>)</a:t>
            </a:r>
            <a:r>
              <a:rPr lang="en-GB" b="1" dirty="0">
                <a:solidFill>
                  <a:srgbClr val="000066"/>
                </a:solidFill>
              </a:rPr>
              <a:t>     ———&gt;    H2O</a:t>
            </a:r>
            <a:r>
              <a:rPr lang="en-GB" b="1" dirty="0">
                <a:solidFill>
                  <a:srgbClr val="CC0000"/>
                </a:solidFill>
              </a:rPr>
              <a:t>(l)</a:t>
            </a:r>
          </a:p>
          <a:p>
            <a:r>
              <a:rPr lang="en-GB" b="1" dirty="0" err="1">
                <a:solidFill>
                  <a:srgbClr val="CC0000"/>
                </a:solidFill>
              </a:rPr>
              <a:t>Notes:</a:t>
            </a:r>
            <a:r>
              <a:rPr lang="en-GB" b="1" dirty="0" err="1"/>
              <a:t>A</a:t>
            </a:r>
            <a:r>
              <a:rPr lang="en-GB" b="1" dirty="0"/>
              <a:t> value of -57kJ mol-1  is obtained when strong acids react with strong alkalis.</a:t>
            </a:r>
          </a:p>
          <a:p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>
                <a:effectLst/>
              </a:rPr>
              <a:t>EXPERIMENTAL DETERMINATION OF ENTHALPY </a:t>
            </a:r>
            <a:r>
              <a:rPr lang="en-US" sz="4000" u="sng" dirty="0" smtClean="0">
                <a:effectLst/>
              </a:rPr>
              <a:t>CHANGES</a:t>
            </a:r>
            <a:endParaRPr lang="en-US" sz="4000" b="1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802880" cy="480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In an experiment, ∆H can be found by using the formula : </a:t>
            </a:r>
            <a:r>
              <a:rPr lang="en-US" altLang="ko-KR" b="1" dirty="0">
                <a:ea typeface="굴림" charset="-127"/>
              </a:rPr>
              <a:t>∆H = </a:t>
            </a:r>
            <a:r>
              <a:rPr lang="en-US" altLang="ko-KR" b="1" dirty="0" err="1">
                <a:ea typeface="굴림" charset="-127"/>
              </a:rPr>
              <a:t>mc∆T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m= mass of </a:t>
            </a:r>
            <a:r>
              <a:rPr lang="en-US" altLang="ko-KR" b="1" dirty="0">
                <a:ea typeface="굴림" charset="-127"/>
              </a:rPr>
              <a:t>solution</a:t>
            </a:r>
            <a:r>
              <a:rPr lang="en-US" altLang="ko-KR" dirty="0">
                <a:ea typeface="굴림" charset="-127"/>
              </a:rPr>
              <a:t> (volume in cm</a:t>
            </a:r>
            <a:r>
              <a:rPr lang="en-US" altLang="ko-KR" baseline="30000" dirty="0">
                <a:ea typeface="굴림" charset="-127"/>
              </a:rPr>
              <a:t>3</a:t>
            </a:r>
            <a:r>
              <a:rPr lang="en-US" altLang="ko-KR" dirty="0">
                <a:ea typeface="굴림" charset="-127"/>
              </a:rPr>
              <a:t>)</a:t>
            </a:r>
          </a:p>
          <a:p>
            <a:r>
              <a:rPr lang="en-US" altLang="ko-KR" dirty="0">
                <a:ea typeface="굴림" charset="-127"/>
              </a:rPr>
              <a:t>c= specific heat capacity of solution </a:t>
            </a:r>
            <a:endParaRPr lang="en-US" altLang="ko-KR" dirty="0" smtClean="0">
              <a:ea typeface="굴림" charset="-127"/>
            </a:endParaRPr>
          </a:p>
          <a:p>
            <a:pPr marL="82296" indent="0">
              <a:buNone/>
            </a:pP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      4.18 Jg</a:t>
            </a:r>
            <a:r>
              <a:rPr lang="en-US" altLang="ko-KR" dirty="0">
                <a:ea typeface="굴림" charset="-127"/>
              </a:rPr>
              <a:t>⁻¹</a:t>
            </a:r>
            <a:r>
              <a:rPr lang="en-US" altLang="ko-KR" dirty="0">
                <a:ea typeface="굴림" charset="-127"/>
                <a:sym typeface="Symbol" pitchFamily="18" charset="2"/>
              </a:rPr>
              <a:t>K</a:t>
            </a:r>
            <a:r>
              <a:rPr lang="en-US" altLang="ko-KR" dirty="0">
                <a:ea typeface="굴림" charset="-127"/>
              </a:rPr>
              <a:t>⁻¹</a:t>
            </a:r>
          </a:p>
          <a:p>
            <a:r>
              <a:rPr lang="en-US" altLang="ko-KR" dirty="0">
                <a:ea typeface="굴림" charset="-127"/>
              </a:rPr>
              <a:t>∆T= change in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Measuring </a:t>
            </a:r>
            <a:r>
              <a:rPr lang="en-US" smtClean="0">
                <a:latin typeface="Calibri" pitchFamily="34" charset="0"/>
              </a:rPr>
              <a:t>∆</a:t>
            </a:r>
            <a:r>
              <a:rPr lang="en-US" smtClean="0"/>
              <a:t>H</a:t>
            </a:r>
            <a:r>
              <a:rPr lang="en-US" sz="1800" smtClean="0"/>
              <a:t>c</a:t>
            </a:r>
            <a:r>
              <a:rPr lang="az-Cyrl-AZ" baseline="30000" smtClean="0"/>
              <a:t>ѳ</a:t>
            </a:r>
            <a:r>
              <a:rPr lang="en-US" baseline="30000" smtClean="0"/>
              <a:t> 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486400"/>
          </a:xfrm>
        </p:spPr>
        <p:txBody>
          <a:bodyPr/>
          <a:lstStyle/>
          <a:p>
            <a:pPr eaLnBrk="1" hangingPunct="1"/>
            <a:r>
              <a:rPr lang="en-US" sz="2400" smtClean="0"/>
              <a:t>Using bomb calorimeter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					</a:t>
            </a:r>
            <a:r>
              <a:rPr lang="en-US" sz="2400" b="1" smtClean="0"/>
              <a:t>q = mc</a:t>
            </a:r>
            <a:r>
              <a:rPr lang="en-US" sz="2400" b="1" smtClean="0">
                <a:sym typeface="Symbol" pitchFamily="18" charset="2"/>
              </a:rPr>
              <a:t></a:t>
            </a:r>
            <a:r>
              <a:rPr lang="en-US" sz="2400" b="1" smtClean="0"/>
              <a:t>T</a:t>
            </a:r>
          </a:p>
          <a:p>
            <a:pPr eaLnBrk="1" hangingPunct="1">
              <a:buFont typeface="Wingdings 2" pitchFamily="18" charset="2"/>
              <a:buNone/>
            </a:pPr>
            <a:endParaRPr lang="en-US" sz="2200" b="1" smtClean="0"/>
          </a:p>
          <a:p>
            <a:pPr eaLnBrk="1" hangingPunct="1">
              <a:buFont typeface="Wingdings 2" pitchFamily="18" charset="2"/>
              <a:buNone/>
            </a:pPr>
            <a:endParaRPr lang="en-US" sz="2200" b="1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200" b="1" smtClean="0"/>
              <a:t>q = heat (J)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200" smtClean="0"/>
              <a:t>m = mass of water (g)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200" smtClean="0"/>
              <a:t>c = specific heat capacity = 4.18 Jg</a:t>
            </a:r>
            <a:r>
              <a:rPr lang="en-US" sz="2200" baseline="30000" smtClean="0"/>
              <a:t>-1</a:t>
            </a:r>
            <a:r>
              <a:rPr lang="en-US" sz="2200" smtClean="0"/>
              <a:t>K</a:t>
            </a:r>
            <a:r>
              <a:rPr lang="en-US" sz="2200" baseline="30000" smtClean="0"/>
              <a:t>-1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200" smtClean="0">
                <a:sym typeface="Symbol" pitchFamily="18" charset="2"/>
              </a:rPr>
              <a:t></a:t>
            </a:r>
            <a:r>
              <a:rPr lang="en-US" sz="2200" smtClean="0"/>
              <a:t>T = temperature change (K or °C)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smtClean="0"/>
          </a:p>
          <a:p>
            <a:pPr eaLnBrk="1" hangingPunct="1">
              <a:buFont typeface="Wingdings 2" pitchFamily="18" charset="2"/>
              <a:buNone/>
            </a:pPr>
            <a:endParaRPr lang="en-US" sz="2400" smtClean="0"/>
          </a:p>
        </p:txBody>
      </p:sp>
      <p:sp>
        <p:nvSpPr>
          <p:cNvPr id="4" name="Rectangle 3"/>
          <p:cNvSpPr/>
          <p:nvPr/>
        </p:nvSpPr>
        <p:spPr>
          <a:xfrm>
            <a:off x="5334000" y="3200400"/>
            <a:ext cx="1676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3" name="Picture 4" descr="bomb calorimeter.bmp"/>
          <p:cNvPicPr>
            <a:picLocks noChangeAspect="1"/>
          </p:cNvPicPr>
          <p:nvPr/>
        </p:nvPicPr>
        <p:blipFill>
          <a:blip r:embed="rId2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2602" r="9525" b="3725"/>
          <a:stretch>
            <a:fillRect/>
          </a:stretch>
        </p:blipFill>
        <p:spPr bwMode="auto">
          <a:xfrm>
            <a:off x="1066800" y="15240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5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143000"/>
            <a:ext cx="7498080" cy="4800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When 1.00 g of ethanol was burned under a container of water, it was found that 100 g of water was heated from 15</a:t>
            </a:r>
            <a:r>
              <a:rPr lang="en-US" sz="2400" dirty="0" smtClean="0">
                <a:sym typeface="Symbol" pitchFamily="18" charset="2"/>
              </a:rPr>
              <a:t></a:t>
            </a:r>
            <a:r>
              <a:rPr lang="en-US" sz="2400" dirty="0" smtClean="0"/>
              <a:t>C to 65</a:t>
            </a:r>
            <a:r>
              <a:rPr lang="en-US" sz="2400" dirty="0" smtClean="0">
                <a:sym typeface="Symbol" pitchFamily="18" charset="2"/>
              </a:rPr>
              <a:t></a:t>
            </a:r>
            <a:r>
              <a:rPr lang="en-US" sz="2400" dirty="0" smtClean="0"/>
              <a:t>C. Calculate the </a:t>
            </a:r>
            <a:r>
              <a:rPr lang="en-US" sz="2400" b="1" dirty="0" smtClean="0"/>
              <a:t>enthalpy change</a:t>
            </a:r>
            <a:r>
              <a:rPr lang="en-US" sz="2400" dirty="0" smtClean="0"/>
              <a:t> of combustion </a:t>
            </a:r>
            <a:r>
              <a:rPr lang="en-US" sz="2400" b="1" dirty="0" smtClean="0"/>
              <a:t>per mole</a:t>
            </a:r>
            <a:r>
              <a:rPr lang="en-US" sz="2400" dirty="0" smtClean="0"/>
              <a:t> of ethanol.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Step 1 : Calculate the </a:t>
            </a:r>
            <a:r>
              <a:rPr lang="en-US" sz="2400" b="1" dirty="0" smtClean="0"/>
              <a:t>heat</a:t>
            </a:r>
            <a:r>
              <a:rPr lang="en-US" sz="2400" dirty="0" smtClean="0"/>
              <a:t> using q = </a:t>
            </a:r>
            <a:r>
              <a:rPr lang="en-US" sz="2400" dirty="0" err="1" smtClean="0"/>
              <a:t>mc</a:t>
            </a:r>
            <a:r>
              <a:rPr lang="en-US" sz="2400" dirty="0" err="1" smtClean="0">
                <a:sym typeface="Symbol" pitchFamily="18" charset="2"/>
              </a:rPr>
              <a:t>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q 	= </a:t>
            </a:r>
            <a:r>
              <a:rPr lang="en-US" sz="2400" dirty="0" err="1" smtClean="0"/>
              <a:t>mc</a:t>
            </a:r>
            <a:r>
              <a:rPr lang="en-US" sz="2400" dirty="0" err="1" smtClean="0">
                <a:sym typeface="Symbol" pitchFamily="18" charset="2"/>
              </a:rPr>
              <a:t>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= 100 g x 4.18 Jg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K</a:t>
            </a:r>
            <a:r>
              <a:rPr lang="en-US" sz="2400" baseline="30000" dirty="0" smtClean="0"/>
              <a:t>-1 </a:t>
            </a:r>
            <a:r>
              <a:rPr lang="en-US" sz="2400" dirty="0" smtClean="0"/>
              <a:t>x (65 – 15)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= 2.09 x 10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J = 20.9 kJ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582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105400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Step 2 : Calculate the number of moles of ethanol used.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Num. of moles of ethanol used = 1.00/46 = 0.0217 mole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Step 3 : Calculate the enthalpy change </a:t>
            </a:r>
            <a:r>
              <a:rPr lang="en-US" sz="2400" b="1" dirty="0" smtClean="0"/>
              <a:t>per mole</a:t>
            </a:r>
            <a:r>
              <a:rPr lang="en-US" sz="24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ym typeface="Symbol" pitchFamily="18" charset="2"/>
              </a:rPr>
              <a:t></a:t>
            </a:r>
            <a:r>
              <a:rPr lang="en-US" sz="2400" dirty="0" smtClean="0"/>
              <a:t>H = 	heat evolved or absorbed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	       no. of moles of limiting reagent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0.0217 mole ethanol required 20.9 kJ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1 mole ethanol required    20.9 kJ	      =  - 963.1 kJ mol</a:t>
            </a:r>
            <a:r>
              <a:rPr lang="en-US" sz="2400" baseline="30000" dirty="0" smtClean="0"/>
              <a:t>-1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				      0.0217 </a:t>
            </a:r>
            <a:r>
              <a:rPr lang="en-US" sz="2400" dirty="0" err="1" smtClean="0"/>
              <a:t>mol</a:t>
            </a: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5715000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14600" y="3886200"/>
            <a:ext cx="426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8800" y="3429000"/>
            <a:ext cx="5257800" cy="914400"/>
          </a:xfrm>
          <a:prstGeom prst="rect">
            <a:avLst/>
          </a:prstGeom>
          <a:solidFill>
            <a:schemeClr val="accent1">
              <a:alpha val="14000"/>
            </a:schemeClr>
          </a:solidFill>
          <a:ln w="12700" algn="ctr">
            <a:solidFill>
              <a:srgbClr val="9B320E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4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47800" y="182563"/>
            <a:ext cx="6248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THERMODYNAMICS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8826500" y="66040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135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04800" y="1066800"/>
            <a:ext cx="860425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1600" b="1">
                <a:solidFill>
                  <a:srgbClr val="CC0000"/>
                </a:solidFill>
                <a:latin typeface="Arial" charset="0"/>
              </a:rPr>
              <a:t>First Law </a:t>
            </a:r>
            <a:r>
              <a:rPr lang="en-GB" sz="1600" b="1">
                <a:latin typeface="Arial" charset="0"/>
              </a:rPr>
              <a:t>	</a:t>
            </a:r>
            <a:r>
              <a:rPr lang="en-GB" sz="1600" b="1">
                <a:solidFill>
                  <a:srgbClr val="000066"/>
                </a:solidFill>
                <a:latin typeface="Arial" charset="0"/>
              </a:rPr>
              <a:t>Energy can be neither created nor destroyed but it can be</a:t>
            </a:r>
          </a:p>
          <a:p>
            <a:pPr>
              <a:spcBef>
                <a:spcPct val="50000"/>
              </a:spcBef>
            </a:pPr>
            <a:r>
              <a:rPr lang="en-GB" sz="1600" b="1">
                <a:solidFill>
                  <a:srgbClr val="000066"/>
                </a:solidFill>
                <a:latin typeface="Arial" charset="0"/>
              </a:rPr>
              <a:t>                               converted from one form to another</a:t>
            </a:r>
            <a:endParaRPr lang="en-GB" sz="1600" b="1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600" b="1">
              <a:latin typeface="Arial" charset="0"/>
            </a:endParaRPr>
          </a:p>
          <a:p>
            <a:pPr>
              <a:buFontTx/>
              <a:buChar char="•"/>
            </a:pPr>
            <a:r>
              <a:rPr lang="en-GB" sz="1600" b="1">
                <a:solidFill>
                  <a:srgbClr val="CC0000"/>
                </a:solidFill>
                <a:latin typeface="Arial" charset="0"/>
              </a:rPr>
              <a:t>Energy changes</a:t>
            </a:r>
            <a:r>
              <a:rPr lang="en-GB" sz="1600" b="1">
                <a:latin typeface="Arial" charset="0"/>
              </a:rPr>
              <a:t>	all chemical reactions are accompanied by some form of energy</a:t>
            </a:r>
          </a:p>
          <a:p>
            <a:r>
              <a:rPr lang="en-GB" sz="1600" b="1">
                <a:latin typeface="Arial" charset="0"/>
              </a:rPr>
              <a:t>		change changes can be very obvious (e.g. coal burning)  but can go</a:t>
            </a:r>
          </a:p>
          <a:p>
            <a:r>
              <a:rPr lang="en-GB" sz="1600" b="1">
                <a:latin typeface="Arial" charset="0"/>
              </a:rPr>
              <a:t>		unnoticed</a:t>
            </a:r>
          </a:p>
          <a:p>
            <a:pPr>
              <a:spcAft>
                <a:spcPts val="200"/>
              </a:spcAft>
            </a:pPr>
            <a:endParaRPr lang="en-GB" sz="1600" b="1">
              <a:latin typeface="Arial" charset="0"/>
            </a:endParaRPr>
          </a:p>
          <a:p>
            <a:pPr>
              <a:buFontTx/>
              <a:buChar char="•"/>
            </a:pPr>
            <a:r>
              <a:rPr lang="en-GB" sz="1600" b="1">
                <a:latin typeface="Arial" charset="0"/>
              </a:rPr>
              <a:t>	       	</a:t>
            </a:r>
            <a:r>
              <a:rPr lang="en-GB" sz="1600" b="1">
                <a:solidFill>
                  <a:srgbClr val="000066"/>
                </a:solidFill>
                <a:latin typeface="Arial" charset="0"/>
              </a:rPr>
              <a:t>Exothermic</a:t>
            </a:r>
            <a:r>
              <a:rPr lang="en-GB" sz="1600" b="1">
                <a:latin typeface="Arial" charset="0"/>
              </a:rPr>
              <a:t>	Energy is given out</a:t>
            </a:r>
          </a:p>
          <a:p>
            <a:endParaRPr lang="en-GB" sz="1600" b="1">
              <a:latin typeface="Arial" charset="0"/>
            </a:endParaRPr>
          </a:p>
          <a:p>
            <a:pPr>
              <a:buFontTx/>
              <a:buChar char="•"/>
            </a:pPr>
            <a:r>
              <a:rPr lang="en-GB" sz="1600" b="1">
                <a:latin typeface="Arial" charset="0"/>
              </a:rPr>
              <a:t>	       	</a:t>
            </a:r>
            <a:r>
              <a:rPr lang="en-GB" sz="1600" b="1">
                <a:solidFill>
                  <a:srgbClr val="000066"/>
                </a:solidFill>
                <a:latin typeface="Arial" charset="0"/>
              </a:rPr>
              <a:t>Endothermic</a:t>
            </a:r>
            <a:r>
              <a:rPr lang="en-GB" sz="1600" b="1">
                <a:latin typeface="Arial" charset="0"/>
              </a:rPr>
              <a:t>       	Energy is absorbed</a:t>
            </a:r>
          </a:p>
          <a:p>
            <a:endParaRPr lang="en-GB" sz="1600" b="1">
              <a:solidFill>
                <a:srgbClr val="CC0000"/>
              </a:solidFill>
              <a:latin typeface="Arial" charset="0"/>
            </a:endParaRP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GB" sz="1600" b="1">
                <a:solidFill>
                  <a:srgbClr val="CC0000"/>
                </a:solidFill>
                <a:latin typeface="Arial" charset="0"/>
              </a:rPr>
              <a:t>Examples</a:t>
            </a:r>
            <a:r>
              <a:rPr lang="en-GB" sz="1600" b="1">
                <a:latin typeface="Arial" charset="0"/>
              </a:rPr>
              <a:t>	</a:t>
            </a:r>
            <a:r>
              <a:rPr lang="en-GB" sz="1600" b="1">
                <a:solidFill>
                  <a:srgbClr val="000066"/>
                </a:solidFill>
                <a:latin typeface="Arial" charset="0"/>
              </a:rPr>
              <a:t>Exothermic</a:t>
            </a:r>
            <a:r>
              <a:rPr lang="en-GB" sz="1600" b="1">
                <a:latin typeface="Arial" charset="0"/>
              </a:rPr>
              <a:t>	combustion of fuels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			respiration (oxidation of carbohydrates)</a:t>
            </a:r>
          </a:p>
          <a:p>
            <a:pPr>
              <a:spcAft>
                <a:spcPts val="200"/>
              </a:spcAft>
            </a:pPr>
            <a:endParaRPr lang="en-GB" sz="1600" b="1">
              <a:latin typeface="Arial" charset="0"/>
            </a:endParaRPr>
          </a:p>
          <a:p>
            <a:pPr>
              <a:spcAft>
                <a:spcPct val="30000"/>
              </a:spcAft>
            </a:pPr>
            <a:r>
              <a:rPr lang="en-GB" sz="1600" b="1">
                <a:latin typeface="Arial" charset="0"/>
              </a:rPr>
              <a:t>	       	</a:t>
            </a:r>
            <a:r>
              <a:rPr lang="en-GB" sz="1600" b="1">
                <a:solidFill>
                  <a:srgbClr val="000066"/>
                </a:solidFill>
                <a:latin typeface="Arial" charset="0"/>
              </a:rPr>
              <a:t>Endothermic</a:t>
            </a:r>
            <a:r>
              <a:rPr lang="en-GB" sz="1600" b="1">
                <a:latin typeface="Arial" charset="0"/>
              </a:rPr>
              <a:t>	photosynthesis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			thermal decomposition of calcium carbonate</a:t>
            </a:r>
          </a:p>
        </p:txBody>
      </p:sp>
    </p:spTree>
    <p:extLst>
      <p:ext uri="{BB962C8B-B14F-4D97-AF65-F5344CB8AC3E}">
        <p14:creationId xmlns:p14="http://schemas.microsoft.com/office/powerpoint/2010/main" val="18636143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CC0000"/>
                </a:solidFill>
              </a:rPr>
              <a:t>Example calculation</a:t>
            </a:r>
            <a:endParaRPr lang="en-US" b="1">
              <a:solidFill>
                <a:srgbClr val="CC0000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49808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b="1" dirty="0"/>
              <a:t>When 0.18g of hexane underwent complete combustion, it raised the temperature of 100g water from 22°C to 47°C. Calculate its enthalpy of combustion</a:t>
            </a:r>
            <a:r>
              <a:rPr lang="en-GB" sz="2400" b="1" dirty="0" smtClean="0"/>
              <a:t>.</a:t>
            </a:r>
          </a:p>
          <a:p>
            <a:pPr>
              <a:lnSpc>
                <a:spcPct val="90000"/>
              </a:lnSpc>
            </a:pPr>
            <a:endParaRPr lang="en-GB" sz="2400" b="1" dirty="0"/>
          </a:p>
          <a:p>
            <a:pPr>
              <a:lnSpc>
                <a:spcPct val="90000"/>
              </a:lnSpc>
            </a:pPr>
            <a:r>
              <a:rPr lang="en-GB" sz="2400" b="1" dirty="0"/>
              <a:t>Heat absorbed by the water (q)  =   </a:t>
            </a:r>
            <a:r>
              <a:rPr lang="en-GB" sz="2400" b="1" dirty="0" err="1">
                <a:solidFill>
                  <a:srgbClr val="CC0000"/>
                </a:solidFill>
              </a:rPr>
              <a:t>mC</a:t>
            </a:r>
            <a:r>
              <a:rPr lang="en-GB" sz="2400" b="1" dirty="0" err="1">
                <a:solidFill>
                  <a:srgbClr val="CC0000"/>
                </a:solidFill>
                <a:sym typeface="Symbol" pitchFamily="18" charset="2"/>
              </a:rPr>
              <a:t></a:t>
            </a:r>
            <a:r>
              <a:rPr lang="en-GB" sz="2400" b="1" dirty="0" err="1">
                <a:solidFill>
                  <a:srgbClr val="CC0000"/>
                </a:solidFill>
              </a:rPr>
              <a:t>T</a:t>
            </a:r>
            <a:r>
              <a:rPr lang="en-GB" sz="2400" b="1" dirty="0">
                <a:solidFill>
                  <a:srgbClr val="CC0000"/>
                </a:solidFill>
              </a:rPr>
              <a:t>    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dirty="0">
                <a:solidFill>
                  <a:srgbClr val="CC0000"/>
                </a:solidFill>
              </a:rPr>
              <a:t>				</a:t>
            </a:r>
            <a:r>
              <a:rPr lang="en-GB" sz="2400" b="1" dirty="0" smtClean="0">
                <a:solidFill>
                  <a:srgbClr val="CC0000"/>
                </a:solidFill>
              </a:rPr>
              <a:t>=  </a:t>
            </a:r>
            <a:r>
              <a:rPr lang="en-GB" sz="2400" b="1" dirty="0">
                <a:solidFill>
                  <a:srgbClr val="CC0000"/>
                </a:solidFill>
              </a:rPr>
              <a:t>0.1 x  4.18  x  25   =   10.45 </a:t>
            </a:r>
            <a:r>
              <a:rPr lang="en-GB" sz="2400" b="1" dirty="0" smtClean="0">
                <a:solidFill>
                  <a:srgbClr val="CC0000"/>
                </a:solidFill>
              </a:rPr>
              <a:t>kJ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 b="1" dirty="0"/>
          </a:p>
          <a:p>
            <a:pPr>
              <a:lnSpc>
                <a:spcPct val="90000"/>
              </a:lnSpc>
            </a:pPr>
            <a:r>
              <a:rPr lang="en-GB" sz="2400" b="1" dirty="0"/>
              <a:t>Moles of hexane burned	=   mass / Mr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dirty="0"/>
              <a:t>					=   0.18 / 86	=   </a:t>
            </a:r>
            <a:r>
              <a:rPr lang="en-GB" sz="2400" b="1" dirty="0" smtClean="0"/>
              <a:t>0.00209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 b="1" dirty="0"/>
          </a:p>
          <a:p>
            <a:pPr>
              <a:lnSpc>
                <a:spcPct val="90000"/>
              </a:lnSpc>
            </a:pPr>
            <a:r>
              <a:rPr lang="en-GB" sz="2400" b="1" dirty="0"/>
              <a:t>Enthalpy change  	=  heat energy / moles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dirty="0"/>
              <a:t>					=  10.45 / 0.00209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dirty="0"/>
              <a:t>					=   </a:t>
            </a:r>
            <a:r>
              <a:rPr lang="en-GB" sz="2400" b="1" dirty="0" smtClean="0"/>
              <a:t>- </a:t>
            </a:r>
            <a:r>
              <a:rPr lang="en-GB" sz="2400" b="1" dirty="0" smtClean="0">
                <a:solidFill>
                  <a:srgbClr val="CC0000"/>
                </a:solidFill>
              </a:rPr>
              <a:t>5000 </a:t>
            </a:r>
            <a:r>
              <a:rPr lang="en-GB" sz="2400" b="1" dirty="0">
                <a:solidFill>
                  <a:srgbClr val="CC0000"/>
                </a:solidFill>
              </a:rPr>
              <a:t>kJ </a:t>
            </a:r>
            <a:r>
              <a:rPr lang="en-GB" sz="2400" b="1" dirty="0" err="1">
                <a:solidFill>
                  <a:srgbClr val="CC0000"/>
                </a:solidFill>
              </a:rPr>
              <a:t>mol</a:t>
            </a:r>
            <a:r>
              <a:rPr lang="en-GB" sz="2400" b="1" dirty="0">
                <a:solidFill>
                  <a:srgbClr val="CC0000"/>
                </a:solidFill>
              </a:rPr>
              <a:t> </a:t>
            </a:r>
            <a:r>
              <a:rPr lang="en-GB" sz="2400" b="1" baseline="30000" dirty="0">
                <a:solidFill>
                  <a:srgbClr val="CC0000"/>
                </a:solidFill>
              </a:rPr>
              <a:t>-1</a:t>
            </a:r>
            <a:endParaRPr lang="en-GB" sz="2400" b="1" baseline="30000" dirty="0"/>
          </a:p>
          <a:p>
            <a:pPr>
              <a:lnSpc>
                <a:spcPct val="90000"/>
              </a:lnSpc>
            </a:pP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40960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808038"/>
          </a:xfrm>
        </p:spPr>
        <p:txBody>
          <a:bodyPr/>
          <a:lstStyle/>
          <a:p>
            <a:r>
              <a:rPr lang="en-US" smtClean="0"/>
              <a:t>Calculation of </a:t>
            </a:r>
            <a:r>
              <a:rPr lang="en-US" smtClean="0">
                <a:latin typeface="Calibri" pitchFamily="34" charset="0"/>
              </a:rPr>
              <a:t>∆</a:t>
            </a:r>
            <a:r>
              <a:rPr lang="en-US" smtClean="0"/>
              <a:t>H</a:t>
            </a:r>
            <a:r>
              <a:rPr lang="az-Cyrl-AZ" baseline="30000" smtClean="0"/>
              <a:t>ѳ</a:t>
            </a:r>
            <a:r>
              <a:rPr lang="en-US" baseline="-25000" smtClean="0"/>
              <a:t>n</a:t>
            </a:r>
            <a:r>
              <a:rPr lang="en-US" smtClean="0"/>
              <a:t>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86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 smtClean="0"/>
              <a:t>Example: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On mixing 100 cm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of 0.500 </a:t>
            </a:r>
            <a:r>
              <a:rPr lang="en-US" sz="2400" dirty="0" err="1" smtClean="0"/>
              <a:t>mol</a:t>
            </a:r>
            <a:r>
              <a:rPr lang="en-US" sz="2400" dirty="0" smtClean="0"/>
              <a:t> dm</a:t>
            </a:r>
            <a:r>
              <a:rPr lang="en-US" sz="2400" baseline="30000" dirty="0" smtClean="0"/>
              <a:t>-3</a:t>
            </a:r>
            <a:r>
              <a:rPr lang="en-US" sz="2400" dirty="0" smtClean="0"/>
              <a:t> </a:t>
            </a:r>
            <a:r>
              <a:rPr lang="en-US" sz="2400" dirty="0" err="1" smtClean="0"/>
              <a:t>HCl</a:t>
            </a:r>
            <a:r>
              <a:rPr lang="en-US" sz="2400" dirty="0" smtClean="0"/>
              <a:t>(</a:t>
            </a:r>
            <a:r>
              <a:rPr lang="en-US" sz="2400" dirty="0" err="1" smtClean="0"/>
              <a:t>aq</a:t>
            </a:r>
            <a:r>
              <a:rPr lang="en-US" sz="2400" dirty="0" smtClean="0"/>
              <a:t>) with 100 cm</a:t>
            </a:r>
            <a:r>
              <a:rPr lang="en-US" sz="2400" baseline="30000" dirty="0" smtClean="0"/>
              <a:t>3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of 0.500 </a:t>
            </a:r>
            <a:r>
              <a:rPr lang="en-US" sz="2400" dirty="0" err="1" smtClean="0"/>
              <a:t>mol</a:t>
            </a:r>
            <a:r>
              <a:rPr lang="en-US" sz="2400" dirty="0" smtClean="0"/>
              <a:t> dm</a:t>
            </a:r>
            <a:r>
              <a:rPr lang="en-US" sz="2400" baseline="30000" dirty="0" smtClean="0"/>
              <a:t>-3 </a:t>
            </a:r>
            <a:r>
              <a:rPr lang="en-US" sz="2400" dirty="0" err="1" smtClean="0"/>
              <a:t>NaOH</a:t>
            </a:r>
            <a:r>
              <a:rPr lang="en-US" sz="2400" dirty="0" smtClean="0"/>
              <a:t>(</a:t>
            </a:r>
            <a:r>
              <a:rPr lang="en-US" sz="2400" dirty="0" err="1" smtClean="0"/>
              <a:t>aq</a:t>
            </a:r>
            <a:r>
              <a:rPr lang="en-US" sz="2400" dirty="0" smtClean="0"/>
              <a:t>), the temperature of the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mixture </a:t>
            </a:r>
            <a:r>
              <a:rPr lang="en-US" sz="2400" dirty="0" err="1" smtClean="0"/>
              <a:t>rised</a:t>
            </a:r>
            <a:r>
              <a:rPr lang="en-US" sz="2400" dirty="0" smtClean="0"/>
              <a:t> by 3.4</a:t>
            </a:r>
            <a:r>
              <a:rPr lang="en-US" sz="2400" dirty="0" smtClean="0">
                <a:sym typeface="Symbol" pitchFamily="18" charset="2"/>
              </a:rPr>
              <a:t></a:t>
            </a:r>
            <a:r>
              <a:rPr lang="en-US" sz="2400" dirty="0" smtClean="0"/>
              <a:t>C (both solutions were initially at the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same temperature). Calculate </a:t>
            </a:r>
            <a:r>
              <a:rPr lang="en-US" sz="2400" dirty="0" smtClean="0">
                <a:latin typeface="Calibri" pitchFamily="34" charset="0"/>
              </a:rPr>
              <a:t>∆</a:t>
            </a:r>
            <a:r>
              <a:rPr lang="en-US" sz="2400" dirty="0" smtClean="0"/>
              <a:t>H</a:t>
            </a:r>
            <a:r>
              <a:rPr lang="az-Cyrl-AZ" sz="2400" baseline="30000" dirty="0" smtClean="0"/>
              <a:t>ѳ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.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[Assume all solutions have a density of 1.0 gcm-3]</a:t>
            </a:r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Step 1 : 	q = </a:t>
            </a:r>
            <a:r>
              <a:rPr lang="en-US" sz="2400" dirty="0" err="1" smtClean="0"/>
              <a:t>mc</a:t>
            </a:r>
            <a:r>
              <a:rPr lang="en-US" sz="2400" dirty="0" err="1" smtClean="0">
                <a:sym typeface="Symbol" pitchFamily="18" charset="2"/>
              </a:rPr>
              <a:t>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		q = [(100 + 100) x 4.2 x 3.4] J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		   = (200 x 4.2 x 3.4 ) J</a:t>
            </a:r>
          </a:p>
          <a:p>
            <a:pPr>
              <a:buFont typeface="Wingdings 2" pitchFamily="18" charset="2"/>
              <a:buNone/>
            </a:pPr>
            <a:r>
              <a:rPr lang="en-US" sz="2800" dirty="0" smtClean="0"/>
              <a:t>		   = 2856 J	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8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8153400" cy="56388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n-US" sz="2400" dirty="0" smtClean="0"/>
              <a:t>Step 2 :   </a:t>
            </a:r>
            <a:r>
              <a:rPr lang="en-US" sz="2400" dirty="0" err="1" smtClean="0"/>
              <a:t>HCl</a:t>
            </a:r>
            <a:r>
              <a:rPr lang="en-US" sz="2400" dirty="0" smtClean="0"/>
              <a:t>  +  </a:t>
            </a:r>
            <a:r>
              <a:rPr lang="en-US" sz="2400" dirty="0" err="1" smtClean="0"/>
              <a:t>NaOH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NaCl</a:t>
            </a:r>
            <a:r>
              <a:rPr lang="en-US" sz="2400" dirty="0" smtClean="0"/>
              <a:t>  + 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No. of moles of </a:t>
            </a:r>
            <a:r>
              <a:rPr lang="en-US" sz="2400" dirty="0" err="1" smtClean="0"/>
              <a:t>HCl</a:t>
            </a:r>
            <a:r>
              <a:rPr lang="en-US" sz="2400" dirty="0" smtClean="0"/>
              <a:t>, n = </a:t>
            </a:r>
            <a:r>
              <a:rPr lang="en-US" sz="2400" dirty="0" err="1" smtClean="0"/>
              <a:t>cV</a:t>
            </a:r>
            <a:r>
              <a:rPr lang="en-US" sz="2400" dirty="0" smtClean="0"/>
              <a:t> = 0.500 x (100/1000) = 0.05 </a:t>
            </a:r>
            <a:r>
              <a:rPr lang="en-US" sz="2400" dirty="0" err="1" smtClean="0"/>
              <a:t>mol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No. of moles of </a:t>
            </a:r>
            <a:r>
              <a:rPr lang="en-US" sz="2400" dirty="0" err="1" smtClean="0"/>
              <a:t>NaOH</a:t>
            </a:r>
            <a:r>
              <a:rPr lang="en-US" sz="2400" dirty="0" smtClean="0"/>
              <a:t>, n = </a:t>
            </a:r>
            <a:r>
              <a:rPr lang="en-US" sz="2400" dirty="0" err="1" smtClean="0"/>
              <a:t>cV</a:t>
            </a:r>
            <a:r>
              <a:rPr lang="en-US" sz="2400" dirty="0" smtClean="0"/>
              <a:t> = 0.500 x (100/1000) = 0.05 </a:t>
            </a:r>
            <a:r>
              <a:rPr lang="en-US" sz="2400" dirty="0" err="1" smtClean="0"/>
              <a:t>mol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ym typeface="Symbol" pitchFamily="18" charset="2"/>
              </a:rPr>
              <a:t></a:t>
            </a:r>
            <a:r>
              <a:rPr lang="en-US" sz="2400" dirty="0" smtClean="0"/>
              <a:t>No. of moles of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formed = 0.500 </a:t>
            </a:r>
            <a:r>
              <a:rPr lang="en-US" sz="2400" dirty="0" err="1" smtClean="0"/>
              <a:t>mol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Step 3 : </a:t>
            </a:r>
            <a:r>
              <a:rPr lang="en-US" sz="2400" dirty="0" smtClean="0">
                <a:latin typeface="Calibri" pitchFamily="34" charset="0"/>
              </a:rPr>
              <a:t>∆</a:t>
            </a:r>
            <a:r>
              <a:rPr lang="en-US" sz="2400" dirty="0" smtClean="0"/>
              <a:t>H</a:t>
            </a:r>
            <a:r>
              <a:rPr lang="az-Cyrl-AZ" sz="2400" baseline="30000" dirty="0" smtClean="0"/>
              <a:t>ѳ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          Heat evolved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	     no. of moles of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 formed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          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= -(2856/0.05) J mol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          = -57120 J mol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          = -57.1 kJ mol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		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38688" y="3429000"/>
            <a:ext cx="3657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00777" y="3048000"/>
            <a:ext cx="3933423" cy="954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34466" y="914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444500" y="1074738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1400">
              <a:latin typeface="Arial" charset="0"/>
            </a:endParaRP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301625" y="666750"/>
            <a:ext cx="8667750" cy="523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en-GB" sz="2200" b="1" dirty="0">
                <a:solidFill>
                  <a:srgbClr val="CC0000"/>
                </a:solidFill>
                <a:latin typeface="Arial" charset="0"/>
              </a:rPr>
              <a:t>Example 2</a:t>
            </a:r>
          </a:p>
          <a:p>
            <a:pPr>
              <a:spcAft>
                <a:spcPts val="200"/>
              </a:spcAft>
            </a:pPr>
            <a:r>
              <a:rPr lang="en-GB" sz="2200" b="1" dirty="0">
                <a:latin typeface="Arial" charset="0"/>
              </a:rPr>
              <a:t>25cm</a:t>
            </a:r>
            <a:r>
              <a:rPr lang="en-GB" sz="2200" b="1" baseline="30000" dirty="0">
                <a:latin typeface="Arial" charset="0"/>
              </a:rPr>
              <a:t>3 </a:t>
            </a:r>
            <a:r>
              <a:rPr lang="en-GB" sz="2200" b="1" dirty="0">
                <a:latin typeface="Arial" charset="0"/>
              </a:rPr>
              <a:t>of 2.0M </a:t>
            </a:r>
            <a:r>
              <a:rPr lang="en-GB" sz="2200" b="1" dirty="0" err="1">
                <a:latin typeface="Arial" charset="0"/>
              </a:rPr>
              <a:t>HCl</a:t>
            </a:r>
            <a:r>
              <a:rPr lang="en-GB" sz="2200" b="1" dirty="0">
                <a:latin typeface="Arial" charset="0"/>
              </a:rPr>
              <a:t> was added to </a:t>
            </a:r>
            <a:r>
              <a:rPr lang="en-GB" sz="2200" b="1" dirty="0" smtClean="0">
                <a:latin typeface="Arial" charset="0"/>
              </a:rPr>
              <a:t>30cm</a:t>
            </a:r>
            <a:r>
              <a:rPr lang="en-GB" sz="2200" b="1" baseline="30000" dirty="0" smtClean="0">
                <a:latin typeface="Arial" charset="0"/>
              </a:rPr>
              <a:t>3</a:t>
            </a:r>
            <a:r>
              <a:rPr lang="en-GB" sz="2200" b="1" dirty="0" smtClean="0">
                <a:latin typeface="Arial" charset="0"/>
              </a:rPr>
              <a:t> </a:t>
            </a:r>
            <a:r>
              <a:rPr lang="en-GB" sz="2200" b="1" dirty="0">
                <a:latin typeface="Arial" charset="0"/>
              </a:rPr>
              <a:t>of 2.0M </a:t>
            </a:r>
            <a:r>
              <a:rPr lang="en-GB" sz="2200" b="1" dirty="0" err="1">
                <a:latin typeface="Arial" charset="0"/>
              </a:rPr>
              <a:t>NaOH</a:t>
            </a:r>
            <a:r>
              <a:rPr lang="en-GB" sz="2200" b="1" dirty="0">
                <a:latin typeface="Arial" charset="0"/>
              </a:rPr>
              <a:t> in an insulated beaker. The initial temperature of both solutions was 20°C.  The highest temperature reached by the solution was 33°C. Calculate the Molar Enthalpy of Neutralisation.    [The specific heat capacity (c) of water is 4.18 kJ K </a:t>
            </a:r>
            <a:r>
              <a:rPr lang="en-GB" sz="2200" b="1" baseline="30000" dirty="0">
                <a:latin typeface="Arial" charset="0"/>
              </a:rPr>
              <a:t>-1</a:t>
            </a:r>
            <a:r>
              <a:rPr lang="en-GB" sz="2200" b="1" dirty="0">
                <a:latin typeface="Arial" charset="0"/>
              </a:rPr>
              <a:t> kg </a:t>
            </a:r>
            <a:r>
              <a:rPr lang="en-GB" sz="2200" b="1" baseline="30000" dirty="0">
                <a:latin typeface="Arial" charset="0"/>
              </a:rPr>
              <a:t>-1</a:t>
            </a:r>
            <a:r>
              <a:rPr lang="en-GB" sz="2200" b="1" dirty="0">
                <a:latin typeface="Arial" charset="0"/>
              </a:rPr>
              <a:t>]</a:t>
            </a:r>
          </a:p>
          <a:p>
            <a:pPr>
              <a:lnSpc>
                <a:spcPct val="50000"/>
              </a:lnSpc>
              <a:spcAft>
                <a:spcPts val="200"/>
              </a:spcAft>
            </a:pPr>
            <a:endParaRPr lang="en-GB" sz="1600" b="1" dirty="0">
              <a:latin typeface="Arial" charset="0"/>
            </a:endParaRPr>
          </a:p>
          <a:p>
            <a:pPr>
              <a:spcAft>
                <a:spcPts val="200"/>
              </a:spcAft>
            </a:pPr>
            <a:r>
              <a:rPr lang="en-GB" sz="1600" b="1" dirty="0" smtClean="0">
                <a:latin typeface="Arial" charset="0"/>
              </a:rPr>
              <a:t>	</a:t>
            </a:r>
            <a:r>
              <a:rPr lang="en-GB" sz="2200" b="1" dirty="0" err="1" smtClean="0">
                <a:solidFill>
                  <a:srgbClr val="000099"/>
                </a:solidFill>
                <a:latin typeface="Arial" charset="0"/>
              </a:rPr>
              <a:t>NaOH</a:t>
            </a:r>
            <a:r>
              <a:rPr lang="en-GB" sz="2200" b="1" dirty="0" smtClean="0">
                <a:solidFill>
                  <a:srgbClr val="000099"/>
                </a:solidFill>
                <a:latin typeface="Arial" charset="0"/>
              </a:rPr>
              <a:t>    </a:t>
            </a:r>
            <a:r>
              <a:rPr lang="en-GB" sz="2200" b="1" dirty="0">
                <a:solidFill>
                  <a:srgbClr val="000099"/>
                </a:solidFill>
                <a:latin typeface="Arial" charset="0"/>
              </a:rPr>
              <a:t>+    </a:t>
            </a:r>
            <a:r>
              <a:rPr lang="en-GB" sz="2200" b="1" dirty="0" err="1">
                <a:solidFill>
                  <a:srgbClr val="000099"/>
                </a:solidFill>
                <a:latin typeface="Arial" charset="0"/>
              </a:rPr>
              <a:t>HCl</a:t>
            </a:r>
            <a:r>
              <a:rPr lang="en-GB" sz="2200" b="1" dirty="0">
                <a:solidFill>
                  <a:srgbClr val="000099"/>
                </a:solidFill>
                <a:latin typeface="Arial" charset="0"/>
              </a:rPr>
              <a:t>    ——&gt;    </a:t>
            </a:r>
            <a:r>
              <a:rPr lang="en-GB" sz="2200" b="1" dirty="0" err="1">
                <a:solidFill>
                  <a:srgbClr val="000099"/>
                </a:solidFill>
                <a:latin typeface="Arial" charset="0"/>
              </a:rPr>
              <a:t>NaCl</a:t>
            </a:r>
            <a:r>
              <a:rPr lang="en-GB" sz="2200" b="1" dirty="0">
                <a:solidFill>
                  <a:srgbClr val="000099"/>
                </a:solidFill>
                <a:latin typeface="Arial" charset="0"/>
              </a:rPr>
              <a:t>    +    H</a:t>
            </a:r>
            <a:r>
              <a:rPr lang="en-GB" sz="2200" b="1" baseline="-25000" dirty="0">
                <a:solidFill>
                  <a:srgbClr val="000099"/>
                </a:solidFill>
                <a:latin typeface="Arial" charset="0"/>
              </a:rPr>
              <a:t>2</a:t>
            </a:r>
            <a:r>
              <a:rPr lang="en-GB" sz="2200" b="1" dirty="0">
                <a:solidFill>
                  <a:srgbClr val="000099"/>
                </a:solidFill>
                <a:latin typeface="Arial" charset="0"/>
              </a:rPr>
              <a:t>O</a:t>
            </a:r>
            <a:endParaRPr lang="en-GB" sz="2200" b="1" dirty="0">
              <a:latin typeface="Arial" charset="0"/>
            </a:endParaRPr>
          </a:p>
          <a:p>
            <a:pPr>
              <a:lnSpc>
                <a:spcPct val="70000"/>
              </a:lnSpc>
              <a:spcAft>
                <a:spcPts val="200"/>
              </a:spcAft>
            </a:pPr>
            <a:endParaRPr lang="en-GB" sz="1600" b="1" dirty="0"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lang="en-GB" sz="1600" b="1" dirty="0" smtClean="0">
                <a:latin typeface="Arial" charset="0"/>
              </a:rPr>
              <a:t>Heat </a:t>
            </a:r>
            <a:r>
              <a:rPr lang="en-GB" sz="1600" b="1" dirty="0">
                <a:latin typeface="Arial" charset="0"/>
              </a:rPr>
              <a:t>absorbed by the water (q)	=    </a:t>
            </a:r>
            <a:r>
              <a:rPr lang="en-GB" sz="1600" b="1" dirty="0">
                <a:solidFill>
                  <a:srgbClr val="CC0000"/>
                </a:solidFill>
                <a:latin typeface="Arial" charset="0"/>
              </a:rPr>
              <a:t>m x c x </a:t>
            </a:r>
            <a:r>
              <a:rPr lang="en-GB" sz="1600" b="1" dirty="0">
                <a:solidFill>
                  <a:srgbClr val="CC0000"/>
                </a:solidFill>
                <a:latin typeface="Symbol" pitchFamily="18" charset="2"/>
              </a:rPr>
              <a:t>DT </a:t>
            </a:r>
            <a:r>
              <a:rPr lang="en-GB" sz="1600" b="1" dirty="0">
                <a:latin typeface="Symbol" pitchFamily="18" charset="2"/>
              </a:rPr>
              <a:t>  =    </a:t>
            </a:r>
            <a:r>
              <a:rPr lang="en-GB" sz="1600" b="1" dirty="0" smtClean="0">
                <a:latin typeface="Arial" charset="0"/>
              </a:rPr>
              <a:t>55  </a:t>
            </a:r>
            <a:r>
              <a:rPr lang="en-GB" sz="1600" b="1" dirty="0">
                <a:latin typeface="Arial" charset="0"/>
              </a:rPr>
              <a:t>x   </a:t>
            </a:r>
            <a:r>
              <a:rPr lang="en-GB" sz="1600" b="1" dirty="0" smtClean="0">
                <a:latin typeface="Arial" charset="0"/>
              </a:rPr>
              <a:t>4.18  </a:t>
            </a:r>
            <a:r>
              <a:rPr lang="en-GB" sz="1600" b="1" dirty="0">
                <a:latin typeface="Arial" charset="0"/>
              </a:rPr>
              <a:t>x  13	=   </a:t>
            </a:r>
            <a:r>
              <a:rPr lang="en-GB" sz="1600" b="1" dirty="0" smtClean="0">
                <a:solidFill>
                  <a:srgbClr val="000099"/>
                </a:solidFill>
                <a:latin typeface="Arial" charset="0"/>
              </a:rPr>
              <a:t>2.989 </a:t>
            </a:r>
            <a:r>
              <a:rPr lang="en-GB" sz="1600" b="1" dirty="0">
                <a:solidFill>
                  <a:srgbClr val="000099"/>
                </a:solidFill>
                <a:latin typeface="Arial" charset="0"/>
              </a:rPr>
              <a:t>kJ</a:t>
            </a:r>
            <a:endParaRPr lang="en-GB" sz="1600" b="1" dirty="0">
              <a:latin typeface="Arial" charset="0"/>
            </a:endParaRPr>
          </a:p>
          <a:p>
            <a:pPr>
              <a:spcAft>
                <a:spcPts val="400"/>
              </a:spcAft>
            </a:pPr>
            <a:endParaRPr lang="en-GB" sz="1200" b="1" dirty="0">
              <a:latin typeface="Arial" charset="0"/>
            </a:endParaRPr>
          </a:p>
          <a:p>
            <a:pPr>
              <a:spcAft>
                <a:spcPts val="400"/>
              </a:spcAft>
            </a:pPr>
            <a:r>
              <a:rPr lang="en-GB" sz="1600" b="1" dirty="0">
                <a:latin typeface="Arial" charset="0"/>
              </a:rPr>
              <a:t>Moles of </a:t>
            </a:r>
            <a:r>
              <a:rPr lang="en-GB" sz="1600" b="1" dirty="0" err="1">
                <a:latin typeface="Arial" charset="0"/>
              </a:rPr>
              <a:t>HCl</a:t>
            </a:r>
            <a:r>
              <a:rPr lang="en-GB" sz="1600" b="1" dirty="0">
                <a:latin typeface="Arial" charset="0"/>
              </a:rPr>
              <a:t> reacting		=    2   x    25/1000	=    0.05 </a:t>
            </a:r>
            <a:r>
              <a:rPr lang="en-GB" sz="1600" b="1" dirty="0" err="1" smtClean="0">
                <a:latin typeface="Arial" charset="0"/>
              </a:rPr>
              <a:t>mol</a:t>
            </a:r>
            <a:r>
              <a:rPr lang="en-GB" sz="1600" b="1" dirty="0" smtClean="0">
                <a:latin typeface="Arial" charset="0"/>
              </a:rPr>
              <a:t>  (limiting reagent)</a:t>
            </a:r>
            <a:endParaRPr lang="en-GB" sz="1600" b="1" dirty="0">
              <a:latin typeface="Arial" charset="0"/>
            </a:endParaRPr>
          </a:p>
          <a:p>
            <a:pPr>
              <a:spcAft>
                <a:spcPts val="400"/>
              </a:spcAft>
            </a:pPr>
            <a:r>
              <a:rPr lang="en-GB" sz="1600" b="1" dirty="0">
                <a:latin typeface="Arial" charset="0"/>
              </a:rPr>
              <a:t>Moles of </a:t>
            </a:r>
            <a:r>
              <a:rPr lang="en-GB" sz="1600" b="1" dirty="0" err="1">
                <a:latin typeface="Arial" charset="0"/>
              </a:rPr>
              <a:t>NaOH</a:t>
            </a:r>
            <a:r>
              <a:rPr lang="en-GB" sz="1600" b="1" dirty="0">
                <a:latin typeface="Arial" charset="0"/>
              </a:rPr>
              <a:t> reacting		=    2   x    </a:t>
            </a:r>
            <a:r>
              <a:rPr lang="en-GB" sz="1600" b="1" dirty="0" smtClean="0">
                <a:latin typeface="Arial" charset="0"/>
              </a:rPr>
              <a:t>30/1000</a:t>
            </a:r>
            <a:r>
              <a:rPr lang="en-GB" sz="1600" b="1" dirty="0">
                <a:latin typeface="Arial" charset="0"/>
              </a:rPr>
              <a:t>	=    </a:t>
            </a:r>
            <a:r>
              <a:rPr lang="en-GB" sz="1600" b="1" dirty="0" smtClean="0">
                <a:latin typeface="Arial" charset="0"/>
              </a:rPr>
              <a:t>0.06 </a:t>
            </a:r>
            <a:r>
              <a:rPr lang="en-GB" sz="1600" b="1" dirty="0" err="1">
                <a:latin typeface="Arial" charset="0"/>
              </a:rPr>
              <a:t>mol</a:t>
            </a:r>
            <a:endParaRPr lang="en-GB" sz="1600" b="1" dirty="0">
              <a:latin typeface="Arial" charset="0"/>
            </a:endParaRPr>
          </a:p>
          <a:p>
            <a:pPr>
              <a:spcAft>
                <a:spcPts val="200"/>
              </a:spcAft>
            </a:pPr>
            <a:r>
              <a:rPr lang="en-GB" sz="1600" b="1" dirty="0">
                <a:latin typeface="Arial" charset="0"/>
              </a:rPr>
              <a:t>Moles of water produced				=    0.05 </a:t>
            </a:r>
            <a:r>
              <a:rPr lang="en-GB" sz="1600" b="1" dirty="0" err="1">
                <a:latin typeface="Arial" charset="0"/>
              </a:rPr>
              <a:t>mol</a:t>
            </a:r>
            <a:endParaRPr lang="en-GB" sz="1600" b="1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600" b="1" dirty="0"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lang="en-GB" sz="1600" b="1" dirty="0">
                <a:latin typeface="Arial" charset="0"/>
              </a:rPr>
              <a:t>Enthalpy change per </a:t>
            </a:r>
            <a:r>
              <a:rPr lang="en-GB" sz="1600" b="1" dirty="0" err="1">
                <a:latin typeface="Arial" charset="0"/>
              </a:rPr>
              <a:t>mol</a:t>
            </a:r>
            <a:r>
              <a:rPr lang="en-GB" sz="1600" b="1" dirty="0">
                <a:latin typeface="Arial" charset="0"/>
              </a:rPr>
              <a:t>  (</a:t>
            </a:r>
            <a:r>
              <a:rPr lang="en-GB" sz="1600" b="1" dirty="0">
                <a:latin typeface="Symbol" pitchFamily="18" charset="2"/>
              </a:rPr>
              <a:t>DH</a:t>
            </a:r>
            <a:r>
              <a:rPr lang="en-GB" sz="1600" b="1" dirty="0">
                <a:latin typeface="Arial" charset="0"/>
              </a:rPr>
              <a:t>)	=   heat energy / moles of water    =   </a:t>
            </a:r>
            <a:r>
              <a:rPr lang="en-GB" sz="1600" b="1" dirty="0" smtClean="0">
                <a:latin typeface="Arial" charset="0"/>
              </a:rPr>
              <a:t>2.989 </a:t>
            </a:r>
            <a:r>
              <a:rPr lang="en-GB" sz="1600" b="1" dirty="0">
                <a:latin typeface="Arial" charset="0"/>
              </a:rPr>
              <a:t>/  </a:t>
            </a:r>
            <a:r>
              <a:rPr lang="en-GB" sz="1600" b="1" dirty="0" smtClean="0">
                <a:latin typeface="Arial" charset="0"/>
              </a:rPr>
              <a:t>0.05</a:t>
            </a:r>
            <a:endParaRPr lang="en-GB" sz="1600" b="1" dirty="0"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lang="en-GB" sz="1600" b="1" dirty="0">
                <a:latin typeface="Arial" charset="0"/>
              </a:rPr>
              <a:t>				=   </a:t>
            </a:r>
            <a:r>
              <a:rPr lang="en-GB" sz="1600" b="1" dirty="0" smtClean="0">
                <a:latin typeface="Arial" charset="0"/>
              </a:rPr>
              <a:t>- </a:t>
            </a:r>
            <a:r>
              <a:rPr lang="en-GB" sz="1600" b="1" dirty="0" smtClean="0">
                <a:solidFill>
                  <a:srgbClr val="CC0000"/>
                </a:solidFill>
                <a:latin typeface="Arial" charset="0"/>
              </a:rPr>
              <a:t>59.78 </a:t>
            </a:r>
            <a:r>
              <a:rPr lang="en-GB" sz="1600" b="1" dirty="0">
                <a:solidFill>
                  <a:srgbClr val="CC0000"/>
                </a:solidFill>
                <a:latin typeface="Arial" charset="0"/>
              </a:rPr>
              <a:t>kJ </a:t>
            </a:r>
            <a:r>
              <a:rPr lang="en-GB" sz="1600" b="1" dirty="0" err="1">
                <a:solidFill>
                  <a:srgbClr val="CC0000"/>
                </a:solidFill>
                <a:latin typeface="Arial" charset="0"/>
              </a:rPr>
              <a:t>mol</a:t>
            </a:r>
            <a:r>
              <a:rPr lang="en-GB" sz="1600" b="1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GB" sz="1600" b="1" baseline="30000" dirty="0">
                <a:solidFill>
                  <a:srgbClr val="CC0000"/>
                </a:solidFill>
                <a:latin typeface="Arial" charset="0"/>
              </a:rPr>
              <a:t>-1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1447800" y="182563"/>
            <a:ext cx="6248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MEASURING ENTHALPY CHANGES</a:t>
            </a:r>
          </a:p>
        </p:txBody>
      </p:sp>
    </p:spTree>
    <p:extLst>
      <p:ext uri="{BB962C8B-B14F-4D97-AF65-F5344CB8AC3E}">
        <p14:creationId xmlns:p14="http://schemas.microsoft.com/office/powerpoint/2010/main" val="628215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Bond Energy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3058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Bond energy (of dissociation)		Energy required to </a:t>
            </a:r>
            <a:r>
              <a:rPr lang="en-US" sz="2400" b="1" dirty="0" smtClean="0"/>
              <a:t>break</a:t>
            </a:r>
            <a:r>
              <a:rPr lang="en-US" sz="2400" dirty="0" smtClean="0"/>
              <a:t> </a:t>
            </a:r>
            <a:r>
              <a:rPr lang="en-US" sz="2400" b="1" dirty="0" smtClean="0"/>
              <a:t>1 mole </a:t>
            </a:r>
            <a:r>
              <a:rPr lang="en-US" sz="2400" dirty="0" smtClean="0"/>
              <a:t>of a </a:t>
            </a:r>
            <a:r>
              <a:rPr lang="en-US" sz="2400" b="1" dirty="0" smtClean="0"/>
              <a:t>covalent bond </a:t>
            </a:r>
            <a:r>
              <a:rPr lang="en-US" sz="2400" dirty="0" smtClean="0"/>
              <a:t>between 2 atoms in </a:t>
            </a:r>
            <a:r>
              <a:rPr lang="en-US" sz="2400" b="1" dirty="0" smtClean="0"/>
              <a:t>gaseous</a:t>
            </a:r>
            <a:r>
              <a:rPr lang="en-US" sz="2400" dirty="0" smtClean="0"/>
              <a:t> state.</a:t>
            </a:r>
          </a:p>
          <a:p>
            <a:r>
              <a:rPr lang="en-US" sz="2400" dirty="0" smtClean="0"/>
              <a:t>From the bond energy we can estimate the </a:t>
            </a:r>
            <a:r>
              <a:rPr lang="en-US" sz="2400" b="1" dirty="0" smtClean="0"/>
              <a:t>change of enthalpy </a:t>
            </a:r>
            <a:r>
              <a:rPr lang="en-US" sz="2400" dirty="0" smtClean="0"/>
              <a:t>in reactions.</a:t>
            </a:r>
          </a:p>
          <a:p>
            <a:r>
              <a:rPr lang="en-US" sz="2400" dirty="0" smtClean="0"/>
              <a:t>Bond breaking	    endothermic process (energy absorbed).</a:t>
            </a:r>
          </a:p>
          <a:p>
            <a:r>
              <a:rPr lang="en-US" sz="2400" dirty="0" smtClean="0"/>
              <a:t>Bond formation	    exothermic process (energy released).</a:t>
            </a:r>
          </a:p>
          <a:p>
            <a:r>
              <a:rPr lang="en-US" sz="2400" dirty="0" smtClean="0"/>
              <a:t>Chemical reaction involve bond-breaking followed by bond-making.</a:t>
            </a:r>
          </a:p>
          <a:p>
            <a:pPr marL="82296" indent="0">
              <a:buNone/>
            </a:pPr>
            <a:r>
              <a:rPr lang="en-US" sz="2400" b="1" dirty="0" smtClean="0">
                <a:sym typeface="Symbol" pitchFamily="18" charset="2"/>
              </a:rPr>
              <a:t></a:t>
            </a:r>
            <a:r>
              <a:rPr lang="en-US" sz="2400" b="1" dirty="0" smtClean="0"/>
              <a:t>Energy difference between bond breaking &amp; bond-</a:t>
            </a:r>
          </a:p>
          <a:p>
            <a:pPr marL="82296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making = </a:t>
            </a:r>
            <a:r>
              <a:rPr lang="en-US" sz="2400" b="1" dirty="0" smtClean="0">
                <a:sym typeface="Symbol" pitchFamily="18" charset="2"/>
              </a:rPr>
              <a:t></a:t>
            </a:r>
            <a:r>
              <a:rPr lang="en-US" sz="2400" b="1" dirty="0" smtClean="0"/>
              <a:t>H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5486400" y="1556197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3429000" y="3380704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467100" y="41148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84238"/>
          </a:xfrm>
        </p:spPr>
        <p:txBody>
          <a:bodyPr/>
          <a:lstStyle/>
          <a:p>
            <a:r>
              <a:rPr lang="en-US" sz="2800" smtClean="0"/>
              <a:t>Estimation of Enthalpy Change From Bond Energy.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7772400" cy="4800600"/>
          </a:xfrm>
        </p:spPr>
        <p:txBody>
          <a:bodyPr/>
          <a:lstStyle/>
          <a:p>
            <a:endParaRPr lang="en-US" sz="2400" smtClean="0"/>
          </a:p>
          <a:p>
            <a:r>
              <a:rPr lang="en-US" sz="2400" smtClean="0"/>
              <a:t>Example :</a:t>
            </a:r>
          </a:p>
          <a:p>
            <a:pPr>
              <a:buFont typeface="Wingdings 2" pitchFamily="18" charset="2"/>
              <a:buNone/>
            </a:pPr>
            <a:r>
              <a:rPr lang="en-US" sz="2400" smtClean="0"/>
              <a:t>	NH</a:t>
            </a:r>
            <a:r>
              <a:rPr lang="en-US" sz="2400" baseline="-25000" smtClean="0"/>
              <a:t>3</a:t>
            </a:r>
            <a:r>
              <a:rPr lang="en-US" sz="2400" smtClean="0"/>
              <a:t>(g)  +  3F</a:t>
            </a:r>
            <a:r>
              <a:rPr lang="en-US" sz="2400" baseline="-25000" smtClean="0"/>
              <a:t>2</a:t>
            </a:r>
            <a:r>
              <a:rPr lang="en-US" sz="2400" smtClean="0"/>
              <a:t>(g)          3HF(g)  +  NF</a:t>
            </a:r>
            <a:r>
              <a:rPr lang="en-US" sz="2400" baseline="-25000" smtClean="0"/>
              <a:t>3</a:t>
            </a:r>
            <a:r>
              <a:rPr lang="en-US" sz="2400" smtClean="0"/>
              <a:t>(g)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048000"/>
          <a:ext cx="5105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2"/>
                <a:gridCol w="3933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Average</a:t>
                      </a:r>
                      <a:r>
                        <a:rPr lang="en-US" sz="2000" baseline="0" dirty="0" smtClean="0"/>
                        <a:t> bond energy (kJmol</a:t>
                      </a:r>
                      <a:r>
                        <a:rPr lang="en-US" sz="2000" baseline="30000" dirty="0" smtClean="0"/>
                        <a:t>-1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 – F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390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 – F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 – F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562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 - 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3647941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 typeface="Wingdings 2" pitchFamily="18" charset="2"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 typeface="Wingdings 2" pitchFamily="18" charset="2"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 typeface="Wingdings 2" pitchFamily="18" charset="2"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ym typeface="Symbol" pitchFamily="18" charset="2"/>
              </a:rPr>
              <a:t>H = </a:t>
            </a:r>
            <a:r>
              <a:rPr lang="en-US" sz="2400" dirty="0">
                <a:sym typeface="Symbol" pitchFamily="18" charset="2"/>
              </a:rPr>
              <a:t>H </a:t>
            </a:r>
            <a:r>
              <a:rPr lang="en-US" sz="2400" dirty="0" smtClean="0">
                <a:sym typeface="Symbol" pitchFamily="18" charset="2"/>
              </a:rPr>
              <a:t>bond-breaking - </a:t>
            </a:r>
            <a:r>
              <a:rPr lang="en-US" sz="2400" dirty="0">
                <a:sym typeface="Symbol" pitchFamily="18" charset="2"/>
              </a:rPr>
              <a:t>H </a:t>
            </a:r>
            <a:r>
              <a:rPr lang="en-US" sz="2400" dirty="0" smtClean="0">
                <a:sym typeface="Symbol" pitchFamily="18" charset="2"/>
              </a:rPr>
              <a:t>bond-making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ym typeface="Symbol" pitchFamily="18" charset="2"/>
              </a:rPr>
              <a:t>		  = [3(390) + 3(158)] – [3(562) + 3(272)]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ym typeface="Symbol" pitchFamily="18" charset="2"/>
              </a:rPr>
              <a:t>		  = -858 kJ mol</a:t>
            </a:r>
            <a:r>
              <a:rPr lang="en-US" sz="2400" baseline="30000" dirty="0" smtClean="0">
                <a:sym typeface="Symbol" pitchFamily="18" charset="2"/>
              </a:rPr>
              <a:t>-1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46138"/>
              </p:ext>
            </p:extLst>
          </p:nvPr>
        </p:nvGraphicFramePr>
        <p:xfrm>
          <a:off x="1066800" y="1905000"/>
          <a:ext cx="7543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Bond</a:t>
                      </a:r>
                      <a:r>
                        <a:rPr lang="en-US" sz="2000" baseline="0" dirty="0" smtClean="0"/>
                        <a:t> broken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Endothermic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Bond formed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Exothermic </a:t>
                      </a:r>
                      <a:endParaRPr lang="en-US" sz="20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 N – F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 (390)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 H – F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 (562)</a:t>
                      </a:r>
                      <a:endParaRPr lang="en-US" sz="20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 F –F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 (158)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 N – F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 (272)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5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 smtClean="0"/>
              <a:t>CH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 +  2O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       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+  2H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O,  </a:t>
            </a:r>
            <a:r>
              <a:rPr lang="en-US" sz="2400" dirty="0" smtClean="0">
                <a:latin typeface="Calibri" pitchFamily="34" charset="0"/>
              </a:rPr>
              <a:t>∆</a:t>
            </a:r>
            <a:r>
              <a:rPr lang="en-US" sz="2400" dirty="0" err="1" smtClean="0"/>
              <a:t>H</a:t>
            </a:r>
            <a:r>
              <a:rPr lang="en-US" sz="1100" dirty="0" err="1" smtClean="0"/>
              <a:t>c</a:t>
            </a:r>
            <a:r>
              <a:rPr lang="az-Cyrl-AZ" sz="2400" baseline="30000" dirty="0" smtClean="0"/>
              <a:t>ѳ</a:t>
            </a:r>
            <a:r>
              <a:rPr lang="en-US" sz="2400" dirty="0" smtClean="0"/>
              <a:t> = -890 kJmol</a:t>
            </a:r>
            <a:r>
              <a:rPr lang="en-US" sz="2400" baseline="30000" dirty="0" smtClean="0"/>
              <a:t>-1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6</a:t>
            </a:r>
            <a:r>
              <a:rPr lang="en-US" sz="2400" dirty="0" smtClean="0"/>
              <a:t>  +  3½O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    2CO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+  3H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O,  </a:t>
            </a:r>
            <a:r>
              <a:rPr lang="en-US" sz="2400" dirty="0" smtClean="0">
                <a:latin typeface="Calibri" pitchFamily="34" charset="0"/>
              </a:rPr>
              <a:t>∆</a:t>
            </a:r>
            <a:r>
              <a:rPr lang="en-US" sz="2400" dirty="0" err="1" smtClean="0"/>
              <a:t>H</a:t>
            </a:r>
            <a:r>
              <a:rPr lang="en-US" sz="1100" dirty="0" err="1" smtClean="0"/>
              <a:t>c</a:t>
            </a:r>
            <a:r>
              <a:rPr lang="az-Cyrl-AZ" sz="2400" baseline="30000" dirty="0" smtClean="0"/>
              <a:t>ѳ</a:t>
            </a:r>
            <a:r>
              <a:rPr lang="en-US" sz="2400" dirty="0" smtClean="0"/>
              <a:t> = -1560 kJmol</a:t>
            </a:r>
            <a:r>
              <a:rPr lang="en-US" sz="2400" baseline="30000" dirty="0" smtClean="0"/>
              <a:t>-1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 +  5O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       3CO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+  4H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O,  </a:t>
            </a:r>
            <a:r>
              <a:rPr lang="en-US" sz="2400" dirty="0" smtClean="0">
                <a:latin typeface="Calibri" pitchFamily="34" charset="0"/>
              </a:rPr>
              <a:t>∆</a:t>
            </a:r>
            <a:r>
              <a:rPr lang="en-US" sz="2400" dirty="0" err="1" smtClean="0"/>
              <a:t>H</a:t>
            </a:r>
            <a:r>
              <a:rPr lang="en-US" sz="1100" dirty="0" err="1" smtClean="0"/>
              <a:t>c</a:t>
            </a:r>
            <a:r>
              <a:rPr lang="az-Cyrl-AZ" sz="2400" baseline="30000" dirty="0" smtClean="0"/>
              <a:t>ѳ</a:t>
            </a:r>
            <a:r>
              <a:rPr lang="en-US" sz="2400" dirty="0" smtClean="0"/>
              <a:t> = -1560 kJmol</a:t>
            </a:r>
            <a:r>
              <a:rPr lang="en-US" sz="2400" baseline="30000" dirty="0" smtClean="0"/>
              <a:t>-1</a:t>
            </a:r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r>
              <a:rPr lang="en-US" sz="2400" dirty="0" smtClean="0"/>
              <a:t>All 3 reactions are exothermic	     energy released on bond-making (CO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&amp;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O) &gt; energy required in bond-breaking (alkane &amp;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</a:t>
            </a:r>
          </a:p>
          <a:p>
            <a:pPr marL="82296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6600" y="1677988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81400" y="205898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29000" y="251618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6019800" y="343222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굴림" charset="-127"/>
              </a:rPr>
              <a:t>Hess's Law</a:t>
            </a:r>
            <a:endParaRPr lang="en-US" b="1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enthalpy change for a reaction from reactants to products, is constants regardless of route taken,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provided </a:t>
            </a:r>
            <a:r>
              <a:rPr lang="en-US" dirty="0"/>
              <a:t>final and initial conditions are 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same. </a:t>
            </a:r>
          </a:p>
          <a:p>
            <a:endParaRPr lang="en-US" altLang="ko-KR" dirty="0">
              <a:solidFill>
                <a:srgbClr val="FF3300"/>
              </a:solidFill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Hess's Law is used to </a:t>
            </a:r>
            <a:r>
              <a:rPr lang="en-US" altLang="ko-KR" u="sng" dirty="0">
                <a:ea typeface="굴림" charset="-127"/>
              </a:rPr>
              <a:t>determine enthalpy changes</a:t>
            </a:r>
            <a:r>
              <a:rPr lang="en-US" altLang="ko-KR" dirty="0">
                <a:ea typeface="굴림" charset="-127"/>
              </a:rPr>
              <a:t> that cannot be found by direct experiments.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01625" y="1066800"/>
            <a:ext cx="8667750" cy="534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GB" b="1">
              <a:solidFill>
                <a:srgbClr val="CC0000"/>
              </a:solidFill>
              <a:latin typeface="Arial" charset="0"/>
            </a:endParaRPr>
          </a:p>
          <a:p>
            <a:pPr algn="ctr">
              <a:lnSpc>
                <a:spcPct val="140000"/>
              </a:lnSpc>
            </a:pPr>
            <a:endParaRPr lang="en-GB" sz="1600" b="1">
              <a:solidFill>
                <a:srgbClr val="CC0000"/>
              </a:solidFill>
              <a:latin typeface="Arial" charset="0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solidFill>
                  <a:srgbClr val="CC0000"/>
                </a:solidFill>
                <a:latin typeface="Arial" charset="0"/>
              </a:rPr>
              <a:t>How	</a:t>
            </a:r>
            <a:r>
              <a:rPr lang="en-GB" sz="1600" b="1">
                <a:latin typeface="Arial" charset="0"/>
              </a:rPr>
              <a:t>The enthalpy change going from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A to B can be found by adding the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values of the enthalpy changes for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the reactions </a:t>
            </a:r>
            <a:r>
              <a:rPr lang="en-GB" sz="1600" b="1">
                <a:solidFill>
                  <a:srgbClr val="CC0000"/>
                </a:solidFill>
                <a:latin typeface="Arial" charset="0"/>
              </a:rPr>
              <a:t>A to X</a:t>
            </a:r>
            <a:r>
              <a:rPr lang="en-GB" sz="1600" b="1">
                <a:latin typeface="Arial" charset="0"/>
              </a:rPr>
              <a:t>, </a:t>
            </a:r>
            <a:r>
              <a:rPr lang="en-GB" sz="1600" b="1">
                <a:solidFill>
                  <a:srgbClr val="CC0000"/>
                </a:solidFill>
                <a:latin typeface="Arial" charset="0"/>
              </a:rPr>
              <a:t>X to Y</a:t>
            </a:r>
            <a:r>
              <a:rPr lang="en-GB" sz="1600" b="1">
                <a:latin typeface="Arial" charset="0"/>
              </a:rPr>
              <a:t> and </a:t>
            </a:r>
            <a:r>
              <a:rPr lang="en-GB" sz="1600" b="1">
                <a:solidFill>
                  <a:srgbClr val="CC0000"/>
                </a:solidFill>
                <a:latin typeface="Arial" charset="0"/>
              </a:rPr>
              <a:t>Y to B</a:t>
            </a:r>
            <a:r>
              <a:rPr lang="en-GB" sz="1600" b="1">
                <a:latin typeface="Arial" charset="0"/>
              </a:rPr>
              <a:t>.</a:t>
            </a:r>
          </a:p>
          <a:p>
            <a:pPr>
              <a:spcAft>
                <a:spcPts val="200"/>
              </a:spcAft>
            </a:pPr>
            <a:endParaRPr lang="en-GB" sz="1600" b="1">
              <a:latin typeface="Arial" charset="0"/>
            </a:endParaRPr>
          </a:p>
          <a:p>
            <a:r>
              <a:rPr lang="en-GB" sz="2000" b="1">
                <a:solidFill>
                  <a:srgbClr val="000066"/>
                </a:solidFill>
                <a:latin typeface="Symbol" pitchFamily="18" charset="2"/>
              </a:rPr>
              <a:t>	</a:t>
            </a:r>
            <a:r>
              <a:rPr lang="en-GB" b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b="1" baseline="-25000">
                <a:solidFill>
                  <a:srgbClr val="000066"/>
                </a:solidFill>
                <a:latin typeface="Arial" charset="0"/>
              </a:rPr>
              <a:t>r</a:t>
            </a:r>
            <a:r>
              <a:rPr lang="en-GB" b="1">
                <a:solidFill>
                  <a:srgbClr val="000066"/>
                </a:solidFill>
                <a:latin typeface="Arial" charset="0"/>
              </a:rPr>
              <a:t>  =   </a:t>
            </a:r>
            <a:r>
              <a:rPr lang="en-GB" b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b="1" baseline="-25000">
                <a:solidFill>
                  <a:srgbClr val="000066"/>
                </a:solidFill>
                <a:latin typeface="Symbol" pitchFamily="18" charset="2"/>
              </a:rPr>
              <a:t>1</a:t>
            </a:r>
            <a:r>
              <a:rPr lang="en-GB" b="1">
                <a:solidFill>
                  <a:srgbClr val="000066"/>
                </a:solidFill>
                <a:latin typeface="Arial" charset="0"/>
              </a:rPr>
              <a:t>   +   </a:t>
            </a:r>
            <a:r>
              <a:rPr lang="en-GB" b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b="1" baseline="-25000">
                <a:solidFill>
                  <a:srgbClr val="000066"/>
                </a:solidFill>
                <a:latin typeface="Arial" charset="0"/>
              </a:rPr>
              <a:t>2</a:t>
            </a:r>
            <a:r>
              <a:rPr lang="en-GB" b="1">
                <a:solidFill>
                  <a:srgbClr val="000066"/>
                </a:solidFill>
                <a:latin typeface="Arial" charset="0"/>
              </a:rPr>
              <a:t> +    </a:t>
            </a:r>
            <a:r>
              <a:rPr lang="en-GB" b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b="1" baseline="-25000">
                <a:solidFill>
                  <a:srgbClr val="000066"/>
                </a:solidFill>
                <a:latin typeface="Arial" charset="0"/>
              </a:rPr>
              <a:t>3</a:t>
            </a:r>
            <a:endParaRPr lang="en-GB" sz="2000" b="1" baseline="-25000">
              <a:solidFill>
                <a:srgbClr val="000066"/>
              </a:solidFill>
              <a:latin typeface="Arial" charset="0"/>
            </a:endParaRPr>
          </a:p>
          <a:p>
            <a:endParaRPr lang="en-GB" sz="1600" b="1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600" b="1">
              <a:latin typeface="Arial" charset="0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</a:t>
            </a:r>
          </a:p>
          <a:p>
            <a:pPr>
              <a:spcAft>
                <a:spcPts val="200"/>
              </a:spcAft>
            </a:pPr>
            <a:endParaRPr lang="en-GB" sz="1600" b="1">
              <a:latin typeface="Arial" charset="0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If you go in the opposite direction of an arrow, you subtract the value of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the enthalpy change.</a:t>
            </a:r>
          </a:p>
          <a:p>
            <a:pPr>
              <a:spcAft>
                <a:spcPts val="200"/>
              </a:spcAft>
            </a:pPr>
            <a:endParaRPr lang="en-GB" sz="1600" b="1">
              <a:latin typeface="Arial" charset="0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e.g.      </a:t>
            </a:r>
            <a:r>
              <a:rPr lang="en-GB" sz="2000" b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sz="2000" b="1" baseline="-25000">
                <a:solidFill>
                  <a:srgbClr val="000066"/>
                </a:solidFill>
                <a:latin typeface="Arial" charset="0"/>
              </a:rPr>
              <a:t>2</a:t>
            </a:r>
            <a:r>
              <a:rPr lang="en-GB" sz="2000" b="1">
                <a:solidFill>
                  <a:srgbClr val="000066"/>
                </a:solidFill>
                <a:latin typeface="Arial" charset="0"/>
              </a:rPr>
              <a:t>  =</a:t>
            </a:r>
            <a:r>
              <a:rPr lang="en-GB" sz="2000" b="1">
                <a:latin typeface="Arial" charset="0"/>
              </a:rPr>
              <a:t>  </a:t>
            </a:r>
            <a:r>
              <a:rPr lang="en-GB" sz="2000" b="1">
                <a:solidFill>
                  <a:srgbClr val="CC0000"/>
                </a:solidFill>
                <a:latin typeface="Arial" charset="0"/>
              </a:rPr>
              <a:t> -</a:t>
            </a:r>
            <a:r>
              <a:rPr lang="en-GB" sz="2000" b="1">
                <a:latin typeface="Arial" charset="0"/>
              </a:rPr>
              <a:t>  </a:t>
            </a:r>
            <a:r>
              <a:rPr lang="en-GB" sz="2000" b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sz="2000" b="1" baseline="-25000">
                <a:solidFill>
                  <a:srgbClr val="000066"/>
                </a:solidFill>
                <a:latin typeface="Symbol" pitchFamily="18" charset="2"/>
              </a:rPr>
              <a:t>1</a:t>
            </a:r>
            <a:r>
              <a:rPr lang="en-GB" sz="2000" b="1">
                <a:latin typeface="Arial" charset="0"/>
              </a:rPr>
              <a:t>    </a:t>
            </a:r>
            <a:r>
              <a:rPr lang="en-GB" sz="2000" b="1">
                <a:solidFill>
                  <a:srgbClr val="CC0000"/>
                </a:solidFill>
                <a:latin typeface="Arial" charset="0"/>
              </a:rPr>
              <a:t>+ </a:t>
            </a:r>
            <a:r>
              <a:rPr lang="en-GB" sz="2000" b="1">
                <a:latin typeface="Arial" charset="0"/>
              </a:rPr>
              <a:t>  </a:t>
            </a:r>
            <a:r>
              <a:rPr lang="en-GB" sz="2000" b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sz="2000" b="1" baseline="-25000">
                <a:solidFill>
                  <a:srgbClr val="000066"/>
                </a:solidFill>
                <a:latin typeface="Arial" charset="0"/>
              </a:rPr>
              <a:t>r</a:t>
            </a:r>
            <a:r>
              <a:rPr lang="en-GB" sz="2000" b="1">
                <a:latin typeface="Arial" charset="0"/>
              </a:rPr>
              <a:t>    </a:t>
            </a:r>
            <a:r>
              <a:rPr lang="en-GB" sz="2000" b="1">
                <a:solidFill>
                  <a:srgbClr val="CC0000"/>
                </a:solidFill>
                <a:latin typeface="Arial" charset="0"/>
              </a:rPr>
              <a:t>-</a:t>
            </a:r>
            <a:r>
              <a:rPr lang="en-GB" sz="2000" b="1">
                <a:latin typeface="Arial" charset="0"/>
              </a:rPr>
              <a:t>   </a:t>
            </a:r>
            <a:r>
              <a:rPr lang="en-GB" sz="2000" b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sz="2000" b="1" baseline="-25000">
                <a:solidFill>
                  <a:srgbClr val="000066"/>
                </a:solidFill>
                <a:latin typeface="Arial" charset="0"/>
              </a:rPr>
              <a:t>3</a:t>
            </a:r>
            <a:endParaRPr lang="en-GB" sz="1600" b="1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600" b="1">
              <a:latin typeface="Arial" charset="0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	</a:t>
            </a:r>
            <a:r>
              <a:rPr lang="en-GB" sz="1600" b="1">
                <a:solidFill>
                  <a:srgbClr val="CC0000"/>
                </a:solidFill>
                <a:latin typeface="Arial" charset="0"/>
              </a:rPr>
              <a:t>The values of </a:t>
            </a:r>
            <a:r>
              <a:rPr lang="en-GB" sz="1600" b="1">
                <a:solidFill>
                  <a:srgbClr val="CC0000"/>
                </a:solidFill>
                <a:latin typeface="Symbol" pitchFamily="18" charset="2"/>
              </a:rPr>
              <a:t>DH</a:t>
            </a:r>
            <a:r>
              <a:rPr lang="en-GB" sz="1600" b="1" baseline="-25000">
                <a:solidFill>
                  <a:srgbClr val="CC0000"/>
                </a:solidFill>
                <a:latin typeface="Symbol" pitchFamily="18" charset="2"/>
              </a:rPr>
              <a:t>1 </a:t>
            </a:r>
            <a:r>
              <a:rPr lang="en-GB" sz="1600" b="1">
                <a:solidFill>
                  <a:srgbClr val="CC0000"/>
                </a:solidFill>
                <a:latin typeface="Arial" charset="0"/>
              </a:rPr>
              <a:t> and</a:t>
            </a:r>
            <a:r>
              <a:rPr lang="en-GB" sz="1600" b="1" baseline="-25000">
                <a:solidFill>
                  <a:srgbClr val="CC0000"/>
                </a:solidFill>
                <a:latin typeface="Symbol" pitchFamily="18" charset="2"/>
              </a:rPr>
              <a:t> </a:t>
            </a:r>
            <a:r>
              <a:rPr lang="en-GB" sz="1600" b="1">
                <a:solidFill>
                  <a:srgbClr val="CC0000"/>
                </a:solidFill>
                <a:latin typeface="Symbol" pitchFamily="18" charset="2"/>
              </a:rPr>
              <a:t>DH</a:t>
            </a:r>
            <a:r>
              <a:rPr lang="en-GB" sz="1600" b="1" baseline="-25000">
                <a:solidFill>
                  <a:srgbClr val="CC0000"/>
                </a:solidFill>
                <a:latin typeface="Arial" charset="0"/>
              </a:rPr>
              <a:t>3  </a:t>
            </a:r>
            <a:r>
              <a:rPr lang="en-GB" sz="1600" b="1">
                <a:solidFill>
                  <a:srgbClr val="CC0000"/>
                </a:solidFill>
                <a:latin typeface="Arial" charset="0"/>
              </a:rPr>
              <a:t>have been subtracted because the route</a:t>
            </a:r>
          </a:p>
          <a:p>
            <a:pPr>
              <a:spcAft>
                <a:spcPts val="200"/>
              </a:spcAft>
            </a:pPr>
            <a:r>
              <a:rPr lang="en-GB" sz="1600" b="1">
                <a:solidFill>
                  <a:srgbClr val="CC0000"/>
                </a:solidFill>
                <a:latin typeface="Arial" charset="0"/>
              </a:rPr>
              <a:t>	involves going in the opposite direction to their definition.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447800" y="182563"/>
            <a:ext cx="6248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HESS’S LAW</a:t>
            </a:r>
          </a:p>
        </p:txBody>
      </p:sp>
      <p:pic>
        <p:nvPicPr>
          <p:cNvPr id="19464" name="Picture 8" descr="hessring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1082675"/>
            <a:ext cx="3143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9899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Give out </a:t>
            </a:r>
            <a:r>
              <a:rPr lang="en-US" dirty="0"/>
              <a:t>heat to the surrounding</a:t>
            </a:r>
          </a:p>
          <a:p>
            <a:pPr lvl="0"/>
            <a:r>
              <a:rPr lang="en-US" dirty="0"/>
              <a:t>Surrounding temperature _______</a:t>
            </a:r>
          </a:p>
          <a:p>
            <a:pPr lvl="0"/>
            <a:r>
              <a:rPr lang="en-US" dirty="0"/>
              <a:t>Heat content of the system _________</a:t>
            </a:r>
          </a:p>
          <a:p>
            <a:r>
              <a:rPr lang="zh-CN" altLang="en-US" dirty="0"/>
              <a:t>△</a:t>
            </a:r>
            <a:r>
              <a:rPr lang="en-US" dirty="0"/>
              <a:t>H is _________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Exothermic reactions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03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04800" y="1066800"/>
            <a:ext cx="8667750" cy="409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Arial" charset="0"/>
              </a:rPr>
              <a:t>“The enthalpy change is independent of the path taken”</a:t>
            </a:r>
          </a:p>
          <a:p>
            <a:pPr algn="ctr">
              <a:lnSpc>
                <a:spcPct val="140000"/>
              </a:lnSpc>
            </a:pPr>
            <a:endParaRPr lang="en-GB" sz="1600" b="1" dirty="0">
              <a:solidFill>
                <a:srgbClr val="CC0000"/>
              </a:solidFill>
              <a:latin typeface="Arial" charset="0"/>
            </a:endParaRPr>
          </a:p>
          <a:p>
            <a:pPr>
              <a:spcAft>
                <a:spcPts val="100"/>
              </a:spcAft>
            </a:pPr>
            <a:r>
              <a:rPr lang="en-GB" sz="1600" b="1" dirty="0">
                <a:solidFill>
                  <a:srgbClr val="CC0000"/>
                </a:solidFill>
                <a:latin typeface="Arial" charset="0"/>
              </a:rPr>
              <a:t>Use</a:t>
            </a:r>
            <a:r>
              <a:rPr lang="en-GB" sz="1600" b="1" dirty="0">
                <a:latin typeface="Arial" charset="0"/>
              </a:rPr>
              <a:t>	applying Hess’s Law enables one to calculate enthalpy changes from</a:t>
            </a:r>
          </a:p>
          <a:p>
            <a:pPr>
              <a:spcAft>
                <a:spcPts val="1000"/>
              </a:spcAft>
            </a:pPr>
            <a:r>
              <a:rPr lang="en-GB" sz="1600" b="1" dirty="0">
                <a:latin typeface="Arial" charset="0"/>
              </a:rPr>
              <a:t>	other data, such as...</a:t>
            </a:r>
          </a:p>
          <a:p>
            <a:pPr>
              <a:spcAft>
                <a:spcPts val="1000"/>
              </a:spcAft>
            </a:pPr>
            <a:endParaRPr lang="en-GB" sz="1600" b="1" dirty="0">
              <a:latin typeface="Arial" charset="0"/>
            </a:endParaRPr>
          </a:p>
          <a:p>
            <a:pPr>
              <a:spcAft>
                <a:spcPts val="500"/>
              </a:spcAft>
            </a:pPr>
            <a:r>
              <a:rPr lang="en-GB" sz="1600" b="1" dirty="0">
                <a:latin typeface="Arial" charset="0"/>
              </a:rPr>
              <a:t>	 </a:t>
            </a:r>
            <a:r>
              <a:rPr lang="en-GB" b="1" dirty="0">
                <a:solidFill>
                  <a:srgbClr val="000066"/>
                </a:solidFill>
                <a:latin typeface="Arial" charset="0"/>
              </a:rPr>
              <a:t>changes which cannot be measured directly  e.g</a:t>
            </a:r>
            <a:r>
              <a:rPr lang="en-GB" b="1" dirty="0" smtClean="0">
                <a:solidFill>
                  <a:srgbClr val="000066"/>
                </a:solidFill>
                <a:latin typeface="Arial" charset="0"/>
              </a:rPr>
              <a:t>. </a:t>
            </a:r>
            <a:r>
              <a:rPr lang="en-US" b="1" dirty="0" smtClean="0">
                <a:ea typeface="굴림" charset="-127"/>
              </a:rPr>
              <a:t>I.E</a:t>
            </a:r>
            <a:endParaRPr lang="en-GB" b="1" dirty="0">
              <a:solidFill>
                <a:srgbClr val="000066"/>
              </a:solidFill>
              <a:latin typeface="Arial" charset="0"/>
            </a:endParaRPr>
          </a:p>
          <a:p>
            <a:pPr>
              <a:spcAft>
                <a:spcPts val="500"/>
              </a:spcAft>
            </a:pPr>
            <a:endParaRPr lang="en-GB" b="1" dirty="0"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lang="en-GB" b="1" dirty="0">
                <a:latin typeface="Arial" charset="0"/>
              </a:rPr>
              <a:t>	 </a:t>
            </a:r>
            <a:r>
              <a:rPr lang="en-GB" b="1" dirty="0">
                <a:solidFill>
                  <a:srgbClr val="000066"/>
                </a:solidFill>
                <a:latin typeface="Arial" charset="0"/>
              </a:rPr>
              <a:t>enthalpy change of reaction from bond </a:t>
            </a:r>
            <a:r>
              <a:rPr lang="en-GB" b="1" dirty="0" smtClean="0">
                <a:solidFill>
                  <a:srgbClr val="000066"/>
                </a:solidFill>
                <a:latin typeface="Arial" charset="0"/>
              </a:rPr>
              <a:t>energy</a:t>
            </a:r>
            <a:endParaRPr lang="en-GB" b="1" dirty="0">
              <a:solidFill>
                <a:srgbClr val="000066"/>
              </a:solidFill>
              <a:latin typeface="Arial" charset="0"/>
            </a:endParaRPr>
          </a:p>
          <a:p>
            <a:pPr>
              <a:spcAft>
                <a:spcPts val="600"/>
              </a:spcAft>
            </a:pPr>
            <a:endParaRPr lang="en-GB" b="1" dirty="0">
              <a:solidFill>
                <a:srgbClr val="000066"/>
              </a:solidFill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000066"/>
                </a:solidFill>
                <a:latin typeface="Arial" charset="0"/>
              </a:rPr>
              <a:t>	 enthalpy change of reaction from </a:t>
            </a:r>
            <a:r>
              <a:rPr lang="en-GB" b="1" dirty="0" err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b="1" dirty="0" err="1">
                <a:solidFill>
                  <a:srgbClr val="000066"/>
                </a:solidFill>
                <a:latin typeface="Arial" charset="0"/>
              </a:rPr>
              <a:t>°</a:t>
            </a:r>
            <a:r>
              <a:rPr lang="en-GB" b="1" baseline="-25000" dirty="0" err="1">
                <a:solidFill>
                  <a:srgbClr val="000066"/>
                </a:solidFill>
                <a:latin typeface="Arial" charset="0"/>
              </a:rPr>
              <a:t>c</a:t>
            </a:r>
            <a:endParaRPr lang="en-GB" b="1" baseline="-25000" dirty="0">
              <a:solidFill>
                <a:srgbClr val="000066"/>
              </a:solidFill>
              <a:latin typeface="Arial" charset="0"/>
            </a:endParaRPr>
          </a:p>
          <a:p>
            <a:pPr>
              <a:spcAft>
                <a:spcPts val="600"/>
              </a:spcAft>
            </a:pPr>
            <a:endParaRPr lang="en-GB" b="1" dirty="0">
              <a:solidFill>
                <a:srgbClr val="000066"/>
              </a:solidFill>
              <a:latin typeface="Arial" charset="0"/>
            </a:endParaRPr>
          </a:p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000066"/>
                </a:solidFill>
                <a:latin typeface="Arial" charset="0"/>
              </a:rPr>
              <a:t>	 enthalpy change of formation from </a:t>
            </a:r>
            <a:r>
              <a:rPr lang="en-GB" b="1" dirty="0" err="1">
                <a:solidFill>
                  <a:srgbClr val="000066"/>
                </a:solidFill>
                <a:latin typeface="Symbol" pitchFamily="18" charset="2"/>
              </a:rPr>
              <a:t>DH</a:t>
            </a:r>
            <a:r>
              <a:rPr lang="en-GB" b="1" dirty="0" err="1">
                <a:solidFill>
                  <a:srgbClr val="000066"/>
                </a:solidFill>
                <a:latin typeface="Arial" charset="0"/>
              </a:rPr>
              <a:t>°</a:t>
            </a:r>
            <a:r>
              <a:rPr lang="en-GB" b="1" baseline="-25000" dirty="0" err="1">
                <a:solidFill>
                  <a:srgbClr val="000066"/>
                </a:solidFill>
                <a:latin typeface="Arial" charset="0"/>
              </a:rPr>
              <a:t>f</a:t>
            </a:r>
            <a:endParaRPr lang="en-GB" b="1" baseline="-25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47800" y="182563"/>
            <a:ext cx="6248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HESS’S LAW</a:t>
            </a:r>
          </a:p>
        </p:txBody>
      </p:sp>
    </p:spTree>
    <p:extLst>
      <p:ext uri="{BB962C8B-B14F-4D97-AF65-F5344CB8AC3E}">
        <p14:creationId xmlns:p14="http://schemas.microsoft.com/office/powerpoint/2010/main" val="24166431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484188" y="822325"/>
            <a:ext cx="8177212" cy="354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200"/>
              </a:spcAft>
            </a:pPr>
            <a:r>
              <a:rPr lang="en-GB" sz="1600" b="1" dirty="0">
                <a:latin typeface="Arial" charset="0"/>
              </a:rPr>
              <a:t>If you formed the products from their elements you should need the same amounts of every substance as if you formed the reactants from their elements.</a:t>
            </a: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 dirty="0">
              <a:latin typeface="Arial" charset="0"/>
            </a:endParaRPr>
          </a:p>
          <a:p>
            <a:pPr algn="ctr">
              <a:spcAft>
                <a:spcPts val="200"/>
              </a:spcAft>
            </a:pPr>
            <a:endParaRPr lang="en-GB" sz="1300" dirty="0">
              <a:latin typeface="Arial" charset="0"/>
            </a:endParaRPr>
          </a:p>
        </p:txBody>
      </p:sp>
      <p:pic>
        <p:nvPicPr>
          <p:cNvPr id="141319" name="Picture 7" descr="hessring4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1871663"/>
            <a:ext cx="420211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1063625" y="182563"/>
            <a:ext cx="69961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Enthalpy of reaction from enthalpies of formation</a:t>
            </a:r>
            <a:endParaRPr lang="en-US" sz="22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77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Hess Law : Calculate </a:t>
            </a:r>
            <a:r>
              <a:rPr lang="en-US" sz="3600" smtClean="0">
                <a:sym typeface="Symbol" pitchFamily="18" charset="2"/>
              </a:rPr>
              <a:t></a:t>
            </a:r>
            <a:r>
              <a:rPr lang="en-US" sz="3600" smtClean="0"/>
              <a:t>H from </a:t>
            </a:r>
            <a:r>
              <a:rPr lang="en-US" sz="3600" smtClean="0">
                <a:latin typeface="Calibri" pitchFamily="34" charset="0"/>
              </a:rPr>
              <a:t>∆</a:t>
            </a:r>
            <a:r>
              <a:rPr lang="en-US" sz="3600" smtClean="0"/>
              <a:t>H</a:t>
            </a:r>
            <a:r>
              <a:rPr lang="en-US" sz="3600" baseline="-25000" smtClean="0"/>
              <a:t>ƒ</a:t>
            </a:r>
            <a:r>
              <a:rPr lang="az-Cyrl-AZ" sz="3600" baseline="30000" smtClean="0"/>
              <a:t>ѳ</a:t>
            </a:r>
            <a:r>
              <a:rPr lang="en-US" sz="3600" smtClean="0"/>
              <a:t>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 smtClean="0"/>
              <a:t>Calculate the enthalpy change of reaction :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CaF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+ 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 </a:t>
            </a:r>
            <a:r>
              <a:rPr lang="en-US" sz="2400" dirty="0" smtClean="0"/>
              <a:t>        2HF  +  CaSO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Given : </a:t>
            </a:r>
            <a:r>
              <a:rPr lang="en-US" sz="2400" dirty="0" smtClean="0">
                <a:latin typeface="Calibri" pitchFamily="34" charset="0"/>
              </a:rPr>
              <a:t>∆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ƒ</a:t>
            </a:r>
            <a:r>
              <a:rPr lang="az-Cyrl-AZ" sz="2400" baseline="30000" dirty="0" smtClean="0"/>
              <a:t>ѳ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CaF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-1220 kJ mol</a:t>
            </a:r>
            <a:r>
              <a:rPr lang="en-US" sz="2400" baseline="30000" dirty="0" smtClean="0"/>
              <a:t>-1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latin typeface="Calibri" pitchFamily="34" charset="0"/>
              </a:rPr>
              <a:t>   ∆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ƒ</a:t>
            </a:r>
            <a:r>
              <a:rPr lang="az-Cyrl-AZ" sz="2400" baseline="30000" dirty="0" smtClean="0"/>
              <a:t>ѳ</a:t>
            </a:r>
            <a:r>
              <a:rPr lang="en-US" sz="2400" dirty="0" smtClean="0"/>
              <a:t>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-814 kJ mol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   </a:t>
            </a:r>
            <a:r>
              <a:rPr lang="en-US" sz="2400" dirty="0" smtClean="0">
                <a:latin typeface="Calibri" pitchFamily="34" charset="0"/>
              </a:rPr>
              <a:t>∆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ƒ</a:t>
            </a:r>
            <a:r>
              <a:rPr lang="az-Cyrl-AZ" sz="2400" baseline="30000" dirty="0" smtClean="0"/>
              <a:t>ѳ</a:t>
            </a:r>
            <a:r>
              <a:rPr lang="en-US" sz="2400" dirty="0" smtClean="0"/>
              <a:t> HF = -271 kJ mol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latin typeface="Calibri" pitchFamily="34" charset="0"/>
              </a:rPr>
              <a:t>   ∆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ƒ</a:t>
            </a:r>
            <a:r>
              <a:rPr lang="az-Cyrl-AZ" sz="2400" baseline="30000" dirty="0" smtClean="0"/>
              <a:t>ѳ</a:t>
            </a:r>
            <a:r>
              <a:rPr lang="en-US" sz="2400" dirty="0" smtClean="0"/>
              <a:t> CaSO</a:t>
            </a:r>
            <a:r>
              <a:rPr lang="en-US" sz="2400" baseline="-25000" dirty="0" smtClean="0"/>
              <a:t>4 </a:t>
            </a:r>
            <a:r>
              <a:rPr lang="en-US" sz="2400" dirty="0" smtClean="0"/>
              <a:t>= -1434 kJ mol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57600" y="2116428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CaF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+  H</a:t>
            </a:r>
            <a:r>
              <a:rPr lang="en-US" baseline="-25000" dirty="0"/>
              <a:t>2</a:t>
            </a:r>
            <a:r>
              <a:rPr lang="en-US" dirty="0"/>
              <a:t>SO</a:t>
            </a:r>
            <a:r>
              <a:rPr lang="en-US" baseline="-25000" dirty="0"/>
              <a:t>4 </a:t>
            </a:r>
            <a:r>
              <a:rPr lang="en-US" baseline="-25000" dirty="0" smtClean="0"/>
              <a:t>		   </a:t>
            </a:r>
            <a:r>
              <a:rPr lang="en-US" dirty="0" smtClean="0"/>
              <a:t>2HF  </a:t>
            </a:r>
            <a:r>
              <a:rPr lang="en-US" dirty="0"/>
              <a:t>+  CaSO</a:t>
            </a:r>
            <a:r>
              <a:rPr lang="en-US" baseline="-25000" dirty="0"/>
              <a:t>4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Ca</a:t>
            </a:r>
            <a:r>
              <a:rPr lang="en-US" dirty="0" smtClean="0"/>
              <a:t>  +  H</a:t>
            </a:r>
            <a:r>
              <a:rPr lang="en-US" baseline="-25000" dirty="0" smtClean="0"/>
              <a:t>2</a:t>
            </a:r>
            <a:r>
              <a:rPr lang="en-US" dirty="0" smtClean="0"/>
              <a:t>  +  S  +  O</a:t>
            </a:r>
            <a:r>
              <a:rPr lang="en-US" baseline="-25000" dirty="0" smtClean="0"/>
              <a:t>2</a:t>
            </a:r>
            <a:r>
              <a:rPr lang="en-US" dirty="0" smtClean="0"/>
              <a:t>  +  F</a:t>
            </a:r>
            <a:r>
              <a:rPr lang="en-US" baseline="-25000" dirty="0" smtClean="0"/>
              <a:t>2</a:t>
            </a:r>
          </a:p>
          <a:p>
            <a:pPr marL="82296" indent="0">
              <a:buNone/>
            </a:pPr>
            <a:endParaRPr lang="en-US" baseline="-25000" dirty="0"/>
          </a:p>
          <a:p>
            <a:r>
              <a:rPr lang="en-US" dirty="0"/>
              <a:t>By Hess Law : 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</a:t>
            </a:r>
            <a:r>
              <a:rPr lang="en-US" dirty="0"/>
              <a:t>H = 2(-271) + (-1434) – (-1220) – (-814)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	      = +58 kJ mol</a:t>
            </a:r>
            <a:r>
              <a:rPr lang="en-US" baseline="30000" dirty="0"/>
              <a:t>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9600" y="18288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981200" y="1981200"/>
            <a:ext cx="609600" cy="11687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352800" y="2133600"/>
            <a:ext cx="609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29400" y="2108915"/>
            <a:ext cx="914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105400" y="2083157"/>
            <a:ext cx="914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3900" y="1459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∆</a:t>
            </a:r>
            <a:r>
              <a:rPr lang="en-US" dirty="0" err="1" smtClean="0"/>
              <a:t>H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62100" y="2558064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-1220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3700" y="2627826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-814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38700" y="2367564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-271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76304" y="2426057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-1434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Line 2"/>
          <p:cNvSpPr>
            <a:spLocks noChangeShapeType="1"/>
          </p:cNvSpPr>
          <p:nvPr/>
        </p:nvSpPr>
        <p:spPr bwMode="auto">
          <a:xfrm>
            <a:off x="8826500" y="66040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135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5414" name="Picture 6" descr="hessring3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1878013"/>
            <a:ext cx="3941762" cy="163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976313" y="182563"/>
            <a:ext cx="71659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Enthalpy of reaction from enthalpies of combustion</a:t>
            </a:r>
            <a:endParaRPr lang="en-US" sz="22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301625" y="912813"/>
            <a:ext cx="8586788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200"/>
              </a:spcAft>
            </a:pPr>
            <a:r>
              <a:rPr lang="en-GB" sz="1600" b="1">
                <a:latin typeface="Arial" charset="0"/>
              </a:rPr>
              <a:t>If you burned all the products you should get the same amounts of oxidation products such a CO</a:t>
            </a:r>
            <a:r>
              <a:rPr lang="en-GB" sz="1600" b="1" baseline="-25000">
                <a:latin typeface="Arial" charset="0"/>
              </a:rPr>
              <a:t>2</a:t>
            </a:r>
            <a:r>
              <a:rPr lang="en-GB" sz="1600" b="1">
                <a:latin typeface="Arial" charset="0"/>
              </a:rPr>
              <a:t> and H</a:t>
            </a:r>
            <a:r>
              <a:rPr lang="en-GB" sz="1600" b="1" baseline="-25000">
                <a:latin typeface="Arial" charset="0"/>
              </a:rPr>
              <a:t>2</a:t>
            </a:r>
            <a:r>
              <a:rPr lang="en-GB" sz="1600" b="1">
                <a:latin typeface="Arial" charset="0"/>
              </a:rPr>
              <a:t>O as if you burned the reactants.</a:t>
            </a: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  <a:p>
            <a:pPr>
              <a:spcAft>
                <a:spcPts val="200"/>
              </a:spcAft>
            </a:pPr>
            <a:endParaRPr lang="en-GB" sz="1600" b="1">
              <a:solidFill>
                <a:srgbClr val="CC0000"/>
              </a:solidFill>
              <a:latin typeface="Arial" charset="0"/>
            </a:endParaRPr>
          </a:p>
          <a:p>
            <a:pPr algn="ctr">
              <a:spcAft>
                <a:spcPts val="200"/>
              </a:spcAft>
            </a:pPr>
            <a:r>
              <a:rPr lang="en-GB" b="1">
                <a:solidFill>
                  <a:srgbClr val="CC0000"/>
                </a:solidFill>
                <a:latin typeface="Arial" charset="0"/>
              </a:rPr>
              <a:t>Enthalpy of combustion is an exothermic process</a:t>
            </a:r>
          </a:p>
          <a:p>
            <a:pPr>
              <a:spcAft>
                <a:spcPts val="200"/>
              </a:spcAft>
            </a:pPr>
            <a:endParaRPr lang="en-GB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115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dirty="0"/>
              <a:t>, 	</a:t>
            </a:r>
            <a:r>
              <a:rPr lang="en-US" dirty="0">
                <a:latin typeface="Calibri" pitchFamily="34" charset="0"/>
              </a:rPr>
              <a:t>∆</a:t>
            </a:r>
            <a:r>
              <a:rPr lang="en-US" dirty="0" err="1"/>
              <a:t>H</a:t>
            </a:r>
            <a:r>
              <a:rPr lang="en-US" baseline="-25000" dirty="0" err="1"/>
              <a:t>c</a:t>
            </a:r>
            <a:r>
              <a:rPr lang="az-Cyrl-AZ" baseline="30000" dirty="0"/>
              <a:t>ѳ</a:t>
            </a:r>
            <a:r>
              <a:rPr lang="en-US" dirty="0"/>
              <a:t>C(graphite) = -393 kJ mol</a:t>
            </a:r>
            <a:r>
              <a:rPr lang="en-US" baseline="30000" dirty="0"/>
              <a:t>-1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Calibri" pitchFamily="34" charset="0"/>
              </a:rPr>
              <a:t>			</a:t>
            </a:r>
            <a:r>
              <a:rPr lang="en-US" dirty="0" smtClean="0">
                <a:latin typeface="Calibri" pitchFamily="34" charset="0"/>
              </a:rPr>
              <a:t>∆</a:t>
            </a:r>
            <a:r>
              <a:rPr lang="en-US" dirty="0" err="1"/>
              <a:t>H</a:t>
            </a:r>
            <a:r>
              <a:rPr lang="en-US" baseline="-25000" dirty="0" err="1"/>
              <a:t>c</a:t>
            </a:r>
            <a:r>
              <a:rPr lang="az-Cyrl-AZ" baseline="30000" dirty="0"/>
              <a:t>ѳ</a:t>
            </a:r>
            <a:r>
              <a:rPr lang="en-US" baseline="30000" dirty="0"/>
              <a:t> </a:t>
            </a:r>
            <a:r>
              <a:rPr lang="en-US" dirty="0"/>
              <a:t>CO (g) = -283 kJ mol</a:t>
            </a:r>
            <a:r>
              <a:rPr lang="en-US" baseline="30000" dirty="0"/>
              <a:t>-1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	Calculate the standard enthalpy change of formation of CO(g).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10200"/>
          </a:xfrm>
        </p:spPr>
        <p:txBody>
          <a:bodyPr/>
          <a:lstStyle/>
          <a:p>
            <a:r>
              <a:rPr lang="en-US" sz="2400" dirty="0" smtClean="0"/>
              <a:t>Step 1 : Draw the energy cycle.</a:t>
            </a:r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By Hess Law : </a:t>
            </a:r>
            <a:r>
              <a:rPr lang="en-US" sz="2400" dirty="0" smtClean="0">
                <a:latin typeface="Calibri" pitchFamily="34" charset="0"/>
              </a:rPr>
              <a:t>∆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ƒ</a:t>
            </a:r>
            <a:r>
              <a:rPr lang="az-Cyrl-AZ" sz="2400" baseline="30000" dirty="0" smtClean="0"/>
              <a:t>ѳ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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(-</a:t>
            </a:r>
            <a:r>
              <a:rPr lang="en-US" sz="2400" dirty="0" smtClean="0">
                <a:sym typeface="Symbol" pitchFamily="18" charset="2"/>
              </a:rPr>
              <a:t>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		  = -393 – (-283)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		  = -110 kJ mol</a:t>
            </a:r>
            <a:r>
              <a:rPr lang="en-US" sz="2400" baseline="30000" dirty="0" smtClean="0"/>
              <a:t>-1</a:t>
            </a:r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pPr>
              <a:buFont typeface="Wingdings 2" pitchFamily="18" charset="2"/>
              <a:buNone/>
            </a:pPr>
            <a:endParaRPr lang="en-US" sz="2800" baseline="-25000" dirty="0" smtClean="0"/>
          </a:p>
          <a:p>
            <a:pPr>
              <a:buFont typeface="Wingdings 2" pitchFamily="18" charset="2"/>
              <a:buNone/>
            </a:pPr>
            <a:endParaRPr lang="en-US" baseline="-25000" dirty="0" smtClean="0"/>
          </a:p>
        </p:txBody>
      </p:sp>
      <p:pic>
        <p:nvPicPr>
          <p:cNvPr id="29700" name="Picture 3" descr="hess law CO.bmp"/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13106" r="7500" b="8258"/>
          <a:stretch>
            <a:fillRect/>
          </a:stretch>
        </p:blipFill>
        <p:spPr bwMode="auto">
          <a:xfrm>
            <a:off x="2209800" y="1447800"/>
            <a:ext cx="3200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absorb heat from the surrounding </a:t>
            </a:r>
          </a:p>
          <a:p>
            <a:pPr lvl="0"/>
            <a:r>
              <a:rPr lang="en-US" dirty="0"/>
              <a:t>Surrounding temperature _______</a:t>
            </a:r>
          </a:p>
          <a:p>
            <a:pPr lvl="0"/>
            <a:r>
              <a:rPr lang="en-US" dirty="0"/>
              <a:t>Heat content of the system _________</a:t>
            </a:r>
          </a:p>
          <a:p>
            <a:r>
              <a:rPr lang="zh-CN" altLang="en-US" dirty="0"/>
              <a:t>△</a:t>
            </a:r>
            <a:r>
              <a:rPr lang="en-US" dirty="0"/>
              <a:t>H is _________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ea typeface="굴림" charset="-127"/>
              </a:rPr>
              <a:t>Endothermic </a:t>
            </a:r>
            <a:r>
              <a:rPr lang="en-US" altLang="ko-KR" b="1" dirty="0">
                <a:ea typeface="굴림" charset="-127"/>
              </a:rPr>
              <a:t>reactions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280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Exothermic reactions</a:t>
            </a:r>
            <a:endParaRPr lang="en-US" b="1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Exothermic reactions</a:t>
            </a:r>
            <a:r>
              <a:rPr lang="en-US" altLang="ko-KR" dirty="0">
                <a:ea typeface="굴림" charset="-127"/>
              </a:rPr>
              <a:t> are energetically 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more </a:t>
            </a:r>
            <a:r>
              <a:rPr lang="en-US" altLang="ko-KR" b="1" dirty="0" err="1">
                <a:solidFill>
                  <a:srgbClr val="FF3300"/>
                </a:solidFill>
                <a:ea typeface="굴림" charset="-127"/>
              </a:rPr>
              <a:t>favourable</a:t>
            </a:r>
            <a:r>
              <a:rPr lang="en-US" altLang="ko-KR" dirty="0">
                <a:ea typeface="굴림" charset="-127"/>
              </a:rPr>
              <a:t> than endothermic ones because a system with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lower heat content</a:t>
            </a:r>
            <a:r>
              <a:rPr lang="en-US" altLang="ko-KR" dirty="0">
                <a:ea typeface="굴림" charset="-127"/>
              </a:rPr>
              <a:t> is 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more stable</a:t>
            </a:r>
            <a:r>
              <a:rPr lang="en-US" altLang="ko-KR" dirty="0">
                <a:ea typeface="굴림" charset="-127"/>
              </a:rPr>
              <a:t> compared to that with higher heat content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marL="82296" indent="0">
              <a:buNone/>
            </a:pP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Most chemical reactions are exothermic. 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a typeface="굴림" charset="-127"/>
              </a:rPr>
              <a:t>Enthalpy </a:t>
            </a:r>
            <a:r>
              <a:rPr lang="en-US" altLang="ko-KR" b="1" dirty="0">
                <a:ea typeface="굴림" charset="-127"/>
              </a:rPr>
              <a:t>Change of Reaction, ∆H</a:t>
            </a:r>
            <a:endParaRPr lang="en-US" b="1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unit : kJmol⁻¹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b="1" dirty="0">
                <a:ea typeface="굴림" charset="-127"/>
              </a:rPr>
              <a:t>Standard State Conditions :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altLang="ko-KR" b="1" dirty="0" smtClean="0">
                <a:solidFill>
                  <a:schemeClr val="folHlink"/>
                </a:solidFill>
                <a:ea typeface="굴림" charset="-127"/>
              </a:rPr>
              <a:t>    Pressure </a:t>
            </a:r>
            <a:r>
              <a:rPr lang="en-US" altLang="ko-KR" b="1" dirty="0">
                <a:solidFill>
                  <a:schemeClr val="folHlink"/>
                </a:solidFill>
                <a:ea typeface="굴림" charset="-127"/>
              </a:rPr>
              <a:t>1 </a:t>
            </a:r>
            <a:r>
              <a:rPr lang="en-US" altLang="ko-KR" b="1" dirty="0" err="1">
                <a:solidFill>
                  <a:schemeClr val="folHlink"/>
                </a:solidFill>
                <a:ea typeface="굴림" charset="-127"/>
              </a:rPr>
              <a:t>atm</a:t>
            </a:r>
            <a:endParaRPr lang="en-US" altLang="ko-KR" b="1" dirty="0">
              <a:solidFill>
                <a:schemeClr val="folHlink"/>
              </a:solidFill>
              <a:ea typeface="굴림" charset="-127"/>
            </a:endParaRPr>
          </a:p>
          <a:p>
            <a:pPr marL="82296" indent="0">
              <a:lnSpc>
                <a:spcPct val="90000"/>
              </a:lnSpc>
              <a:buNone/>
            </a:pPr>
            <a:r>
              <a:rPr lang="en-US" altLang="ko-KR" b="1" dirty="0">
                <a:solidFill>
                  <a:schemeClr val="folHlink"/>
                </a:solidFill>
                <a:ea typeface="굴림" charset="-127"/>
              </a:rPr>
              <a:t> </a:t>
            </a:r>
            <a:r>
              <a:rPr lang="en-US" altLang="ko-KR" b="1" dirty="0" smtClean="0">
                <a:solidFill>
                  <a:schemeClr val="folHlink"/>
                </a:solidFill>
                <a:ea typeface="굴림" charset="-127"/>
              </a:rPr>
              <a:t>   Temperature </a:t>
            </a:r>
            <a:r>
              <a:rPr lang="en-US" altLang="ko-KR" b="1" dirty="0">
                <a:solidFill>
                  <a:schemeClr val="folHlink"/>
                </a:solidFill>
                <a:ea typeface="굴림" charset="-127"/>
              </a:rPr>
              <a:t>298K or 25</a:t>
            </a:r>
            <a:r>
              <a:rPr lang="en-US" altLang="ko-KR" b="1" dirty="0">
                <a:solidFill>
                  <a:schemeClr val="folHlink"/>
                </a:solidFill>
                <a:ea typeface="굴림" charset="-127"/>
                <a:sym typeface="Symbol" pitchFamily="18" charset="2"/>
              </a:rPr>
              <a:t>C</a:t>
            </a:r>
            <a:r>
              <a:rPr lang="en-US" altLang="ko-KR" dirty="0">
                <a:ea typeface="굴림" charset="-127"/>
              </a:rPr>
              <a:t> </a:t>
            </a:r>
            <a:endParaRPr lang="en-US" altLang="ko-KR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 thermochemical equation </a:t>
            </a:r>
            <a:r>
              <a:rPr lang="en-US" altLang="ko-KR" dirty="0" err="1">
                <a:ea typeface="굴림" charset="-127"/>
              </a:rPr>
              <a:t>summarises</a:t>
            </a:r>
            <a:r>
              <a:rPr lang="en-US" altLang="ko-KR" dirty="0">
                <a:ea typeface="굴림" charset="-127"/>
              </a:rPr>
              <a:t> the information needed in the study of energetics. </a:t>
            </a:r>
            <a:endParaRPr lang="en-US" altLang="ko-KR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charset="-127"/>
              </a:rPr>
              <a:t>Physical state symbol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MUST be given in a thermochemical equation.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marL="82296" indent="0">
              <a:lnSpc>
                <a:spcPct val="90000"/>
              </a:lnSpc>
              <a:buNone/>
            </a:pPr>
            <a:endParaRPr lang="en-US" dirty="0"/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solidFill>
                <a:schemeClr val="folHlink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7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en-US" dirty="0" smtClean="0"/>
              <a:t>Standard Enthalpy change of Formation</a:t>
            </a:r>
          </a:p>
          <a:p>
            <a:r>
              <a:rPr lang="en-US" dirty="0"/>
              <a:t>Standard </a:t>
            </a:r>
            <a:r>
              <a:rPr lang="en-US" dirty="0" smtClean="0"/>
              <a:t>Enthalpy </a:t>
            </a:r>
            <a:r>
              <a:rPr lang="en-US" dirty="0"/>
              <a:t>change </a:t>
            </a:r>
            <a:r>
              <a:rPr lang="en-US" dirty="0" smtClean="0"/>
              <a:t>of Combustion</a:t>
            </a:r>
          </a:p>
          <a:p>
            <a:r>
              <a:rPr lang="en-US" dirty="0"/>
              <a:t>Standard </a:t>
            </a:r>
            <a:r>
              <a:rPr lang="en-US" dirty="0" smtClean="0"/>
              <a:t>Enthalpy </a:t>
            </a:r>
            <a:r>
              <a:rPr lang="en-US" dirty="0"/>
              <a:t>change </a:t>
            </a:r>
            <a:r>
              <a:rPr lang="en-US" dirty="0" smtClean="0"/>
              <a:t>of </a:t>
            </a:r>
            <a:r>
              <a:rPr lang="en-US" dirty="0" err="1" smtClean="0"/>
              <a:t>Atomisation</a:t>
            </a:r>
            <a:endParaRPr lang="en-US" dirty="0" smtClean="0"/>
          </a:p>
          <a:p>
            <a:r>
              <a:rPr lang="en-US" dirty="0"/>
              <a:t>Standard </a:t>
            </a:r>
            <a:r>
              <a:rPr lang="en-US" dirty="0" smtClean="0"/>
              <a:t>Enthalpy </a:t>
            </a:r>
            <a:r>
              <a:rPr lang="en-US" dirty="0"/>
              <a:t>change </a:t>
            </a:r>
            <a:r>
              <a:rPr lang="en-US" dirty="0" smtClean="0"/>
              <a:t>of </a:t>
            </a:r>
            <a:r>
              <a:rPr lang="en-US" dirty="0" err="1" smtClean="0"/>
              <a:t>Neutralisation</a:t>
            </a:r>
            <a:endParaRPr lang="en-US" dirty="0" smtClean="0"/>
          </a:p>
          <a:p>
            <a:r>
              <a:rPr lang="en-US" dirty="0"/>
              <a:t>Standard </a:t>
            </a:r>
            <a:r>
              <a:rPr lang="en-US" dirty="0" smtClean="0"/>
              <a:t>Enthalpy </a:t>
            </a:r>
            <a:r>
              <a:rPr lang="en-US" dirty="0"/>
              <a:t>change </a:t>
            </a:r>
            <a:r>
              <a:rPr lang="en-US" dirty="0" smtClean="0"/>
              <a:t>of Hydration</a:t>
            </a:r>
          </a:p>
          <a:p>
            <a:r>
              <a:rPr lang="en-US" dirty="0"/>
              <a:t>Standard </a:t>
            </a:r>
            <a:r>
              <a:rPr lang="en-US" dirty="0" smtClean="0"/>
              <a:t>Enthalpy </a:t>
            </a:r>
            <a:r>
              <a:rPr lang="en-US" dirty="0"/>
              <a:t>change </a:t>
            </a:r>
            <a:r>
              <a:rPr lang="en-US" dirty="0" smtClean="0"/>
              <a:t>of Solution</a:t>
            </a:r>
          </a:p>
          <a:p>
            <a:r>
              <a:rPr lang="en-US" dirty="0" smtClean="0"/>
              <a:t>Bond Energy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ea typeface="굴림" charset="-127"/>
              </a:rPr>
              <a:t>Standard </a:t>
            </a:r>
            <a:r>
              <a:rPr lang="en-US" altLang="ko-KR" b="1" dirty="0" smtClean="0">
                <a:ea typeface="굴림" charset="-127"/>
              </a:rPr>
              <a:t>Enthalpy </a:t>
            </a:r>
            <a:r>
              <a:rPr lang="en-US" altLang="ko-KR" b="1" dirty="0">
                <a:ea typeface="굴림" charset="-127"/>
              </a:rPr>
              <a:t>Change of Reaction, ∆H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68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 dirty="0" smtClean="0">
                <a:ea typeface="굴림" charset="-127"/>
              </a:rPr>
              <a:t>Standard Enthalpy </a:t>
            </a:r>
            <a:r>
              <a:rPr lang="en-US" altLang="ko-KR" sz="4000" b="1" u="sng" dirty="0">
                <a:ea typeface="굴림" charset="-127"/>
              </a:rPr>
              <a:t>Change of Formation</a:t>
            </a:r>
            <a:r>
              <a:rPr lang="en-US" altLang="ko-KR" sz="4000" b="1" dirty="0">
                <a:ea typeface="굴림" charset="-127"/>
              </a:rPr>
              <a:t>, ∆</a:t>
            </a:r>
            <a:r>
              <a:rPr lang="en-US" altLang="ko-KR" sz="4000" b="1" dirty="0" err="1" smtClean="0">
                <a:ea typeface="굴림" charset="-127"/>
              </a:rPr>
              <a:t>H</a:t>
            </a:r>
            <a:r>
              <a:rPr lang="en-US" altLang="ko-KR" sz="4000" b="1" baseline="-25000" dirty="0" err="1">
                <a:ea typeface="굴림" charset="-127"/>
              </a:rPr>
              <a:t>f</a:t>
            </a:r>
            <a:r>
              <a:rPr lang="en-US" altLang="ko-KR" sz="4000" b="1" baseline="30000" dirty="0" smtClean="0">
                <a:ea typeface="굴림" charset="-127"/>
                <a:sym typeface="Symbol" pitchFamily="18" charset="2"/>
              </a:rPr>
              <a:t></a:t>
            </a:r>
            <a:endParaRPr lang="en-US" sz="4000" b="1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enthalpy change when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mol</a:t>
            </a:r>
            <a:r>
              <a:rPr lang="en-US" dirty="0"/>
              <a:t> of a compound is </a:t>
            </a:r>
            <a:r>
              <a:rPr lang="en-US" dirty="0" smtClean="0"/>
              <a:t>formed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its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their standard </a:t>
            </a:r>
            <a:r>
              <a:rPr lang="en-US" dirty="0" smtClean="0"/>
              <a:t>states </a:t>
            </a:r>
            <a:r>
              <a:rPr lang="en-US" altLang="ko-KR" b="1" u="sng" dirty="0" smtClean="0">
                <a:solidFill>
                  <a:srgbClr val="FF3300"/>
                </a:solidFill>
                <a:ea typeface="굴림" charset="-127"/>
              </a:rPr>
              <a:t>under </a:t>
            </a:r>
            <a:r>
              <a:rPr lang="en-US" altLang="ko-KR" b="1" u="sng" dirty="0">
                <a:solidFill>
                  <a:srgbClr val="FF3300"/>
                </a:solidFill>
                <a:ea typeface="굴림" charset="-127"/>
              </a:rPr>
              <a:t>standard conditions 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(25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  <a:sym typeface="Symbol" pitchFamily="18" charset="2"/>
              </a:rPr>
              <a:t>C</a:t>
            </a:r>
            <a:r>
              <a:rPr lang="en-US" altLang="ko-KR" b="1" dirty="0">
                <a:solidFill>
                  <a:srgbClr val="FF3300"/>
                </a:solidFill>
                <a:ea typeface="굴림" charset="-127"/>
              </a:rPr>
              <a:t>, 1 </a:t>
            </a:r>
            <a:r>
              <a:rPr lang="en-US" altLang="ko-KR" b="1" dirty="0" err="1">
                <a:solidFill>
                  <a:srgbClr val="FF3300"/>
                </a:solidFill>
                <a:ea typeface="굴림" charset="-127"/>
              </a:rPr>
              <a:t>atm</a:t>
            </a:r>
            <a:r>
              <a:rPr lang="en-US" altLang="ko-KR" b="1" dirty="0" smtClean="0">
                <a:solidFill>
                  <a:srgbClr val="FF3300"/>
                </a:solidFill>
                <a:ea typeface="굴림" charset="-127"/>
              </a:rPr>
              <a:t>)</a:t>
            </a:r>
          </a:p>
          <a:p>
            <a:pPr marL="82296" indent="0">
              <a:buNone/>
            </a:pPr>
            <a:endParaRPr lang="en-US" altLang="ko-KR" dirty="0">
              <a:solidFill>
                <a:srgbClr val="FF3300"/>
              </a:solidFill>
              <a:ea typeface="굴림" charset="-127"/>
            </a:endParaRPr>
          </a:p>
          <a:p>
            <a:r>
              <a:rPr lang="en-GB" b="1" dirty="0"/>
              <a:t>	</a:t>
            </a:r>
            <a:r>
              <a:rPr lang="en-GB" b="1" dirty="0">
                <a:solidFill>
                  <a:srgbClr val="000099"/>
                </a:solidFill>
              </a:rPr>
              <a:t>C</a:t>
            </a:r>
            <a:r>
              <a:rPr lang="en-GB" b="1" dirty="0">
                <a:solidFill>
                  <a:srgbClr val="CC0000"/>
                </a:solidFill>
              </a:rPr>
              <a:t>(s)</a:t>
            </a:r>
            <a:r>
              <a:rPr lang="en-GB" b="1" dirty="0">
                <a:solidFill>
                  <a:srgbClr val="000099"/>
                </a:solidFill>
              </a:rPr>
              <a:t>  +   O</a:t>
            </a:r>
            <a:r>
              <a:rPr lang="en-GB" b="1" baseline="-25000" dirty="0">
                <a:solidFill>
                  <a:srgbClr val="000099"/>
                </a:solidFill>
              </a:rPr>
              <a:t>2</a:t>
            </a:r>
            <a:r>
              <a:rPr lang="en-GB" b="1" dirty="0">
                <a:solidFill>
                  <a:srgbClr val="CC0000"/>
                </a:solidFill>
              </a:rPr>
              <a:t>(g)</a:t>
            </a:r>
            <a:r>
              <a:rPr lang="en-GB" b="1" dirty="0">
                <a:solidFill>
                  <a:srgbClr val="000099"/>
                </a:solidFill>
              </a:rPr>
              <a:t>               CO</a:t>
            </a:r>
            <a:r>
              <a:rPr lang="en-GB" b="1" baseline="-25000" dirty="0">
                <a:solidFill>
                  <a:srgbClr val="000099"/>
                </a:solidFill>
              </a:rPr>
              <a:t>2</a:t>
            </a:r>
            <a:r>
              <a:rPr lang="en-GB" b="1" dirty="0">
                <a:solidFill>
                  <a:srgbClr val="CC0000"/>
                </a:solidFill>
              </a:rPr>
              <a:t>(g)</a:t>
            </a:r>
            <a:endParaRPr lang="en-GB" b="1" dirty="0"/>
          </a:p>
          <a:p>
            <a:r>
              <a:rPr lang="en-GB" b="1" dirty="0"/>
              <a:t>    	</a:t>
            </a:r>
            <a:r>
              <a:rPr lang="en-GB" b="1" dirty="0">
                <a:solidFill>
                  <a:srgbClr val="000099"/>
                </a:solidFill>
              </a:rPr>
              <a:t>H</a:t>
            </a:r>
            <a:r>
              <a:rPr lang="en-GB" b="1" baseline="-25000" dirty="0">
                <a:solidFill>
                  <a:srgbClr val="000099"/>
                </a:solidFill>
              </a:rPr>
              <a:t>2</a:t>
            </a:r>
            <a:r>
              <a:rPr lang="en-GB" b="1" dirty="0">
                <a:solidFill>
                  <a:srgbClr val="CC0000"/>
                </a:solidFill>
              </a:rPr>
              <a:t>(g)</a:t>
            </a:r>
            <a:r>
              <a:rPr lang="en-GB" b="1" dirty="0"/>
              <a:t>   </a:t>
            </a:r>
            <a:r>
              <a:rPr lang="en-GB" b="1" dirty="0">
                <a:solidFill>
                  <a:srgbClr val="000099"/>
                </a:solidFill>
              </a:rPr>
              <a:t>+</a:t>
            </a:r>
            <a:r>
              <a:rPr lang="en-GB" b="1" dirty="0"/>
              <a:t>    </a:t>
            </a:r>
            <a:r>
              <a:rPr lang="en-GB" b="1" dirty="0">
                <a:solidFill>
                  <a:srgbClr val="000099"/>
                </a:solidFill>
              </a:rPr>
              <a:t>½O</a:t>
            </a:r>
            <a:r>
              <a:rPr lang="en-GB" b="1" baseline="-25000" dirty="0">
                <a:solidFill>
                  <a:srgbClr val="000099"/>
                </a:solidFill>
              </a:rPr>
              <a:t>2</a:t>
            </a:r>
            <a:r>
              <a:rPr lang="en-GB" b="1" dirty="0">
                <a:solidFill>
                  <a:srgbClr val="CC0000"/>
                </a:solidFill>
              </a:rPr>
              <a:t>(g)           </a:t>
            </a:r>
            <a:r>
              <a:rPr lang="en-GB" b="1" dirty="0">
                <a:solidFill>
                  <a:srgbClr val="000099"/>
                </a:solidFill>
              </a:rPr>
              <a:t>H</a:t>
            </a:r>
            <a:r>
              <a:rPr lang="en-GB" b="1" baseline="-25000" dirty="0">
                <a:solidFill>
                  <a:srgbClr val="000099"/>
                </a:solidFill>
              </a:rPr>
              <a:t>2</a:t>
            </a:r>
            <a:r>
              <a:rPr lang="en-GB" b="1" dirty="0">
                <a:solidFill>
                  <a:srgbClr val="000099"/>
                </a:solidFill>
              </a:rPr>
              <a:t>O</a:t>
            </a:r>
            <a:r>
              <a:rPr lang="en-GB" b="1" dirty="0">
                <a:solidFill>
                  <a:srgbClr val="CC0000"/>
                </a:solidFill>
              </a:rPr>
              <a:t>(l)</a:t>
            </a:r>
            <a:r>
              <a:rPr lang="en-GB" b="1" dirty="0">
                <a:solidFill>
                  <a:srgbClr val="000099"/>
                </a:solidFill>
              </a:rPr>
              <a:t> </a:t>
            </a:r>
          </a:p>
          <a:p>
            <a:r>
              <a:rPr lang="en-GB" b="1" dirty="0">
                <a:solidFill>
                  <a:srgbClr val="000099"/>
                </a:solidFill>
              </a:rPr>
              <a:t> </a:t>
            </a:r>
            <a:r>
              <a:rPr lang="en-GB" b="1" dirty="0" smtClean="0">
                <a:solidFill>
                  <a:srgbClr val="000099"/>
                </a:solidFill>
              </a:rPr>
              <a:t>K(s</a:t>
            </a:r>
            <a:r>
              <a:rPr lang="en-GB" b="1" dirty="0">
                <a:solidFill>
                  <a:srgbClr val="000099"/>
                </a:solidFill>
              </a:rPr>
              <a:t>) + </a:t>
            </a:r>
            <a:r>
              <a:rPr lang="en-GB" b="1" dirty="0" err="1">
                <a:solidFill>
                  <a:srgbClr val="000099"/>
                </a:solidFill>
              </a:rPr>
              <a:t>Mn</a:t>
            </a:r>
            <a:r>
              <a:rPr lang="en-GB" b="1" dirty="0">
                <a:solidFill>
                  <a:srgbClr val="000099"/>
                </a:solidFill>
              </a:rPr>
              <a:t>(s) + 2O</a:t>
            </a:r>
            <a:r>
              <a:rPr lang="en-GB" b="1" baseline="-25000" dirty="0">
                <a:solidFill>
                  <a:srgbClr val="000099"/>
                </a:solidFill>
              </a:rPr>
              <a:t>2</a:t>
            </a:r>
            <a:r>
              <a:rPr lang="en-GB" b="1" dirty="0">
                <a:solidFill>
                  <a:srgbClr val="000099"/>
                </a:solidFill>
              </a:rPr>
              <a:t>(g)      </a:t>
            </a:r>
            <a:r>
              <a:rPr lang="en-GB" b="1" dirty="0" smtClean="0">
                <a:solidFill>
                  <a:srgbClr val="000099"/>
                </a:solidFill>
              </a:rPr>
              <a:t> KMnO</a:t>
            </a:r>
            <a:r>
              <a:rPr lang="en-GB" b="1" baseline="-25000" dirty="0" smtClean="0">
                <a:solidFill>
                  <a:srgbClr val="000099"/>
                </a:solidFill>
              </a:rPr>
              <a:t>4</a:t>
            </a:r>
            <a:r>
              <a:rPr lang="en-GB" b="1" dirty="0" smtClean="0">
                <a:solidFill>
                  <a:srgbClr val="000099"/>
                </a:solidFill>
              </a:rPr>
              <a:t>(s</a:t>
            </a:r>
            <a:r>
              <a:rPr lang="en-GB" b="1" dirty="0">
                <a:solidFill>
                  <a:srgbClr val="000099"/>
                </a:solidFill>
              </a:rPr>
              <a:t>)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6153150" y="5486400"/>
            <a:ext cx="4953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6027313" y="4953000"/>
            <a:ext cx="9906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5410200" y="4343400"/>
            <a:ext cx="9906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 dirty="0">
                <a:ea typeface="굴림" charset="-127"/>
              </a:rPr>
              <a:t>Standard </a:t>
            </a:r>
            <a:r>
              <a:rPr lang="en-US" altLang="ko-KR" sz="4000" b="1" u="sng" dirty="0" smtClean="0">
                <a:ea typeface="굴림" charset="-127"/>
              </a:rPr>
              <a:t>Energy </a:t>
            </a:r>
            <a:r>
              <a:rPr lang="en-US" altLang="ko-KR" sz="4000" b="1" u="sng" dirty="0">
                <a:ea typeface="굴림" charset="-127"/>
              </a:rPr>
              <a:t>Change of Combustion</a:t>
            </a:r>
            <a:r>
              <a:rPr lang="en-US" altLang="ko-KR" sz="4000" b="1" dirty="0">
                <a:ea typeface="굴림" charset="-127"/>
              </a:rPr>
              <a:t>, ∆</a:t>
            </a:r>
            <a:r>
              <a:rPr lang="en-US" altLang="ko-KR" sz="4000" b="1" dirty="0" err="1">
                <a:ea typeface="굴림" charset="-127"/>
              </a:rPr>
              <a:t>H</a:t>
            </a:r>
            <a:r>
              <a:rPr lang="en-US" altLang="ko-KR" sz="4000" b="1" baseline="-25000" dirty="0" err="1">
                <a:ea typeface="굴림" charset="-127"/>
              </a:rPr>
              <a:t>c</a:t>
            </a:r>
            <a:r>
              <a:rPr lang="en-US" altLang="ko-KR" sz="4000" b="1" baseline="30000" dirty="0">
                <a:ea typeface="굴림" charset="-127"/>
                <a:sym typeface="Symbol" pitchFamily="18" charset="2"/>
              </a:rPr>
              <a:t></a:t>
            </a:r>
            <a:endParaRPr lang="en-US" sz="4000" b="1" baseline="30000" dirty="0">
              <a:sym typeface="Symbol" pitchFamily="18" charset="2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981411" y="1752600"/>
            <a:ext cx="8171688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enthalpy change when </a:t>
            </a:r>
            <a:r>
              <a:rPr lang="en-US" sz="2800" dirty="0">
                <a:solidFill>
                  <a:srgbClr val="FF0000"/>
                </a:solidFill>
              </a:rPr>
              <a:t>1 </a:t>
            </a:r>
            <a:r>
              <a:rPr lang="en-US" sz="2800" dirty="0" err="1">
                <a:solidFill>
                  <a:srgbClr val="FF0000"/>
                </a:solidFill>
              </a:rPr>
              <a:t>mol</a:t>
            </a:r>
            <a:r>
              <a:rPr lang="en-US" sz="2800" dirty="0"/>
              <a:t> of a </a:t>
            </a:r>
            <a:r>
              <a:rPr lang="en-US" sz="2800" dirty="0" smtClean="0"/>
              <a:t>substance is </a:t>
            </a:r>
            <a:r>
              <a:rPr lang="en-US" sz="2800" dirty="0"/>
              <a:t>burnt in an excess of </a:t>
            </a:r>
            <a:r>
              <a:rPr lang="en-US" sz="2800" dirty="0" smtClean="0"/>
              <a:t>oxygen</a:t>
            </a:r>
            <a:r>
              <a:rPr lang="en-US" sz="2800" dirty="0"/>
              <a:t> </a:t>
            </a:r>
            <a:r>
              <a:rPr lang="en-US" altLang="ko-KR" sz="2800" b="1" u="sng" dirty="0" smtClean="0">
                <a:solidFill>
                  <a:srgbClr val="FF0000"/>
                </a:solidFill>
                <a:ea typeface="굴림" charset="-127"/>
              </a:rPr>
              <a:t>under </a:t>
            </a:r>
            <a:r>
              <a:rPr lang="en-US" altLang="ko-KR" sz="2800" b="1" u="sng" dirty="0">
                <a:solidFill>
                  <a:srgbClr val="FF0000"/>
                </a:solidFill>
                <a:ea typeface="굴림" charset="-127"/>
              </a:rPr>
              <a:t>s</a:t>
            </a:r>
            <a:r>
              <a:rPr lang="en-US" altLang="ko-KR" sz="2800" b="1" u="sng" dirty="0">
                <a:solidFill>
                  <a:srgbClr val="FF3300"/>
                </a:solidFill>
                <a:ea typeface="굴림" charset="-127"/>
              </a:rPr>
              <a:t>tandard state condition</a:t>
            </a:r>
            <a:r>
              <a:rPr lang="en-US" altLang="ko-KR" sz="2800" b="1" dirty="0">
                <a:solidFill>
                  <a:srgbClr val="FF3300"/>
                </a:solidFill>
                <a:ea typeface="굴림" charset="-127"/>
              </a:rPr>
              <a:t> (25</a:t>
            </a:r>
            <a:r>
              <a:rPr lang="en-US" altLang="ko-KR" sz="2800" b="1" dirty="0">
                <a:solidFill>
                  <a:srgbClr val="FF3300"/>
                </a:solidFill>
                <a:ea typeface="굴림" charset="-127"/>
                <a:sym typeface="Symbol" pitchFamily="18" charset="2"/>
              </a:rPr>
              <a:t>C</a:t>
            </a:r>
            <a:r>
              <a:rPr lang="en-US" altLang="ko-KR" sz="2800" b="1" dirty="0">
                <a:solidFill>
                  <a:srgbClr val="FF3300"/>
                </a:solidFill>
                <a:ea typeface="굴림" charset="-127"/>
              </a:rPr>
              <a:t>, 1 </a:t>
            </a:r>
            <a:r>
              <a:rPr lang="en-US" altLang="ko-KR" sz="2800" b="1" dirty="0" err="1">
                <a:solidFill>
                  <a:srgbClr val="FF3300"/>
                </a:solidFill>
                <a:ea typeface="굴림" charset="-127"/>
              </a:rPr>
              <a:t>atm</a:t>
            </a:r>
            <a:r>
              <a:rPr lang="en-US" altLang="ko-KR" sz="2800" b="1" dirty="0" smtClean="0">
                <a:solidFill>
                  <a:srgbClr val="FF3300"/>
                </a:solidFill>
                <a:ea typeface="굴림" charset="-127"/>
              </a:rPr>
              <a:t>)</a:t>
            </a:r>
          </a:p>
          <a:p>
            <a:pPr marL="82296" indent="0">
              <a:buNone/>
            </a:pPr>
            <a:endParaRPr lang="en-US" altLang="ko-KR" sz="2800" dirty="0">
              <a:solidFill>
                <a:srgbClr val="FF3300"/>
              </a:solidFill>
              <a:ea typeface="굴림" charset="-127"/>
            </a:endParaRPr>
          </a:p>
          <a:p>
            <a:r>
              <a:rPr lang="en-GB" sz="2800" b="1" dirty="0">
                <a:solidFill>
                  <a:srgbClr val="000099"/>
                </a:solidFill>
              </a:rPr>
              <a:t>C</a:t>
            </a:r>
            <a:r>
              <a:rPr lang="en-GB" sz="2800" b="1" dirty="0">
                <a:solidFill>
                  <a:srgbClr val="CC0000"/>
                </a:solidFill>
              </a:rPr>
              <a:t>(s)</a:t>
            </a:r>
            <a:r>
              <a:rPr lang="en-GB" sz="2800" b="1" dirty="0">
                <a:solidFill>
                  <a:srgbClr val="000099"/>
                </a:solidFill>
              </a:rPr>
              <a:t>  +   O</a:t>
            </a:r>
            <a:r>
              <a:rPr lang="en-GB" sz="2800" b="1" baseline="-25000" dirty="0">
                <a:solidFill>
                  <a:srgbClr val="000099"/>
                </a:solidFill>
              </a:rPr>
              <a:t>2</a:t>
            </a:r>
            <a:r>
              <a:rPr lang="en-GB" sz="2800" b="1" dirty="0">
                <a:solidFill>
                  <a:srgbClr val="CC0000"/>
                </a:solidFill>
              </a:rPr>
              <a:t>(g)</a:t>
            </a:r>
            <a:r>
              <a:rPr lang="en-GB" sz="2800" b="1" dirty="0">
                <a:solidFill>
                  <a:srgbClr val="000099"/>
                </a:solidFill>
              </a:rPr>
              <a:t>   ———&gt;  CO</a:t>
            </a:r>
            <a:r>
              <a:rPr lang="en-GB" sz="2800" b="1" baseline="-25000" dirty="0">
                <a:solidFill>
                  <a:srgbClr val="000099"/>
                </a:solidFill>
              </a:rPr>
              <a:t>2</a:t>
            </a:r>
            <a:r>
              <a:rPr lang="en-GB" sz="2800" b="1" dirty="0">
                <a:solidFill>
                  <a:srgbClr val="CC0000"/>
                </a:solidFill>
              </a:rPr>
              <a:t>(g)</a:t>
            </a:r>
            <a:endParaRPr lang="en-GB" sz="2800" b="1" dirty="0"/>
          </a:p>
          <a:p>
            <a:endParaRPr lang="en-GB" sz="2800" b="1" dirty="0"/>
          </a:p>
          <a:p>
            <a:r>
              <a:rPr lang="en-GB" sz="2800" b="1" dirty="0">
                <a:solidFill>
                  <a:srgbClr val="000099"/>
                </a:solidFill>
              </a:rPr>
              <a:t>H</a:t>
            </a:r>
            <a:r>
              <a:rPr lang="en-GB" sz="2800" b="1" baseline="-25000" dirty="0">
                <a:solidFill>
                  <a:srgbClr val="000099"/>
                </a:solidFill>
              </a:rPr>
              <a:t>2</a:t>
            </a:r>
            <a:r>
              <a:rPr lang="en-GB" sz="2800" b="1" dirty="0">
                <a:solidFill>
                  <a:srgbClr val="CC0000"/>
                </a:solidFill>
              </a:rPr>
              <a:t>(g)</a:t>
            </a:r>
            <a:r>
              <a:rPr lang="en-GB" sz="2800" b="1" dirty="0"/>
              <a:t>   </a:t>
            </a:r>
            <a:r>
              <a:rPr lang="en-GB" sz="2800" b="1" dirty="0">
                <a:solidFill>
                  <a:srgbClr val="000099"/>
                </a:solidFill>
              </a:rPr>
              <a:t>+</a:t>
            </a:r>
            <a:r>
              <a:rPr lang="en-GB" sz="2800" b="1" dirty="0"/>
              <a:t>    </a:t>
            </a:r>
            <a:r>
              <a:rPr lang="en-GB" sz="2800" b="1" dirty="0">
                <a:solidFill>
                  <a:srgbClr val="000099"/>
                </a:solidFill>
              </a:rPr>
              <a:t>½O</a:t>
            </a:r>
            <a:r>
              <a:rPr lang="en-GB" sz="2800" b="1" baseline="-25000" dirty="0">
                <a:solidFill>
                  <a:srgbClr val="000099"/>
                </a:solidFill>
              </a:rPr>
              <a:t>2</a:t>
            </a:r>
            <a:r>
              <a:rPr lang="en-GB" sz="2800" b="1" dirty="0">
                <a:solidFill>
                  <a:srgbClr val="CC0000"/>
                </a:solidFill>
              </a:rPr>
              <a:t>(g)    </a:t>
            </a:r>
            <a:r>
              <a:rPr lang="en-GB" sz="2800" b="1" dirty="0">
                <a:solidFill>
                  <a:srgbClr val="000099"/>
                </a:solidFill>
              </a:rPr>
              <a:t>———&gt;</a:t>
            </a:r>
            <a:r>
              <a:rPr lang="en-GB" sz="2800" b="1" dirty="0"/>
              <a:t>    </a:t>
            </a:r>
            <a:r>
              <a:rPr lang="en-GB" sz="2800" b="1" dirty="0">
                <a:solidFill>
                  <a:srgbClr val="000099"/>
                </a:solidFill>
              </a:rPr>
              <a:t>H</a:t>
            </a:r>
            <a:r>
              <a:rPr lang="en-GB" sz="2800" b="1" baseline="-25000" dirty="0">
                <a:solidFill>
                  <a:srgbClr val="000099"/>
                </a:solidFill>
              </a:rPr>
              <a:t>2</a:t>
            </a:r>
            <a:r>
              <a:rPr lang="en-GB" sz="2800" b="1" dirty="0">
                <a:solidFill>
                  <a:srgbClr val="000099"/>
                </a:solidFill>
              </a:rPr>
              <a:t>O</a:t>
            </a:r>
            <a:r>
              <a:rPr lang="en-GB" sz="2800" b="1" dirty="0">
                <a:solidFill>
                  <a:srgbClr val="CC0000"/>
                </a:solidFill>
              </a:rPr>
              <a:t>(l)</a:t>
            </a:r>
          </a:p>
          <a:p>
            <a:endParaRPr lang="en-GB" sz="2800" b="1" dirty="0"/>
          </a:p>
          <a:p>
            <a:r>
              <a:rPr lang="en-GB" sz="2800" b="1" dirty="0">
                <a:solidFill>
                  <a:srgbClr val="000099"/>
                </a:solidFill>
              </a:rPr>
              <a:t>C</a:t>
            </a:r>
            <a:r>
              <a:rPr lang="en-GB" sz="2800" b="1" baseline="-25000" dirty="0">
                <a:solidFill>
                  <a:srgbClr val="000099"/>
                </a:solidFill>
              </a:rPr>
              <a:t>2</a:t>
            </a:r>
            <a:r>
              <a:rPr lang="en-GB" sz="2800" b="1" dirty="0">
                <a:solidFill>
                  <a:srgbClr val="000099"/>
                </a:solidFill>
              </a:rPr>
              <a:t>H</a:t>
            </a:r>
            <a:r>
              <a:rPr lang="en-GB" sz="2800" b="1" baseline="-25000" dirty="0">
                <a:solidFill>
                  <a:srgbClr val="000099"/>
                </a:solidFill>
              </a:rPr>
              <a:t>5</a:t>
            </a:r>
            <a:r>
              <a:rPr lang="en-GB" sz="2800" b="1" dirty="0">
                <a:solidFill>
                  <a:srgbClr val="000099"/>
                </a:solidFill>
              </a:rPr>
              <a:t>OH</a:t>
            </a:r>
            <a:r>
              <a:rPr lang="en-GB" sz="2800" b="1" dirty="0">
                <a:solidFill>
                  <a:srgbClr val="CC0000"/>
                </a:solidFill>
              </a:rPr>
              <a:t>(l)</a:t>
            </a:r>
            <a:r>
              <a:rPr lang="en-GB" sz="2800" b="1" dirty="0">
                <a:solidFill>
                  <a:srgbClr val="000099"/>
                </a:solidFill>
              </a:rPr>
              <a:t>  + 3O</a:t>
            </a:r>
            <a:r>
              <a:rPr lang="en-GB" sz="2800" b="1" baseline="-25000" dirty="0">
                <a:solidFill>
                  <a:srgbClr val="000099"/>
                </a:solidFill>
              </a:rPr>
              <a:t>2</a:t>
            </a:r>
            <a:r>
              <a:rPr lang="en-GB" sz="2800" b="1" dirty="0">
                <a:solidFill>
                  <a:srgbClr val="CC0000"/>
                </a:solidFill>
              </a:rPr>
              <a:t>(g)</a:t>
            </a:r>
            <a:r>
              <a:rPr lang="en-GB" sz="2800" b="1" dirty="0">
                <a:solidFill>
                  <a:srgbClr val="000099"/>
                </a:solidFill>
              </a:rPr>
              <a:t>   ———&gt; 2CO</a:t>
            </a:r>
            <a:r>
              <a:rPr lang="en-GB" sz="2800" b="1" baseline="-25000" dirty="0">
                <a:solidFill>
                  <a:srgbClr val="000099"/>
                </a:solidFill>
              </a:rPr>
              <a:t>2</a:t>
            </a:r>
            <a:r>
              <a:rPr lang="en-GB" sz="2800" b="1" dirty="0">
                <a:solidFill>
                  <a:srgbClr val="CC0000"/>
                </a:solidFill>
              </a:rPr>
              <a:t>(g)</a:t>
            </a:r>
            <a:r>
              <a:rPr lang="en-GB" sz="2800" b="1" dirty="0">
                <a:solidFill>
                  <a:srgbClr val="000099"/>
                </a:solidFill>
              </a:rPr>
              <a:t> + 3H</a:t>
            </a:r>
            <a:r>
              <a:rPr lang="en-GB" sz="2800" b="1" baseline="-25000" dirty="0">
                <a:solidFill>
                  <a:srgbClr val="000099"/>
                </a:solidFill>
              </a:rPr>
              <a:t>2</a:t>
            </a:r>
            <a:r>
              <a:rPr lang="en-GB" sz="2800" b="1" dirty="0">
                <a:solidFill>
                  <a:srgbClr val="000099"/>
                </a:solidFill>
              </a:rPr>
              <a:t>O</a:t>
            </a:r>
            <a:r>
              <a:rPr lang="en-GB" sz="2800" b="1" dirty="0">
                <a:solidFill>
                  <a:srgbClr val="CC0000"/>
                </a:solidFill>
              </a:rPr>
              <a:t>(l)</a:t>
            </a:r>
            <a:endParaRPr lang="en-US" sz="28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1421</TotalTime>
  <Words>1277</Words>
  <Application>Microsoft Office PowerPoint</Application>
  <PresentationFormat>On-screen Show (4:3)</PresentationFormat>
  <Paragraphs>347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TOPIC 5</vt:lpstr>
      <vt:lpstr>PowerPoint Presentation</vt:lpstr>
      <vt:lpstr>Exothermic reactions</vt:lpstr>
      <vt:lpstr>Endothermic reactions</vt:lpstr>
      <vt:lpstr>Exothermic reactions</vt:lpstr>
      <vt:lpstr>Enthalpy Change of Reaction, ∆H</vt:lpstr>
      <vt:lpstr>Standard Enthalpy Change of Reaction, ∆H</vt:lpstr>
      <vt:lpstr>Standard Enthalpy Change of Formation, ∆Hf</vt:lpstr>
      <vt:lpstr>Standard Energy Change of Combustion, ∆Hc</vt:lpstr>
      <vt:lpstr>Bond Energy / Bond dissociation Energy </vt:lpstr>
      <vt:lpstr>PowerPoint Presentation</vt:lpstr>
      <vt:lpstr>Standard Enthalpy Change for Atomisation, ∆Hat</vt:lpstr>
      <vt:lpstr>Standard Enthalpy Change for Hydration, ∆Hhdy</vt:lpstr>
      <vt:lpstr>Standard Enthalpy Change for Solution, ∆Hsol</vt:lpstr>
      <vt:lpstr>Standard Enthalpy Change of Neutralisation, ∆Hn </vt:lpstr>
      <vt:lpstr>EXPERIMENTAL DETERMINATION OF ENTHALPY CHANGES</vt:lpstr>
      <vt:lpstr>Measuring ∆Hcѳ </vt:lpstr>
      <vt:lpstr>Example </vt:lpstr>
      <vt:lpstr>PowerPoint Presentation</vt:lpstr>
      <vt:lpstr>Example calculation</vt:lpstr>
      <vt:lpstr>Calculation of ∆Hѳn </vt:lpstr>
      <vt:lpstr>PowerPoint Presentation</vt:lpstr>
      <vt:lpstr>PowerPoint Presentation</vt:lpstr>
      <vt:lpstr>Bond Energy</vt:lpstr>
      <vt:lpstr>Estimation of Enthalpy Change From Bond Energy.</vt:lpstr>
      <vt:lpstr>PowerPoint Presentation</vt:lpstr>
      <vt:lpstr>Example </vt:lpstr>
      <vt:lpstr>Hess's Law</vt:lpstr>
      <vt:lpstr>PowerPoint Presentation</vt:lpstr>
      <vt:lpstr>PowerPoint Presentation</vt:lpstr>
      <vt:lpstr>PowerPoint Presentation</vt:lpstr>
      <vt:lpstr>Hess Law : Calculate H from ∆Hƒѳ </vt:lpstr>
      <vt:lpstr>PowerPoint Presentation</vt:lpstr>
      <vt:lpstr>PowerPoint Presentation</vt:lpstr>
      <vt:lpstr>Example</vt:lpstr>
      <vt:lpstr>PowerPoint Presentation</vt:lpstr>
    </vt:vector>
  </TitlesOfParts>
  <Company>taylors's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5</dc:title>
  <dc:creator>taylorsadmin</dc:creator>
  <cp:lastModifiedBy>taylorsadmin</cp:lastModifiedBy>
  <cp:revision>50</cp:revision>
  <dcterms:created xsi:type="dcterms:W3CDTF">2012-08-29T06:33:24Z</dcterms:created>
  <dcterms:modified xsi:type="dcterms:W3CDTF">2012-09-27T12:58:17Z</dcterms:modified>
</cp:coreProperties>
</file>