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5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124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BB71936-1ED3-460C-A94E-C0D47230F112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FC331C-8B06-45EA-97DD-09A4025F542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85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28F83A-09C8-4202-B00C-39097424C35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565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DD3984A-6043-44B4-B186-90470F81064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383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05000"/>
            <a:ext cx="403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4038600"/>
            <a:ext cx="403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9050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3E70EB-36BE-4FC1-8998-B3345D6BF30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97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1AE5E-D16C-4C7A-85EA-188ED6651FF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24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8121C-2840-4827-B879-59C1EFB9C09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68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241B4D-A45B-4744-9128-F8DE9461F5D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82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DA773-B5C4-4C0E-99A1-E7C17C00989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72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4AC33F-975E-4D91-BDF2-22AD2BFA4F6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54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222183-0719-4A62-9ACD-6FAB99B0685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15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3BD4D-720B-4564-B837-05CD5F3A88F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73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423E4-4D93-42A0-94A9-0C998EA40B0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64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fld id="{4BF8121C-855A-4B28-BCC7-204C0F5E99B0}" type="slidenum">
              <a:rPr lang="en-GB"/>
              <a:pPr/>
              <a:t>‹#›</a:t>
            </a:fld>
            <a:endParaRPr lang="en-GB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Tahoma" pitchFamily="34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uk.wrs.yahoo.com/S=2114717014/K=margarine/v=2/SID=e/l=IVI/SIG=11t8vgcre;_ylt=AofXjMQwwafEkGbSjmXJ025WBQx.;_ylu=X3oDMTA4NDgyNWN0BHNlYwNwcm9m/*-http%3A/msn.prevention.com/images/cma/icon1_margarine.jpg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uk.wrs.yahoo.com/S=2114717014/K=newspaper/v=2/SID=e/l=IVI/SIG=129ab3fd3;_ylt=AofXjMQwwafEkGbSjmXJ025WBQx.;_ylu=X3oDMTA4NDgyNWN0BHNlYwNwcm9m/*-http%3A/xroads.virginia.edu/~MA02/harris/jfk/pub/images/newspaper.jpg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uk.wrs.yahoo.com/S=2114717014/K=bauxite/v=2/SID=e/l=IVI/SIG=124jgbl4g;_ylt=AofXjMQwwafEkGbSjmXJ025WBQx.;_ylu=X3oDMTA4NDgyNWN0BHNlYwNwcm9m/*-http%3A/www.riotinto.com/common/images/about/groupOp/bauxite.jpg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uk.wrs.yahoo.com/S=2114717005/K=bleach/v=2/SID=e/l=II/R=1/SS=i/OID=764e2a66b053dc90/SIG=1hdl6hgmt;_ylt=AtpDc1WJvzO_D3nT1L9GirxNBQx.;_ylu=X3oDMTA2bTQ0OXZjBHNlYwNzcg--/*-http%3A/uk.search.yahoo.com/search/images/view?back=http%3A%2F%2Fuk.search.yahoo.com%2Fsearch%2Fimages%3Fp%3Dbleach%26ei%3DUTF-8%26fr%3Dco-fsc-img-t%26fl%3D0%26vc%3D%26x%3Dwrt&amp;h=228&amp;w=157&amp;imgcurl=www.acehardware.com%2Fgraphics%2Fcorp%2FACE_Bleach.jpg&amp;imgurl=www.acehardware.com%2Fgraphics%2Fcorp%2FACE_Bleach.jpg&amp;size=10.4kB&amp;name=ACE_Bleach.jpg&amp;rcurl=http%3A%2F%2Fwww.acehardware.com%2Finfo%2Fweeklyquestions.jsp%3FarticleNumber%3D9&amp;rurl=http%3A%2F%2Fwww.acehardware.com%2Finfo%2Fweeklyquestions.jsp%3FarticleNumber%3D9&amp;p=bleach&amp;type=jpeg&amp;no=1&amp;tt=21,824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eg"/><Relationship Id="rId4" Type="http://schemas.openxmlformats.org/officeDocument/2006/relationships/hyperlink" Target="http://uk.wrs.yahoo.com/S=2114717005/K=swimming+pool/v=2/SID=e/l=II/R=3/SS=i/OID=bbdd7d39dbe87d1e/SIG=1hvp1mhjt;_ylt=ApQGQ.li6ZtsAwD2Q_ngNLpNBQx.;_ylu=X3oDMTA2bTQ0OXZjBHNlYwNzcg--/*-http%3A/uk.search.yahoo.com/search/images/view?back=http%3A%2F%2Fuk.search.yahoo.com%2Fsearch%2Fimages%3Fp%3Dswimming%2Bpool%26ei%3DUTF-8%26fr%3Dco-fsc-img-t%26fl%3D0%26vc%3D%26x%3Dwrt&amp;h=142&amp;w=209&amp;imgcurl=www.aquaengineeringservices.co.uk%2Fimages%2Fpool_swimming_pic.jpg&amp;imgurl=www.aquaengineeringservices.co.uk%2Fimages%2Fpool_swimming_pic.jpg&amp;size=11.4kB&amp;name=pool_swimming_pic.jpg&amp;rcurl=http%3A%2F%2Fwww.aquaengineeringservices.co.uk%2Fswimmingpools.htm&amp;rurl=http%3A%2F%2Fwww.aquaengineeringservices.co.uk%2Fswimmingpools.htm&amp;p=swimming+pool&amp;type=jpeg&amp;no=3&amp;tt=280,30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uk.wrs.yahoo.com/S=2114717014/K=dry+cleaners/v=2/SID=e/l=IVI/SIG=12bap0sba;_ylt=AofXjMQwwafEkGbSjmXJ025WBQx.;_ylu=X3oDMTA4NDgyNWN0BHNlYwNwcm9m/*-http%3A/www.stivesvillage.com.au/StRetailers/services/images/xldry1.jpg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jpeg"/><Relationship Id="rId4" Type="http://schemas.openxmlformats.org/officeDocument/2006/relationships/hyperlink" Target="http://uk.wrs.yahoo.com/S=2114717014/K=HCl/v=2/SID=e/l=IVI/SIG=12rh01eo2;_ylt=AofXjMQwwafEkGbSjmXJ025WBQx.;_ylu=X3oDMTA4NDgyNWN0BHNlYwNwcm9m/*-http%3A/home.cein.or.kr/~pakomi/rechtm/cyberlab/chemistry/diffusion/react_HCl_NH3_c.jp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CHEMICALS AND THE EARTH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Electrolysis of brine (salty water)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Electrolysis of brine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>
                <a:solidFill>
                  <a:srgbClr val="FFFF00"/>
                </a:solidFill>
              </a:rPr>
              <a:t>Hydrogen</a:t>
            </a:r>
            <a:r>
              <a:rPr lang="en-GB">
                <a:solidFill>
                  <a:srgbClr val="FFFF00"/>
                </a:solidFill>
              </a:rPr>
              <a:t> comes off at the cathode ( - )</a:t>
            </a:r>
          </a:p>
          <a:p>
            <a:endParaRPr lang="en-GB">
              <a:solidFill>
                <a:srgbClr val="FFFF00"/>
              </a:solidFill>
            </a:endParaRPr>
          </a:p>
          <a:p>
            <a:r>
              <a:rPr lang="en-GB">
                <a:solidFill>
                  <a:srgbClr val="FFFF00"/>
                </a:solidFill>
              </a:rPr>
              <a:t> </a:t>
            </a:r>
            <a:r>
              <a:rPr lang="en-GB" b="1">
                <a:solidFill>
                  <a:srgbClr val="FFFF00"/>
                </a:solidFill>
              </a:rPr>
              <a:t>2H</a:t>
            </a:r>
            <a:r>
              <a:rPr lang="en-GB" b="1" baseline="30000">
                <a:solidFill>
                  <a:srgbClr val="FFFF00"/>
                </a:solidFill>
              </a:rPr>
              <a:t>+</a:t>
            </a:r>
            <a:r>
              <a:rPr lang="en-GB" b="1" baseline="-25000">
                <a:solidFill>
                  <a:srgbClr val="FFFF00"/>
                </a:solidFill>
              </a:rPr>
              <a:t>(aq)</a:t>
            </a:r>
            <a:r>
              <a:rPr lang="en-GB" b="1">
                <a:solidFill>
                  <a:srgbClr val="FFFF00"/>
                </a:solidFill>
              </a:rPr>
              <a:t> + 2e</a:t>
            </a:r>
            <a:r>
              <a:rPr lang="en-GB" b="1" baseline="30000">
                <a:solidFill>
                  <a:srgbClr val="FFFF00"/>
                </a:solidFill>
              </a:rPr>
              <a:t>-</a:t>
            </a:r>
            <a:r>
              <a:rPr lang="en-GB" b="1">
                <a:solidFill>
                  <a:srgbClr val="FFFF00"/>
                </a:solidFill>
              </a:rPr>
              <a:t>              H</a:t>
            </a:r>
            <a:r>
              <a:rPr lang="en-GB" b="1" baseline="-25000">
                <a:solidFill>
                  <a:srgbClr val="FFFF00"/>
                </a:solidFill>
              </a:rPr>
              <a:t>2(g)</a:t>
            </a:r>
            <a:endParaRPr lang="en-GB" b="1">
              <a:solidFill>
                <a:srgbClr val="FFFF00"/>
              </a:solidFill>
            </a:endParaRPr>
          </a:p>
          <a:p>
            <a:endParaRPr lang="en-GB" b="1">
              <a:solidFill>
                <a:srgbClr val="FFFF00"/>
              </a:solidFill>
            </a:endParaRPr>
          </a:p>
          <a:p>
            <a:r>
              <a:rPr lang="en-GB">
                <a:solidFill>
                  <a:srgbClr val="FFFF00"/>
                </a:solidFill>
              </a:rPr>
              <a:t>Hydrogen is</a:t>
            </a:r>
            <a:r>
              <a:rPr lang="en-GB"/>
              <a:t> …… </a:t>
            </a:r>
            <a:r>
              <a:rPr lang="en-GB">
                <a:solidFill>
                  <a:srgbClr val="FF3300"/>
                </a:solidFill>
              </a:rPr>
              <a:t>oxidised or reduced?</a:t>
            </a:r>
            <a:endParaRPr lang="en-GB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3779838" y="3429000"/>
            <a:ext cx="1296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Electrolysis of brine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>
                <a:solidFill>
                  <a:srgbClr val="FFFF00"/>
                </a:solidFill>
              </a:rPr>
              <a:t>Chlorine</a:t>
            </a:r>
            <a:r>
              <a:rPr lang="en-GB">
                <a:solidFill>
                  <a:srgbClr val="FFFF00"/>
                </a:solidFill>
              </a:rPr>
              <a:t> comes off at the anode ( + )</a:t>
            </a:r>
          </a:p>
          <a:p>
            <a:endParaRPr lang="en-GB">
              <a:solidFill>
                <a:srgbClr val="FFFF00"/>
              </a:solidFill>
            </a:endParaRPr>
          </a:p>
          <a:p>
            <a:r>
              <a:rPr lang="en-GB">
                <a:solidFill>
                  <a:srgbClr val="FFFF00"/>
                </a:solidFill>
              </a:rPr>
              <a:t> </a:t>
            </a:r>
            <a:r>
              <a:rPr lang="en-GB" b="1">
                <a:solidFill>
                  <a:srgbClr val="FFFF00"/>
                </a:solidFill>
              </a:rPr>
              <a:t>2Cl</a:t>
            </a:r>
            <a:r>
              <a:rPr lang="en-GB" b="1" baseline="-25000">
                <a:solidFill>
                  <a:srgbClr val="FFFF00"/>
                </a:solidFill>
              </a:rPr>
              <a:t>(aq)</a:t>
            </a:r>
            <a:r>
              <a:rPr lang="en-GB" b="1">
                <a:solidFill>
                  <a:srgbClr val="FFFF00"/>
                </a:solidFill>
              </a:rPr>
              <a:t> - 2e</a:t>
            </a:r>
            <a:r>
              <a:rPr lang="en-GB" b="1" baseline="30000">
                <a:solidFill>
                  <a:srgbClr val="FFFF00"/>
                </a:solidFill>
              </a:rPr>
              <a:t>-</a:t>
            </a:r>
            <a:r>
              <a:rPr lang="en-GB" b="1">
                <a:solidFill>
                  <a:srgbClr val="FFFF00"/>
                </a:solidFill>
              </a:rPr>
              <a:t>                 Cl</a:t>
            </a:r>
            <a:r>
              <a:rPr lang="en-GB" b="1" baseline="-25000">
                <a:solidFill>
                  <a:srgbClr val="FFFF00"/>
                </a:solidFill>
              </a:rPr>
              <a:t>2(g)</a:t>
            </a:r>
            <a:endParaRPr lang="en-GB" b="1">
              <a:solidFill>
                <a:srgbClr val="FFFF00"/>
              </a:solidFill>
            </a:endParaRPr>
          </a:p>
          <a:p>
            <a:endParaRPr lang="en-GB" b="1">
              <a:solidFill>
                <a:srgbClr val="FFFF00"/>
              </a:solidFill>
            </a:endParaRPr>
          </a:p>
          <a:p>
            <a:r>
              <a:rPr lang="en-GB">
                <a:solidFill>
                  <a:srgbClr val="FFFF00"/>
                </a:solidFill>
              </a:rPr>
              <a:t>Chlorine is ……</a:t>
            </a:r>
            <a:r>
              <a:rPr lang="en-GB"/>
              <a:t> </a:t>
            </a:r>
            <a:r>
              <a:rPr lang="en-GB">
                <a:solidFill>
                  <a:srgbClr val="FF3300"/>
                </a:solidFill>
              </a:rPr>
              <a:t>oxidised or reduced?</a:t>
            </a:r>
            <a:endParaRPr lang="en-GB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3779838" y="3429000"/>
            <a:ext cx="1296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Electrolysis of brine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solidFill>
                  <a:srgbClr val="FFFF00"/>
                </a:solidFill>
              </a:rPr>
              <a:t>The Na</a:t>
            </a:r>
            <a:r>
              <a:rPr lang="en-GB" baseline="30000">
                <a:solidFill>
                  <a:srgbClr val="FFFF00"/>
                </a:solidFill>
              </a:rPr>
              <a:t>+</a:t>
            </a:r>
            <a:r>
              <a:rPr lang="en-GB">
                <a:solidFill>
                  <a:srgbClr val="FFFF00"/>
                </a:solidFill>
              </a:rPr>
              <a:t> and OH</a:t>
            </a:r>
            <a:r>
              <a:rPr lang="en-GB" baseline="30000">
                <a:solidFill>
                  <a:srgbClr val="FFFF00"/>
                </a:solidFill>
              </a:rPr>
              <a:t>- </a:t>
            </a:r>
            <a:r>
              <a:rPr lang="en-GB">
                <a:solidFill>
                  <a:srgbClr val="FFFF00"/>
                </a:solidFill>
              </a:rPr>
              <a:t>ions stay in solution.</a:t>
            </a:r>
          </a:p>
          <a:p>
            <a:endParaRPr lang="en-GB">
              <a:solidFill>
                <a:srgbClr val="FFFF00"/>
              </a:solidFill>
            </a:endParaRPr>
          </a:p>
          <a:p>
            <a:r>
              <a:rPr lang="en-GB">
                <a:solidFill>
                  <a:srgbClr val="FFFF00"/>
                </a:solidFill>
              </a:rPr>
              <a:t>They join together to form </a:t>
            </a:r>
            <a:r>
              <a:rPr lang="en-GB" b="1">
                <a:solidFill>
                  <a:srgbClr val="FFFF00"/>
                </a:solidFill>
              </a:rPr>
              <a:t>sodium hydroxide</a:t>
            </a:r>
            <a:r>
              <a:rPr lang="en-GB">
                <a:solidFill>
                  <a:srgbClr val="FFFF00"/>
                </a:solidFill>
              </a:rPr>
              <a:t>.</a:t>
            </a:r>
          </a:p>
          <a:p>
            <a:endParaRPr lang="en-GB">
              <a:solidFill>
                <a:srgbClr val="FFFF00"/>
              </a:solidFill>
            </a:endParaRPr>
          </a:p>
          <a:p>
            <a:r>
              <a:rPr lang="en-GB">
                <a:solidFill>
                  <a:srgbClr val="FFFF00"/>
                </a:solidFill>
              </a:rPr>
              <a:t>This is a very important alkali</a:t>
            </a:r>
            <a:endParaRPr lang="en-GB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 descr="brin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0"/>
            <a:ext cx="7058025" cy="528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95288" y="5157788"/>
            <a:ext cx="82105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/>
              <a:t>Industrial chlorine production from electrolysis of brine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077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solidFill>
                  <a:srgbClr val="FFFF00"/>
                </a:solidFill>
              </a:rPr>
              <a:t>Uses of the products of the electrolysis of brine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rgbClr val="FFFF00"/>
                </a:solidFill>
              </a:rPr>
              <a:t>Hydrogen</a:t>
            </a:r>
          </a:p>
        </p:txBody>
      </p:sp>
      <p:sp>
        <p:nvSpPr>
          <p:cNvPr id="21512" name="Rectangle 8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 sz="2400"/>
          </a:p>
        </p:txBody>
      </p:sp>
      <p:sp>
        <p:nvSpPr>
          <p:cNvPr id="21513" name="Rectangle 9"/>
          <p:cNvSpPr>
            <a:spLocks noGrp="1" noChangeArrowheads="1"/>
          </p:cNvSpPr>
          <p:nvPr>
            <p:ph sz="quarter" idx="2"/>
          </p:nvPr>
        </p:nvSpPr>
        <p:spPr/>
        <p:txBody>
          <a:bodyPr/>
          <a:lstStyle/>
          <a:p>
            <a:endParaRPr lang="en-US" sz="2400"/>
          </a:p>
        </p:txBody>
      </p:sp>
      <p:sp>
        <p:nvSpPr>
          <p:cNvPr id="21514" name="Rectangle 10"/>
          <p:cNvSpPr>
            <a:spLocks noGrp="1" noChangeArrowheads="1"/>
          </p:cNvSpPr>
          <p:nvPr>
            <p:ph type="body" sz="half" idx="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>
                <a:solidFill>
                  <a:srgbClr val="FFFF00"/>
                </a:solidFill>
              </a:rPr>
              <a:t>Used to make margarine</a:t>
            </a:r>
            <a:r>
              <a:rPr lang="en-GB" sz="2800"/>
              <a:t> (helps to make the oils in the margarine spread on your bread)</a:t>
            </a:r>
          </a:p>
          <a:p>
            <a:pPr>
              <a:lnSpc>
                <a:spcPct val="90000"/>
              </a:lnSpc>
            </a:pPr>
            <a:r>
              <a:rPr lang="en-GB" sz="2800">
                <a:solidFill>
                  <a:srgbClr val="FFFF00"/>
                </a:solidFill>
              </a:rPr>
              <a:t>Used as a fuel </a:t>
            </a:r>
            <a:r>
              <a:rPr lang="en-GB" sz="2800"/>
              <a:t>(already important in space rockets, but may be the fuel of cars after the oil age)</a:t>
            </a:r>
            <a:endParaRPr lang="en-GB" sz="280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GB" sz="2800"/>
          </a:p>
          <a:p>
            <a:pPr>
              <a:lnSpc>
                <a:spcPct val="90000"/>
              </a:lnSpc>
            </a:pPr>
            <a:endParaRPr lang="en-GB" sz="2800"/>
          </a:p>
        </p:txBody>
      </p:sp>
      <p:pic>
        <p:nvPicPr>
          <p:cNvPr id="21516" name="Picture 12" descr="icon1_margarin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916113"/>
            <a:ext cx="2233612" cy="194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8" name="Picture 14" descr="space_shuttle_re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05263"/>
            <a:ext cx="4032250" cy="201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rgbClr val="FFFF00"/>
                </a:solidFill>
              </a:rPr>
              <a:t>Sodium hydroxide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 sz="24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sz="quarter" idx="2"/>
          </p:nvPr>
        </p:nvSpPr>
        <p:spPr/>
        <p:txBody>
          <a:bodyPr/>
          <a:lstStyle/>
          <a:p>
            <a:endParaRPr lang="en-US" sz="2400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sz="2800"/>
              <a:t>Detergents and soap</a:t>
            </a:r>
          </a:p>
          <a:p>
            <a:endParaRPr lang="en-GB" sz="2800"/>
          </a:p>
          <a:p>
            <a:endParaRPr lang="en-GB" sz="2800"/>
          </a:p>
          <a:p>
            <a:pPr>
              <a:buFontTx/>
              <a:buNone/>
            </a:pPr>
            <a:endParaRPr lang="en-GB" sz="2800"/>
          </a:p>
          <a:p>
            <a:r>
              <a:rPr lang="en-GB" sz="2800"/>
              <a:t>Paper</a:t>
            </a:r>
          </a:p>
        </p:txBody>
      </p:sp>
      <p:pic>
        <p:nvPicPr>
          <p:cNvPr id="24584" name="Picture 8" descr="A dusty so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16113"/>
            <a:ext cx="4032250" cy="192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6" name="Picture 10" descr="newspaper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076700"/>
            <a:ext cx="3960813" cy="194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rgbClr val="FFFF00"/>
                </a:solidFill>
              </a:rPr>
              <a:t>Sodium hydroxide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 sz="2400"/>
          </a:p>
        </p:txBody>
      </p:sp>
      <p:sp>
        <p:nvSpPr>
          <p:cNvPr id="26628" name="Rectangle 4"/>
          <p:cNvSpPr>
            <a:spLocks noGrp="1" noChangeArrowheads="1"/>
          </p:cNvSpPr>
          <p:nvPr>
            <p:ph sz="quarter" idx="2"/>
          </p:nvPr>
        </p:nvSpPr>
        <p:spPr/>
        <p:txBody>
          <a:bodyPr/>
          <a:lstStyle/>
          <a:p>
            <a:endParaRPr lang="en-US" sz="2400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sz="2800">
                <a:solidFill>
                  <a:srgbClr val="FFFF00"/>
                </a:solidFill>
              </a:rPr>
              <a:t>Purifying bauxite to extract aluminium</a:t>
            </a:r>
          </a:p>
          <a:p>
            <a:endParaRPr lang="en-GB" sz="2800"/>
          </a:p>
          <a:p>
            <a:pPr>
              <a:buFontTx/>
              <a:buNone/>
            </a:pPr>
            <a:endParaRPr lang="en-GB" sz="2800"/>
          </a:p>
          <a:p>
            <a:r>
              <a:rPr lang="en-GB" sz="2800">
                <a:solidFill>
                  <a:srgbClr val="FFFF00"/>
                </a:solidFill>
              </a:rPr>
              <a:t>Rayon and acetate fibres</a:t>
            </a:r>
          </a:p>
        </p:txBody>
      </p:sp>
      <p:pic>
        <p:nvPicPr>
          <p:cNvPr id="26633" name="Picture 9" descr="bauxit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16113"/>
            <a:ext cx="4032250" cy="194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5" name="Picture 11" descr="Rayon___Spandex_T_Shir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76700"/>
            <a:ext cx="4032250" cy="20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rgbClr val="FFFF00"/>
                </a:solidFill>
              </a:rPr>
              <a:t>Chlorine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 sz="2400"/>
          </a:p>
        </p:txBody>
      </p:sp>
      <p:sp>
        <p:nvSpPr>
          <p:cNvPr id="27652" name="Rectangle 4"/>
          <p:cNvSpPr>
            <a:spLocks noGrp="1" noChangeArrowheads="1"/>
          </p:cNvSpPr>
          <p:nvPr>
            <p:ph sz="quarter" idx="2"/>
          </p:nvPr>
        </p:nvSpPr>
        <p:spPr/>
        <p:txBody>
          <a:bodyPr/>
          <a:lstStyle/>
          <a:p>
            <a:endParaRPr lang="en-US" sz="2400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sz="2800">
                <a:solidFill>
                  <a:srgbClr val="FFFF00"/>
                </a:solidFill>
              </a:rPr>
              <a:t>Bleach</a:t>
            </a:r>
          </a:p>
          <a:p>
            <a:endParaRPr lang="en-GB" sz="2800"/>
          </a:p>
          <a:p>
            <a:pPr>
              <a:buFontTx/>
              <a:buNone/>
            </a:pPr>
            <a:endParaRPr lang="en-GB" sz="2800"/>
          </a:p>
          <a:p>
            <a:endParaRPr lang="en-GB" sz="2800">
              <a:solidFill>
                <a:srgbClr val="FFFF00"/>
              </a:solidFill>
            </a:endParaRPr>
          </a:p>
          <a:p>
            <a:r>
              <a:rPr lang="en-GB" sz="2800">
                <a:solidFill>
                  <a:srgbClr val="FFFF00"/>
                </a:solidFill>
              </a:rPr>
              <a:t>Killing bacteria in water</a:t>
            </a:r>
          </a:p>
        </p:txBody>
      </p:sp>
      <p:pic>
        <p:nvPicPr>
          <p:cNvPr id="27657" name="Picture 9" descr="Go to fullsize imag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916113"/>
            <a:ext cx="1655762" cy="194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9" name="Picture 11" descr="Go to fullsize imag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076700"/>
            <a:ext cx="2592387" cy="194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Lesson 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To predict what will happen during the electrolysis of brine</a:t>
            </a:r>
          </a:p>
          <a:p>
            <a:pPr>
              <a:lnSpc>
                <a:spcPct val="90000"/>
              </a:lnSpc>
            </a:pPr>
            <a:r>
              <a:rPr lang="en-GB"/>
              <a:t>To see what happens during the electrolysis of brine</a:t>
            </a:r>
          </a:p>
          <a:p>
            <a:pPr>
              <a:lnSpc>
                <a:spcPct val="90000"/>
              </a:lnSpc>
            </a:pPr>
            <a:r>
              <a:rPr lang="en-GB"/>
              <a:t>To explain what happens during the electrolysis of brine</a:t>
            </a:r>
          </a:p>
          <a:p>
            <a:pPr>
              <a:lnSpc>
                <a:spcPct val="90000"/>
              </a:lnSpc>
            </a:pPr>
            <a:r>
              <a:rPr lang="en-GB"/>
              <a:t>To know some of the uses of the products of the electrolysis of brine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rgbClr val="FFFF00"/>
                </a:solidFill>
              </a:rPr>
              <a:t>Chlorine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 sz="2400"/>
          </a:p>
        </p:txBody>
      </p:sp>
      <p:sp>
        <p:nvSpPr>
          <p:cNvPr id="28676" name="Rectangle 4"/>
          <p:cNvSpPr>
            <a:spLocks noGrp="1" noChangeArrowheads="1"/>
          </p:cNvSpPr>
          <p:nvPr>
            <p:ph sz="quarter" idx="2"/>
          </p:nvPr>
        </p:nvSpPr>
        <p:spPr/>
        <p:txBody>
          <a:bodyPr/>
          <a:lstStyle/>
          <a:p>
            <a:endParaRPr lang="en-US" sz="240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sz="2800">
                <a:solidFill>
                  <a:srgbClr val="FFFF00"/>
                </a:solidFill>
              </a:rPr>
              <a:t>Solvents </a:t>
            </a:r>
            <a:r>
              <a:rPr lang="en-GB" sz="2800"/>
              <a:t>(used in dry cleaning)</a:t>
            </a:r>
            <a:endParaRPr lang="en-GB" sz="2800">
              <a:solidFill>
                <a:srgbClr val="FFFF00"/>
              </a:solidFill>
            </a:endParaRPr>
          </a:p>
          <a:p>
            <a:endParaRPr lang="en-GB" sz="2800"/>
          </a:p>
          <a:p>
            <a:pPr>
              <a:buFontTx/>
              <a:buNone/>
            </a:pPr>
            <a:endParaRPr lang="en-GB" sz="2800"/>
          </a:p>
          <a:p>
            <a:endParaRPr lang="en-GB" sz="2800">
              <a:solidFill>
                <a:srgbClr val="FFFF00"/>
              </a:solidFill>
            </a:endParaRPr>
          </a:p>
          <a:p>
            <a:r>
              <a:rPr lang="en-GB" sz="2800">
                <a:solidFill>
                  <a:srgbClr val="FFFF00"/>
                </a:solidFill>
              </a:rPr>
              <a:t>Hydrochloric acid </a:t>
            </a:r>
            <a:r>
              <a:rPr lang="en-GB" sz="2800"/>
              <a:t>(HCl)</a:t>
            </a:r>
            <a:endParaRPr lang="en-GB" sz="2800">
              <a:solidFill>
                <a:srgbClr val="FFFF00"/>
              </a:solidFill>
            </a:endParaRPr>
          </a:p>
        </p:txBody>
      </p:sp>
      <p:pic>
        <p:nvPicPr>
          <p:cNvPr id="28681" name="Picture 9" descr="xldry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916113"/>
            <a:ext cx="2663825" cy="194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83" name="Picture 11" descr="react_HCl_NH3_c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005263"/>
            <a:ext cx="2087563" cy="194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br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88" y="1628800"/>
            <a:ext cx="3128962" cy="471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54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set </a:t>
            </a:r>
            <a:r>
              <a:rPr lang="en-GB" sz="4000" dirty="0"/>
              <a:t>up you would need for electrolysis</a:t>
            </a:r>
          </a:p>
        </p:txBody>
      </p:sp>
    </p:spTree>
    <p:extLst>
      <p:ext uri="{BB962C8B-B14F-4D97-AF65-F5344CB8AC3E}">
        <p14:creationId xmlns:p14="http://schemas.microsoft.com/office/powerpoint/2010/main" val="157601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Electrolysis of brine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endParaRPr lang="en-US" sz="280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2800">
                <a:solidFill>
                  <a:srgbClr val="FFFF00"/>
                </a:solidFill>
              </a:rPr>
              <a:t>When NaCl dissolves in water, it’s ions become free to move. </a:t>
            </a:r>
            <a:r>
              <a:rPr lang="en-GB" sz="2800"/>
              <a:t>So the solution can be electrolysed.</a:t>
            </a:r>
          </a:p>
          <a:p>
            <a:r>
              <a:rPr lang="en-GB" sz="2800"/>
              <a:t>In water some of the molecules of water will naturally split apart.</a:t>
            </a:r>
            <a:endParaRPr lang="en-GB" sz="2800">
              <a:solidFill>
                <a:srgbClr val="FFFF00"/>
              </a:solidFill>
            </a:endParaRPr>
          </a:p>
        </p:txBody>
      </p:sp>
      <p:pic>
        <p:nvPicPr>
          <p:cNvPr id="8199" name="Picture 7" descr="chlorinepl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16113"/>
            <a:ext cx="395922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Electrolysis of brine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>
                <a:solidFill>
                  <a:srgbClr val="FFFF00"/>
                </a:solidFill>
              </a:rPr>
              <a:t>The NaCl will split into Na</a:t>
            </a:r>
            <a:r>
              <a:rPr lang="en-GB" sz="2800" baseline="30000">
                <a:solidFill>
                  <a:srgbClr val="FFFF00"/>
                </a:solidFill>
              </a:rPr>
              <a:t>+</a:t>
            </a:r>
            <a:r>
              <a:rPr lang="en-GB" sz="2800">
                <a:solidFill>
                  <a:srgbClr val="FFFF00"/>
                </a:solidFill>
              </a:rPr>
              <a:t> ions and Cl</a:t>
            </a:r>
            <a:r>
              <a:rPr lang="en-GB" sz="2800" baseline="30000">
                <a:solidFill>
                  <a:srgbClr val="FFFF00"/>
                </a:solidFill>
              </a:rPr>
              <a:t>-</a:t>
            </a:r>
            <a:r>
              <a:rPr lang="en-GB" sz="2800">
                <a:solidFill>
                  <a:srgbClr val="FFFF00"/>
                </a:solidFill>
              </a:rPr>
              <a:t> ions.</a:t>
            </a:r>
          </a:p>
          <a:p>
            <a:r>
              <a:rPr lang="en-GB" sz="2800">
                <a:solidFill>
                  <a:srgbClr val="FFFF00"/>
                </a:solidFill>
              </a:rPr>
              <a:t>Water splits into H</a:t>
            </a:r>
            <a:r>
              <a:rPr lang="en-GB" sz="2800" baseline="30000">
                <a:solidFill>
                  <a:srgbClr val="FFFF00"/>
                </a:solidFill>
              </a:rPr>
              <a:t>+</a:t>
            </a:r>
            <a:r>
              <a:rPr lang="en-GB" sz="2800">
                <a:solidFill>
                  <a:srgbClr val="FFFF00"/>
                </a:solidFill>
              </a:rPr>
              <a:t> ions and OH</a:t>
            </a:r>
            <a:r>
              <a:rPr lang="en-GB" sz="2800" baseline="30000">
                <a:solidFill>
                  <a:srgbClr val="FFFF00"/>
                </a:solidFill>
              </a:rPr>
              <a:t>- </a:t>
            </a:r>
            <a:r>
              <a:rPr lang="en-GB" sz="2800">
                <a:solidFill>
                  <a:srgbClr val="FFFF00"/>
                </a:solidFill>
              </a:rPr>
              <a:t>(hydroxyl) ions.</a:t>
            </a:r>
          </a:p>
          <a:p>
            <a:r>
              <a:rPr lang="en-GB" sz="2800"/>
              <a:t>So what do we think will happen during electrolysis?</a:t>
            </a:r>
          </a:p>
          <a:p>
            <a:r>
              <a:rPr lang="en-GB" sz="2800"/>
              <a:t>Remember – Na is VERY reactive, it is much more likely to exist as an ion than hydrogen.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Dec09#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Now let’s see what actually happens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Electrolysis of brine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solidFill>
                  <a:srgbClr val="FFFF00"/>
                </a:solidFill>
              </a:rPr>
              <a:t>The H</a:t>
            </a:r>
            <a:r>
              <a:rPr lang="en-GB" baseline="30000">
                <a:solidFill>
                  <a:srgbClr val="FFFF00"/>
                </a:solidFill>
              </a:rPr>
              <a:t>+</a:t>
            </a:r>
            <a:r>
              <a:rPr lang="en-GB">
                <a:solidFill>
                  <a:srgbClr val="FFFF00"/>
                </a:solidFill>
              </a:rPr>
              <a:t> and Cl</a:t>
            </a:r>
            <a:r>
              <a:rPr lang="en-GB" baseline="30000">
                <a:solidFill>
                  <a:srgbClr val="FFFF00"/>
                </a:solidFill>
              </a:rPr>
              <a:t>-</a:t>
            </a:r>
            <a:r>
              <a:rPr lang="en-GB">
                <a:solidFill>
                  <a:srgbClr val="FFFF00"/>
                </a:solidFill>
              </a:rPr>
              <a:t> ions are discharged at the electrodes.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">
  <a:themeElements>
    <a:clrScheme name="Ocean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cean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93</TotalTime>
  <Words>352</Words>
  <Application>Microsoft Office PowerPoint</Application>
  <PresentationFormat>On-screen Show (4:3)</PresentationFormat>
  <Paragraphs>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Tahoma</vt:lpstr>
      <vt:lpstr>Wingdings</vt:lpstr>
      <vt:lpstr>Ocean</vt:lpstr>
      <vt:lpstr>CHEMICALS AND THE EARTH</vt:lpstr>
      <vt:lpstr>Lesson objectives</vt:lpstr>
      <vt:lpstr>PowerPoint Presentation</vt:lpstr>
      <vt:lpstr>set up you would need for electrolysis</vt:lpstr>
      <vt:lpstr>Electrolysis of brine</vt:lpstr>
      <vt:lpstr>Electrolysis of brine</vt:lpstr>
      <vt:lpstr>PowerPoint Presentation</vt:lpstr>
      <vt:lpstr>Now let’s see what actually happens</vt:lpstr>
      <vt:lpstr>Electrolysis of brine</vt:lpstr>
      <vt:lpstr>Electrolysis of brine</vt:lpstr>
      <vt:lpstr>Electrolysis of brine</vt:lpstr>
      <vt:lpstr>Electrolysis of brine</vt:lpstr>
      <vt:lpstr>PowerPoint Presentation</vt:lpstr>
      <vt:lpstr>PowerPoint Presentation</vt:lpstr>
      <vt:lpstr>Uses of the products of the electrolysis of brine</vt:lpstr>
      <vt:lpstr>Hydrogen</vt:lpstr>
      <vt:lpstr>Sodium hydroxide</vt:lpstr>
      <vt:lpstr>Sodium hydroxide</vt:lpstr>
      <vt:lpstr>Chlorine</vt:lpstr>
      <vt:lpstr>Chlorine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CHEMICALS AND THE EARTH</dc:title>
  <dc:creator>Keith</dc:creator>
  <cp:lastModifiedBy>a</cp:lastModifiedBy>
  <cp:revision>4</cp:revision>
  <dcterms:created xsi:type="dcterms:W3CDTF">2004-12-09T18:58:33Z</dcterms:created>
  <dcterms:modified xsi:type="dcterms:W3CDTF">2012-10-23T11:24:21Z</dcterms:modified>
</cp:coreProperties>
</file>