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5" r:id="rId2"/>
    <p:sldId id="256" r:id="rId3"/>
    <p:sldId id="284" r:id="rId4"/>
    <p:sldId id="263" r:id="rId5"/>
    <p:sldId id="283" r:id="rId6"/>
    <p:sldId id="276" r:id="rId7"/>
    <p:sldId id="277" r:id="rId8"/>
    <p:sldId id="278" r:id="rId9"/>
    <p:sldId id="279" r:id="rId10"/>
    <p:sldId id="272" r:id="rId11"/>
    <p:sldId id="280" r:id="rId12"/>
    <p:sldId id="273" r:id="rId13"/>
    <p:sldId id="282" r:id="rId14"/>
    <p:sldId id="285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684" autoAdjust="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0FDC-E84A-4D80-84B7-9108C6F7658B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F63EC-4645-452A-A964-2BBEF62E3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02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B5B0A-0D04-40EC-A138-039FF5250CBF}" type="slidenum">
              <a:rPr lang="en-GB"/>
              <a:pPr/>
              <a:t>4</a:t>
            </a:fld>
            <a:endParaRPr lang="en-GB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blackWhite">
          <a:xfrm>
            <a:off x="1600200" y="-2209800"/>
            <a:ext cx="9144000" cy="9067800"/>
          </a:xfrm>
          <a:prstGeom prst="diamond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3810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endParaRPr lang="en-US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766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860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22860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blackWhite">
          <a:xfrm>
            <a:off x="1600200" y="-2209800"/>
            <a:ext cx="9144000" cy="9067800"/>
          </a:xfrm>
          <a:prstGeom prst="diamond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3810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86000"/>
            <a:ext cx="7543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 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3"/>
            <a:endParaRPr lang="en-US" altLang="en-US" smtClean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0960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348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096000"/>
            <a:ext cx="43434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008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8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8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8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8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8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8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8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8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8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8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8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8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8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8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8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8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8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8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8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8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chemeClr val="tx1"/>
        </a:buClr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csescience.com/ex1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ELECTROCHEMISTRY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905000"/>
            <a:ext cx="7543800" cy="3657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EXTRACTION OF ALUMINIUM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0"/>
            <a:ext cx="2895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297523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543800" cy="1143000"/>
          </a:xfrm>
        </p:spPr>
        <p:txBody>
          <a:bodyPr/>
          <a:lstStyle/>
          <a:p>
            <a:pPr algn="ctr"/>
            <a:r>
              <a:rPr lang="en-US" dirty="0" err="1" smtClean="0"/>
              <a:t>Aluminium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153400" cy="5486400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Aluminium</a:t>
            </a:r>
            <a:r>
              <a:rPr lang="en-US" sz="2800" dirty="0" smtClean="0"/>
              <a:t> is especially useful because it </a:t>
            </a:r>
          </a:p>
          <a:p>
            <a:r>
              <a:rPr lang="en-US" sz="2800" dirty="0" smtClean="0"/>
              <a:t>has a low density;</a:t>
            </a:r>
          </a:p>
          <a:p>
            <a:r>
              <a:rPr lang="en-US" sz="2800" dirty="0" smtClean="0"/>
              <a:t>is strong when alloyed;</a:t>
            </a:r>
          </a:p>
          <a:p>
            <a:r>
              <a:rPr lang="en-US" sz="2800" dirty="0" smtClean="0"/>
              <a:t>is a good conductor of electricity;</a:t>
            </a:r>
          </a:p>
          <a:p>
            <a:r>
              <a:rPr lang="en-US" sz="2800" dirty="0" smtClean="0"/>
              <a:t>has a good appearance;</a:t>
            </a:r>
          </a:p>
          <a:p>
            <a:r>
              <a:rPr lang="en-US" sz="2800" dirty="0" smtClean="0"/>
              <a:t>resists corrosion because of the strong thin layer of </a:t>
            </a:r>
            <a:r>
              <a:rPr lang="en-US" sz="2800" dirty="0" err="1" smtClean="0"/>
              <a:t>aluminium</a:t>
            </a:r>
            <a:r>
              <a:rPr lang="en-US" sz="2800" dirty="0" smtClean="0"/>
              <a:t> oxide on its surface.</a:t>
            </a:r>
          </a:p>
          <a:p>
            <a:r>
              <a:rPr lang="en-GB" sz="24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Aluminium is used for aircraft, trains, overhead power cables, saucepans and cooking foil</a:t>
            </a:r>
            <a:endParaRPr lang="en-US" sz="2800" dirty="0"/>
          </a:p>
        </p:txBody>
      </p:sp>
      <p:pic>
        <p:nvPicPr>
          <p:cNvPr id="21506" name="Picture 2" descr="https://encrypted-tbn0.gstatic.com/images?q=tbn:ANd9GcRfGZltDCt2C8TZnoYniqh9fKlQrHawgGhvYK9WUNs6dN4e1mxN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676400"/>
            <a:ext cx="2286000" cy="175260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75438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Uses of </a:t>
            </a:r>
            <a:r>
              <a:rPr lang="en-US" dirty="0" err="1" smtClean="0"/>
              <a:t>Aluminium</a:t>
            </a:r>
            <a:endParaRPr lang="en-US" dirty="0" smtClean="0"/>
          </a:p>
        </p:txBody>
      </p:sp>
      <p:graphicFrame>
        <p:nvGraphicFramePr>
          <p:cNvPr id="59509" name="Group 117"/>
          <p:cNvGraphicFramePr>
            <a:graphicFrameLocks noGrp="1"/>
          </p:cNvGraphicFramePr>
          <p:nvPr/>
        </p:nvGraphicFramePr>
        <p:xfrm>
          <a:off x="457200" y="838199"/>
          <a:ext cx="8534400" cy="58674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7542"/>
                <a:gridCol w="3956858"/>
              </a:tblGrid>
              <a:tr h="457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Properties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1303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Overhead electric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cables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 density,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Light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Resistant to corrosion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Good electrical conductivity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1224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Food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containers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Non-toxic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Resistant to corrosion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Light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1358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Aircraft body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 density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Light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High tensile strength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Resistant to corrosion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Saucepans</a:t>
                      </a:r>
                      <a:endParaRPr lang="en-US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7625" marR="47625" marT="47625" marB="47625"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Light</a:t>
                      </a:r>
                    </a:p>
                    <a:p>
                      <a:r>
                        <a:rPr lang="en-US" dirty="0" smtClean="0"/>
                        <a:t>Resists corrosion</a:t>
                      </a:r>
                    </a:p>
                    <a:p>
                      <a:r>
                        <a:rPr lang="en-US" dirty="0" smtClean="0"/>
                        <a:t>Good appearance</a:t>
                      </a:r>
                    </a:p>
                    <a:p>
                      <a:r>
                        <a:rPr lang="en-US" dirty="0" smtClean="0"/>
                        <a:t>Good conductor </a:t>
                      </a:r>
                      <a:r>
                        <a:rPr lang="en-US" dirty="0"/>
                        <a:t>of heat</a:t>
                      </a:r>
                      <a:endParaRPr lang="en-US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7625" marR="47625" marT="47625" marB="47625"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3812" name="Rectangle 110"/>
          <p:cNvSpPr>
            <a:spLocks noChangeArrowheads="1"/>
          </p:cNvSpPr>
          <p:nvPr/>
        </p:nvSpPr>
        <p:spPr bwMode="auto">
          <a:xfrm>
            <a:off x="0" y="473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23554" name="Picture 2" descr="http://periodictable-mrstaylor.wikispaces.com/file/view/aluminum_325.jpg/97928213/aluminum_325.jpg"/>
          <p:cNvPicPr>
            <a:picLocks noChangeAspect="1" noChangeArrowheads="1"/>
          </p:cNvPicPr>
          <p:nvPr/>
        </p:nvPicPr>
        <p:blipFill>
          <a:blip r:embed="rId2" cstate="print"/>
          <a:srcRect t="19279" b="23063"/>
          <a:stretch>
            <a:fillRect/>
          </a:stretch>
        </p:blipFill>
        <p:spPr bwMode="auto">
          <a:xfrm>
            <a:off x="2286000" y="5334000"/>
            <a:ext cx="1828800" cy="1195754"/>
          </a:xfrm>
          <a:prstGeom prst="rect">
            <a:avLst/>
          </a:prstGeom>
          <a:noFill/>
        </p:spPr>
      </p:pic>
      <p:pic>
        <p:nvPicPr>
          <p:cNvPr id="23556" name="Picture 4" descr="https://encrypted-tbn1.gstatic.com/images?q=tbn:ANd9GcRIBjmf6XnQh4FV8doCGqB22GufnDUseq1EaKBWTGjmAoyC__l-"/>
          <p:cNvPicPr>
            <a:picLocks noChangeAspect="1" noChangeArrowheads="1"/>
          </p:cNvPicPr>
          <p:nvPr/>
        </p:nvPicPr>
        <p:blipFill>
          <a:blip r:embed="rId3" cstate="print"/>
          <a:srcRect t="11034" b="17241"/>
          <a:stretch>
            <a:fillRect/>
          </a:stretch>
        </p:blipFill>
        <p:spPr bwMode="auto">
          <a:xfrm>
            <a:off x="2438400" y="3886199"/>
            <a:ext cx="1905000" cy="1219201"/>
          </a:xfrm>
          <a:prstGeom prst="rect">
            <a:avLst/>
          </a:prstGeom>
          <a:noFill/>
        </p:spPr>
      </p:pic>
      <p:pic>
        <p:nvPicPr>
          <p:cNvPr id="23558" name="Picture 6" descr="https://encrypted-tbn1.gstatic.com/images?q=tbn:ANd9GcSSDNk7UcPuWutfO2U6D22Q3xHX3C-i0BgebUEJk1E8HEHUbZxIJ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2667000"/>
            <a:ext cx="2044700" cy="1066800"/>
          </a:xfrm>
          <a:prstGeom prst="rect">
            <a:avLst/>
          </a:prstGeom>
          <a:noFill/>
        </p:spPr>
      </p:pic>
      <p:pic>
        <p:nvPicPr>
          <p:cNvPr id="23560" name="Picture 8" descr="http://www.riotintoalcan.is/lisalib/getfile.aspx?itemid=27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1371600"/>
            <a:ext cx="1447800" cy="114300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PAST YEAR QUESTIONS</a:t>
            </a:r>
            <a:br>
              <a:rPr lang="en-US" dirty="0" smtClean="0"/>
            </a:br>
            <a:r>
              <a:rPr lang="en-US" dirty="0" smtClean="0"/>
              <a:t>MAY / JUNE 2002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600200"/>
            <a:ext cx="8763000" cy="5105400"/>
            <a:chOff x="533400" y="1600200"/>
            <a:chExt cx="8458200" cy="4800600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-779"/>
            <a:stretch>
              <a:fillRect/>
            </a:stretch>
          </p:blipFill>
          <p:spPr bwMode="auto">
            <a:xfrm>
              <a:off x="533400" y="1600200"/>
              <a:ext cx="8458200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r="-129"/>
            <a:stretch>
              <a:fillRect/>
            </a:stretch>
          </p:blipFill>
          <p:spPr bwMode="auto">
            <a:xfrm>
              <a:off x="533400" y="3733800"/>
              <a:ext cx="8382000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610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743200"/>
            <a:ext cx="7543800" cy="1143000"/>
          </a:xfrm>
        </p:spPr>
        <p:txBody>
          <a:bodyPr/>
          <a:lstStyle/>
          <a:p>
            <a:pPr algn="ctr"/>
            <a:r>
              <a:rPr lang="en-US" sz="6000" dirty="0" smtClean="0"/>
              <a:t>THE END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THANK YOU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:D</a:t>
            </a:r>
            <a:endParaRPr lang="en-US" sz="60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</a:t>
            </a:r>
            <a:r>
              <a:rPr lang="en-US" dirty="0" err="1" smtClean="0"/>
              <a:t>Aluminium</a:t>
            </a:r>
            <a:r>
              <a:rPr lang="en-US" dirty="0" smtClean="0"/>
              <a:t> Ore called?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543800" cy="3657600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Aluminium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2"/>
              </a:rPr>
              <a:t>ore</a:t>
            </a:r>
            <a:r>
              <a:rPr lang="en-US" sz="3600" dirty="0" smtClean="0"/>
              <a:t> is called </a:t>
            </a:r>
            <a:r>
              <a:rPr lang="en-US" sz="3600" u="sng" dirty="0" smtClean="0">
                <a:solidFill>
                  <a:srgbClr val="CC6600"/>
                </a:solidFill>
              </a:rPr>
              <a:t>bauxite.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97835" y="29337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the Chemical Formula for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Aluminium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Oxide?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4174289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</a:rPr>
              <a:t>Al</a:t>
            </a:r>
            <a:r>
              <a:rPr lang="en-US" sz="3600" b="1" baseline="-25000" dirty="0" smtClean="0">
                <a:solidFill>
                  <a:srgbClr val="CC6600"/>
                </a:solidFill>
              </a:rPr>
              <a:t>2</a:t>
            </a:r>
            <a:r>
              <a:rPr lang="en-US" sz="3600" b="1" dirty="0" smtClean="0">
                <a:solidFill>
                  <a:srgbClr val="CC6600"/>
                </a:solidFill>
              </a:rPr>
              <a:t>O</a:t>
            </a:r>
            <a:r>
              <a:rPr lang="en-US" sz="3600" b="1" baseline="-25000" dirty="0" smtClean="0">
                <a:solidFill>
                  <a:srgbClr val="CC6600"/>
                </a:solidFill>
              </a:rPr>
              <a:t>3</a:t>
            </a:r>
            <a:r>
              <a:rPr lang="en-US" sz="2000" dirty="0" smtClean="0">
                <a:solidFill>
                  <a:srgbClr val="CC6600"/>
                </a:solidFill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9750" y="3886200"/>
            <a:ext cx="2771824" cy="238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Karuna\Desktop\Thivya\photostream\My Photo Stream\IMG_0462.JP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lum bright="-20000" contrast="30000"/>
          </a:blip>
          <a:srcRect l="5000" t="26667" r="5000" b="13333"/>
          <a:stretch>
            <a:fillRect/>
          </a:stretch>
        </p:blipFill>
        <p:spPr bwMode="auto">
          <a:xfrm>
            <a:off x="304800" y="76200"/>
            <a:ext cx="8610600" cy="670560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MCj029088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81039">
            <a:off x="7182971" y="116302"/>
            <a:ext cx="1819202" cy="2161252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of </a:t>
            </a:r>
            <a:r>
              <a:rPr lang="en-US" dirty="0" err="1" smtClean="0"/>
              <a:t>Aluminium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905000"/>
            <a:ext cx="8382000" cy="365760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Aluminium cannot be extracted from their oxides by reduction with carbon because: </a:t>
            </a:r>
          </a:p>
          <a:p>
            <a:r>
              <a:rPr lang="en-GB" sz="2400" dirty="0" smtClean="0"/>
              <a:t>It is </a:t>
            </a:r>
            <a:r>
              <a:rPr lang="en-GB" sz="2400" dirty="0" smtClean="0">
                <a:solidFill>
                  <a:srgbClr val="FF0000"/>
                </a:solidFill>
              </a:rPr>
              <a:t>more reactive than carbon</a:t>
            </a:r>
            <a:r>
              <a:rPr lang="en-GB" sz="2400" dirty="0" smtClean="0"/>
              <a:t>, so the reaction does not work. </a:t>
            </a:r>
          </a:p>
          <a:p>
            <a:r>
              <a:rPr lang="en-US" sz="2400" dirty="0" smtClean="0"/>
              <a:t>Instead, it is extracted by electrolysis. The ore is first converted into pure </a:t>
            </a:r>
            <a:r>
              <a:rPr lang="en-US" sz="2400" dirty="0" err="1" smtClean="0"/>
              <a:t>Aluminium</a:t>
            </a:r>
            <a:r>
              <a:rPr lang="en-US" sz="2400" dirty="0" smtClean="0"/>
              <a:t> oxide by the Bayer Process (involves treatment with sodium hydroxide solution, and this is then </a:t>
            </a:r>
            <a:r>
              <a:rPr lang="en-US" sz="2400" dirty="0" err="1" smtClean="0"/>
              <a:t>electrolysed</a:t>
            </a:r>
            <a:r>
              <a:rPr lang="en-US" sz="2400" dirty="0" smtClean="0"/>
              <a:t> in solution in molten </a:t>
            </a:r>
            <a:r>
              <a:rPr lang="en-US" sz="2400" dirty="0" err="1" smtClean="0"/>
              <a:t>cryolite</a:t>
            </a:r>
            <a:r>
              <a:rPr lang="en-US" sz="2400" dirty="0" smtClean="0"/>
              <a:t> - another </a:t>
            </a:r>
            <a:r>
              <a:rPr lang="en-US" sz="2400" dirty="0" err="1" smtClean="0"/>
              <a:t>Aluminium</a:t>
            </a:r>
            <a:r>
              <a:rPr lang="en-US" sz="2400" dirty="0" smtClean="0"/>
              <a:t> compound. </a:t>
            </a:r>
            <a:endParaRPr lang="en-GB" sz="2400" dirty="0" smtClean="0"/>
          </a:p>
          <a:p>
            <a:endParaRPr lang="en-US" sz="2400" dirty="0"/>
          </a:p>
        </p:txBody>
      </p:sp>
      <p:pic>
        <p:nvPicPr>
          <p:cNvPr id="6" name="Picture 4" descr="aluminium rod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5410200"/>
            <a:ext cx="1726847" cy="129540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Bayer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/>
          <a:lstStyle/>
          <a:p>
            <a:r>
              <a:rPr lang="en-US" sz="2300" dirty="0" smtClean="0"/>
              <a:t>Bauxite, Al</a:t>
            </a:r>
            <a:r>
              <a:rPr lang="en-US" sz="2300" baseline="-25000" dirty="0" smtClean="0"/>
              <a:t>2</a:t>
            </a:r>
            <a:r>
              <a:rPr lang="en-US" sz="2300" dirty="0" smtClean="0"/>
              <a:t>O</a:t>
            </a:r>
            <a:r>
              <a:rPr lang="en-US" sz="2300" baseline="-25000" dirty="0" smtClean="0"/>
              <a:t>3</a:t>
            </a:r>
            <a:r>
              <a:rPr lang="en-US" sz="2300" dirty="0" smtClean="0"/>
              <a:t>.2H</a:t>
            </a:r>
            <a:r>
              <a:rPr lang="en-US" sz="2300" baseline="-25000" dirty="0" smtClean="0"/>
              <a:t>2</a:t>
            </a:r>
            <a:r>
              <a:rPr lang="en-US" sz="2300" dirty="0" smtClean="0"/>
              <a:t>O contains iron oxides, silicon dioxide and titanium dioxide as impurities</a:t>
            </a:r>
          </a:p>
          <a:p>
            <a:r>
              <a:rPr lang="en-US" sz="2300" dirty="0" smtClean="0"/>
              <a:t>First roasted in air to convert iron(II) compounds to iron(III) compounds</a:t>
            </a:r>
          </a:p>
          <a:p>
            <a:r>
              <a:rPr lang="en-US" sz="2300" dirty="0" smtClean="0"/>
              <a:t>Heated at 160</a:t>
            </a:r>
            <a:r>
              <a:rPr lang="en-US" sz="2300" dirty="0" smtClean="0">
                <a:latin typeface="Arial"/>
                <a:cs typeface="Arial"/>
              </a:rPr>
              <a:t>ºC under pressure up to 35atm with </a:t>
            </a:r>
            <a:r>
              <a:rPr lang="en-US" sz="2300" dirty="0" err="1" smtClean="0">
                <a:latin typeface="Arial"/>
                <a:cs typeface="Arial"/>
              </a:rPr>
              <a:t>NaOH</a:t>
            </a:r>
            <a:r>
              <a:rPr lang="en-US" sz="2300" dirty="0" smtClean="0">
                <a:latin typeface="Arial"/>
                <a:cs typeface="Arial"/>
              </a:rPr>
              <a:t>(</a:t>
            </a:r>
            <a:r>
              <a:rPr lang="en-US" sz="2300" dirty="0" err="1" smtClean="0">
                <a:latin typeface="Arial"/>
                <a:cs typeface="Arial"/>
              </a:rPr>
              <a:t>aq</a:t>
            </a:r>
            <a:r>
              <a:rPr lang="en-US" sz="2300" dirty="0" smtClean="0">
                <a:latin typeface="Arial"/>
                <a:cs typeface="Arial"/>
              </a:rPr>
              <a:t>)</a:t>
            </a:r>
          </a:p>
          <a:p>
            <a:pPr lvl="1">
              <a:buNone/>
            </a:pPr>
            <a:r>
              <a:rPr lang="en-US" sz="2300" dirty="0" smtClean="0"/>
              <a:t>	Al</a:t>
            </a:r>
            <a:r>
              <a:rPr lang="en-US" sz="2300" baseline="-25000" dirty="0" smtClean="0"/>
              <a:t>2</a:t>
            </a:r>
            <a:r>
              <a:rPr lang="en-US" sz="2300" dirty="0" smtClean="0"/>
              <a:t>O</a:t>
            </a:r>
            <a:r>
              <a:rPr lang="en-US" sz="2300" baseline="-25000" dirty="0" smtClean="0"/>
              <a:t>3</a:t>
            </a:r>
            <a:r>
              <a:rPr lang="en-US" sz="2300" dirty="0" smtClean="0"/>
              <a:t>(s) + 6OH</a:t>
            </a:r>
            <a:r>
              <a:rPr lang="en-US" sz="2300" baseline="30000" dirty="0" smtClean="0"/>
              <a:t>-(</a:t>
            </a:r>
            <a:r>
              <a:rPr lang="en-US" sz="2300" dirty="0" err="1" smtClean="0"/>
              <a:t>aq</a:t>
            </a:r>
            <a:r>
              <a:rPr lang="en-US" sz="2300" dirty="0" smtClean="0"/>
              <a:t>) + 3H</a:t>
            </a:r>
            <a:r>
              <a:rPr lang="en-US" sz="2300" baseline="-25000" dirty="0" smtClean="0"/>
              <a:t>2</a:t>
            </a:r>
            <a:r>
              <a:rPr lang="en-US" sz="2300" dirty="0" smtClean="0"/>
              <a:t>O(l) </a:t>
            </a:r>
            <a:r>
              <a:rPr lang="en-US" sz="2300" dirty="0" smtClean="0">
                <a:sym typeface="Wingdings" pitchFamily="2" charset="2"/>
              </a:rPr>
              <a:t></a:t>
            </a:r>
            <a:r>
              <a:rPr lang="en-US" sz="2300" dirty="0" smtClean="0"/>
              <a:t> 2[Al(OH)</a:t>
            </a:r>
            <a:r>
              <a:rPr lang="en-US" sz="2300" baseline="-25000" dirty="0" smtClean="0"/>
              <a:t>6</a:t>
            </a:r>
            <a:r>
              <a:rPr lang="en-US" sz="2300" dirty="0" smtClean="0"/>
              <a:t>]</a:t>
            </a:r>
            <a:r>
              <a:rPr lang="en-US" sz="2300" baseline="30000" dirty="0" smtClean="0"/>
              <a:t>3-</a:t>
            </a:r>
            <a:r>
              <a:rPr lang="en-US" sz="2300" dirty="0" smtClean="0"/>
              <a:t>(</a:t>
            </a:r>
            <a:r>
              <a:rPr lang="en-US" sz="2300" dirty="0" err="1" smtClean="0"/>
              <a:t>aq</a:t>
            </a:r>
            <a:r>
              <a:rPr lang="en-US" sz="2300" dirty="0" smtClean="0"/>
              <a:t>)</a:t>
            </a:r>
          </a:p>
          <a:p>
            <a:r>
              <a:rPr lang="en-US" sz="2300" dirty="0" err="1" smtClean="0"/>
              <a:t>Undissolved</a:t>
            </a:r>
            <a:r>
              <a:rPr lang="en-US" sz="2300" dirty="0" smtClean="0"/>
              <a:t> impurities filtered off – ‘red mud’</a:t>
            </a:r>
          </a:p>
          <a:p>
            <a:r>
              <a:rPr lang="en-US" sz="2300" dirty="0" smtClean="0"/>
              <a:t>Remaining liquid ‘seeded’ with </a:t>
            </a:r>
            <a:r>
              <a:rPr lang="en-US" sz="2300" dirty="0" err="1" smtClean="0"/>
              <a:t>aluminium</a:t>
            </a:r>
            <a:r>
              <a:rPr lang="en-US" sz="2300" dirty="0" smtClean="0"/>
              <a:t> hydroxide</a:t>
            </a:r>
          </a:p>
          <a:p>
            <a:r>
              <a:rPr lang="en-US" sz="2300" dirty="0" smtClean="0"/>
              <a:t>Hydrated alumina (</a:t>
            </a:r>
            <a:r>
              <a:rPr lang="en-US" sz="2300" dirty="0" err="1" smtClean="0"/>
              <a:t>aluminium</a:t>
            </a:r>
            <a:r>
              <a:rPr lang="en-US" sz="2300" dirty="0" smtClean="0"/>
              <a:t> oxide) </a:t>
            </a:r>
            <a:r>
              <a:rPr lang="en-US" sz="2300" dirty="0" err="1" smtClean="0"/>
              <a:t>percipitates</a:t>
            </a:r>
            <a:endParaRPr lang="en-US" sz="2300" dirty="0" smtClean="0"/>
          </a:p>
          <a:p>
            <a:pPr lvl="1">
              <a:buNone/>
            </a:pPr>
            <a:r>
              <a:rPr lang="en-US" sz="2300" dirty="0" smtClean="0"/>
              <a:t>	2[Al(OH)</a:t>
            </a:r>
            <a:r>
              <a:rPr lang="en-US" sz="2300" baseline="-25000" dirty="0" smtClean="0"/>
              <a:t>6</a:t>
            </a:r>
            <a:r>
              <a:rPr lang="en-US" sz="2300" dirty="0" smtClean="0"/>
              <a:t>]</a:t>
            </a:r>
            <a:r>
              <a:rPr lang="en-US" sz="2300" baseline="30000" dirty="0" smtClean="0"/>
              <a:t>3-</a:t>
            </a:r>
            <a:r>
              <a:rPr lang="en-US" sz="2300" dirty="0" smtClean="0"/>
              <a:t>(</a:t>
            </a:r>
            <a:r>
              <a:rPr lang="en-US" sz="2300" dirty="0" err="1" smtClean="0"/>
              <a:t>aq</a:t>
            </a:r>
            <a:r>
              <a:rPr lang="en-US" sz="2300" dirty="0" smtClean="0"/>
              <a:t>) </a:t>
            </a:r>
            <a:r>
              <a:rPr lang="en-US" sz="2300" dirty="0" smtClean="0">
                <a:sym typeface="Wingdings" pitchFamily="2" charset="2"/>
              </a:rPr>
              <a:t></a:t>
            </a:r>
            <a:r>
              <a:rPr lang="en-US" sz="2300" dirty="0" smtClean="0"/>
              <a:t> Al</a:t>
            </a:r>
            <a:r>
              <a:rPr lang="en-US" sz="2300" baseline="-25000" dirty="0" smtClean="0"/>
              <a:t>2</a:t>
            </a:r>
            <a:r>
              <a:rPr lang="en-US" sz="2300" dirty="0" smtClean="0"/>
              <a:t>O</a:t>
            </a:r>
            <a:r>
              <a:rPr lang="en-US" sz="2300" baseline="-25000" dirty="0" smtClean="0"/>
              <a:t>3</a:t>
            </a:r>
            <a:r>
              <a:rPr lang="en-US" sz="2300" dirty="0" smtClean="0"/>
              <a:t>.3H</a:t>
            </a:r>
            <a:r>
              <a:rPr lang="en-US" sz="2300" baseline="-25000" dirty="0" smtClean="0"/>
              <a:t>2</a:t>
            </a:r>
            <a:r>
              <a:rPr lang="en-US" sz="2300" dirty="0" smtClean="0"/>
              <a:t>O(s) + 6OH</a:t>
            </a:r>
            <a:r>
              <a:rPr lang="en-US" sz="2300" baseline="30000" dirty="0" smtClean="0"/>
              <a:t>-(</a:t>
            </a:r>
            <a:r>
              <a:rPr lang="en-US" sz="2300" dirty="0" err="1" smtClean="0"/>
              <a:t>aq</a:t>
            </a:r>
            <a:r>
              <a:rPr lang="en-US" sz="2300" dirty="0" smtClean="0"/>
              <a:t>)</a:t>
            </a:r>
          </a:p>
          <a:p>
            <a:r>
              <a:rPr lang="en-US" sz="2300" dirty="0" err="1" smtClean="0"/>
              <a:t>Percipitate</a:t>
            </a:r>
            <a:r>
              <a:rPr lang="en-US" sz="2300" dirty="0" smtClean="0"/>
              <a:t> is filtered , washed, dried and heated to give pure </a:t>
            </a:r>
            <a:r>
              <a:rPr lang="en-US" sz="2300" dirty="0" err="1" smtClean="0"/>
              <a:t>aluminium</a:t>
            </a:r>
            <a:r>
              <a:rPr lang="en-US" sz="2300" dirty="0" smtClean="0"/>
              <a:t> oxide, Al</a:t>
            </a:r>
            <a:r>
              <a:rPr lang="en-US" sz="2300" baseline="-25000" dirty="0" smtClean="0"/>
              <a:t>2</a:t>
            </a:r>
            <a:r>
              <a:rPr lang="en-US" sz="2300" dirty="0" smtClean="0"/>
              <a:t>O</a:t>
            </a:r>
            <a:r>
              <a:rPr lang="en-US" sz="2300" baseline="-25000" dirty="0" smtClean="0"/>
              <a:t>3</a:t>
            </a:r>
            <a:r>
              <a:rPr lang="en-US" sz="2300" dirty="0" smtClean="0"/>
              <a:t>, a white powder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676400"/>
            <a:ext cx="7924800" cy="495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Extraction of </a:t>
            </a:r>
            <a:r>
              <a:rPr lang="en-US" dirty="0" err="1" smtClean="0"/>
              <a:t>Aluminium</a:t>
            </a:r>
            <a:endParaRPr lang="en-US" dirty="0"/>
          </a:p>
        </p:txBody>
      </p:sp>
      <p:pic>
        <p:nvPicPr>
          <p:cNvPr id="1028" name="Picture 4" descr="http://www.chemguide.co.uk/inorganic/extraction/make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624481" cy="4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4624885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534400" cy="4495800"/>
          </a:xfrm>
        </p:spPr>
        <p:txBody>
          <a:bodyPr/>
          <a:lstStyle/>
          <a:p>
            <a:r>
              <a:rPr lang="en-US" sz="2400" dirty="0" smtClean="0"/>
              <a:t>The aluminum oxide must be in </a:t>
            </a:r>
            <a:r>
              <a:rPr lang="en-US" sz="2400" dirty="0" smtClean="0">
                <a:solidFill>
                  <a:srgbClr val="FF0000"/>
                </a:solidFill>
              </a:rPr>
              <a:t>molten</a:t>
            </a:r>
          </a:p>
          <a:p>
            <a:r>
              <a:rPr lang="en-US" sz="2400" dirty="0" err="1" smtClean="0"/>
              <a:t>Aluminium</a:t>
            </a:r>
            <a:r>
              <a:rPr lang="en-US" sz="2400" dirty="0" smtClean="0"/>
              <a:t> oxide has a  very </a:t>
            </a:r>
            <a:r>
              <a:rPr lang="en-US" sz="2400" dirty="0" smtClean="0">
                <a:solidFill>
                  <a:srgbClr val="FF0000"/>
                </a:solidFill>
              </a:rPr>
              <a:t>high melting point</a:t>
            </a:r>
            <a:r>
              <a:rPr lang="en-US" sz="2400" dirty="0" smtClean="0"/>
              <a:t> : 2040</a:t>
            </a:r>
            <a:r>
              <a:rPr lang="en-US" sz="2400" dirty="0" smtClean="0">
                <a:latin typeface="Arial"/>
                <a:cs typeface="Arial"/>
              </a:rPr>
              <a:t>ºC</a:t>
            </a:r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Cryolite</a:t>
            </a:r>
            <a:r>
              <a:rPr lang="en-US" sz="2400" dirty="0" smtClean="0"/>
              <a:t> Na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AlF</a:t>
            </a:r>
            <a:r>
              <a:rPr lang="en-US" sz="2400" baseline="-25000" dirty="0" smtClean="0"/>
              <a:t>6</a:t>
            </a:r>
            <a:r>
              <a:rPr lang="en-US" sz="2400" dirty="0" smtClean="0"/>
              <a:t>  added to:</a:t>
            </a:r>
          </a:p>
          <a:p>
            <a:pPr lvl="1"/>
            <a:r>
              <a:rPr lang="en-US" sz="2400" dirty="0" smtClean="0"/>
              <a:t>Dissolve the </a:t>
            </a:r>
            <a:r>
              <a:rPr lang="en-US" sz="2400" dirty="0" err="1" smtClean="0"/>
              <a:t>aluminium</a:t>
            </a:r>
            <a:r>
              <a:rPr lang="en-US" sz="2400" dirty="0" smtClean="0"/>
              <a:t> oxide so that the melting point of the electrolyte is </a:t>
            </a:r>
            <a:r>
              <a:rPr lang="en-US" sz="2400" dirty="0" smtClean="0">
                <a:solidFill>
                  <a:srgbClr val="FF0000"/>
                </a:solidFill>
              </a:rPr>
              <a:t>lowered</a:t>
            </a:r>
            <a:r>
              <a:rPr lang="en-US" sz="2400" dirty="0" smtClean="0"/>
              <a:t> to about 970</a:t>
            </a:r>
            <a:r>
              <a:rPr lang="en-US" sz="2400" dirty="0" smtClean="0">
                <a:latin typeface="Arial"/>
                <a:cs typeface="Arial"/>
              </a:rPr>
              <a:t>ºC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Improve the electrical conductivity of the electrolyte</a:t>
            </a:r>
          </a:p>
          <a:p>
            <a:r>
              <a:rPr lang="en-US" sz="2400" dirty="0" smtClean="0"/>
              <a:t>When a current of 12 000A at a voltage of 5V is applied, </a:t>
            </a:r>
          </a:p>
          <a:p>
            <a:pPr lvl="1"/>
            <a:r>
              <a:rPr lang="en-US" sz="2400" dirty="0" smtClean="0"/>
              <a:t>Al</a:t>
            </a:r>
            <a:r>
              <a:rPr lang="en-US" sz="2400" baseline="30000" dirty="0" smtClean="0"/>
              <a:t>3+</a:t>
            </a:r>
            <a:r>
              <a:rPr lang="en-US" sz="2400" dirty="0" smtClean="0"/>
              <a:t> is attracted to the cathode (negative electrode)</a:t>
            </a:r>
          </a:p>
          <a:p>
            <a:pPr lvl="1"/>
            <a:r>
              <a:rPr lang="en-US" sz="2400" dirty="0" smtClean="0"/>
              <a:t>O</a:t>
            </a:r>
            <a:r>
              <a:rPr lang="en-US" sz="2400" baseline="30000" dirty="0" smtClean="0"/>
              <a:t>2-</a:t>
            </a:r>
            <a:r>
              <a:rPr lang="en-US" sz="2400" dirty="0" smtClean="0"/>
              <a:t> is attracted to the anode (positive electrode)</a:t>
            </a:r>
          </a:p>
          <a:p>
            <a:pPr>
              <a:buNone/>
            </a:pPr>
            <a:r>
              <a:rPr lang="en-AU" sz="2400" dirty="0" smtClean="0">
                <a:solidFill>
                  <a:schemeClr val="tx2"/>
                </a:solidFill>
              </a:rPr>
              <a:t>        </a:t>
            </a:r>
            <a:endParaRPr lang="en-AU" sz="24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en-AU" sz="18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AU" sz="1800" dirty="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0191312"/>
              </p:ext>
            </p:extLst>
          </p:nvPr>
        </p:nvGraphicFramePr>
        <p:xfrm>
          <a:off x="4521200" y="3371850"/>
          <a:ext cx="101600" cy="114300"/>
        </p:xfrm>
        <a:graphic>
          <a:graphicData uri="http://schemas.openxmlformats.org/presentationml/2006/ole">
            <p:oleObj spid="_x0000_s2052" name="Equation" r:id="rId3" imgW="101520" imgH="114120" progId="Equation.3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Extraction of </a:t>
            </a:r>
            <a:r>
              <a:rPr lang="en-US" dirty="0" err="1" smtClean="0"/>
              <a:t>Aluminium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5291410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1143000"/>
          </a:xfrm>
        </p:spPr>
        <p:txBody>
          <a:bodyPr/>
          <a:lstStyle/>
          <a:p>
            <a:pPr algn="ctr"/>
            <a:r>
              <a:rPr lang="en-US" dirty="0" smtClean="0"/>
              <a:t>Half-Equation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300" dirty="0" smtClean="0"/>
              <a:t>At the </a:t>
            </a:r>
            <a:r>
              <a:rPr lang="en-US" sz="2300" dirty="0" smtClean="0">
                <a:solidFill>
                  <a:srgbClr val="FF0000"/>
                </a:solidFill>
              </a:rPr>
              <a:t>cathode</a:t>
            </a:r>
            <a:r>
              <a:rPr lang="en-US" sz="2300" dirty="0" smtClean="0"/>
              <a:t>, </a:t>
            </a:r>
          </a:p>
          <a:p>
            <a:pPr lvl="1">
              <a:defRPr/>
            </a:pPr>
            <a:r>
              <a:rPr lang="en-US" sz="2300" dirty="0" smtClean="0"/>
              <a:t>Al</a:t>
            </a:r>
            <a:r>
              <a:rPr lang="en-US" sz="2300" baseline="30000" dirty="0" smtClean="0"/>
              <a:t>3+</a:t>
            </a:r>
            <a:r>
              <a:rPr lang="en-US" sz="2300" dirty="0" smtClean="0"/>
              <a:t> gains 3 electrons at the cathode and are </a:t>
            </a:r>
            <a:r>
              <a:rPr lang="en-US" sz="2300" dirty="0" smtClean="0">
                <a:solidFill>
                  <a:srgbClr val="FF0000"/>
                </a:solidFill>
              </a:rPr>
              <a:t>reduced</a:t>
            </a:r>
            <a:r>
              <a:rPr lang="en-US" sz="2300" dirty="0" smtClean="0"/>
              <a:t> to </a:t>
            </a:r>
            <a:r>
              <a:rPr lang="en-US" sz="2300" dirty="0" err="1" smtClean="0"/>
              <a:t>aluminium</a:t>
            </a:r>
            <a:r>
              <a:rPr lang="en-US" sz="2300" dirty="0" smtClean="0"/>
              <a:t> atoms</a:t>
            </a:r>
          </a:p>
          <a:p>
            <a:pPr lvl="1">
              <a:defRPr/>
            </a:pPr>
            <a:r>
              <a:rPr lang="en-US" sz="2300" dirty="0" smtClean="0">
                <a:solidFill>
                  <a:srgbClr val="FF0000"/>
                </a:solidFill>
              </a:rPr>
              <a:t>Al</a:t>
            </a:r>
            <a:r>
              <a:rPr lang="en-US" sz="2300" baseline="30000" dirty="0" smtClean="0">
                <a:solidFill>
                  <a:srgbClr val="FF0000"/>
                </a:solidFill>
              </a:rPr>
              <a:t>3+</a:t>
            </a:r>
            <a:r>
              <a:rPr lang="en-US" sz="2300" dirty="0" smtClean="0">
                <a:solidFill>
                  <a:srgbClr val="FF0000"/>
                </a:solidFill>
              </a:rPr>
              <a:t>(l) + 3e</a:t>
            </a:r>
            <a:r>
              <a:rPr lang="en-US" sz="2300" baseline="30000" dirty="0" smtClean="0">
                <a:solidFill>
                  <a:srgbClr val="FF0000"/>
                </a:solidFill>
              </a:rPr>
              <a:t>-</a:t>
            </a:r>
            <a:r>
              <a:rPr lang="en-US" sz="2300" dirty="0" smtClean="0">
                <a:solidFill>
                  <a:srgbClr val="FF0000"/>
                </a:solidFill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sym typeface="Wingdings" pitchFamily="2" charset="2"/>
              </a:rPr>
              <a:t> Al (l)</a:t>
            </a:r>
          </a:p>
          <a:p>
            <a:pPr lvl="1">
              <a:defRPr/>
            </a:pPr>
            <a:r>
              <a:rPr lang="en-US" sz="2300" dirty="0" smtClean="0">
                <a:sym typeface="Wingdings" pitchFamily="2" charset="2"/>
              </a:rPr>
              <a:t>The denser Al drops to the bottom of the cell and removed using a suction tube or through a tap hole</a:t>
            </a:r>
          </a:p>
          <a:p>
            <a:pPr>
              <a:defRPr/>
            </a:pPr>
            <a:r>
              <a:rPr lang="en-US" sz="2300" dirty="0" smtClean="0">
                <a:sym typeface="Wingdings" pitchFamily="2" charset="2"/>
              </a:rPr>
              <a:t>At the </a:t>
            </a:r>
            <a:r>
              <a:rPr lang="en-US" sz="2300" dirty="0" smtClean="0">
                <a:solidFill>
                  <a:srgbClr val="FF0000"/>
                </a:solidFill>
                <a:sym typeface="Wingdings" pitchFamily="2" charset="2"/>
              </a:rPr>
              <a:t>anode</a:t>
            </a:r>
            <a:r>
              <a:rPr lang="en-US" sz="2300" dirty="0" smtClean="0">
                <a:sym typeface="Wingdings" pitchFamily="2" charset="2"/>
              </a:rPr>
              <a:t>,</a:t>
            </a:r>
          </a:p>
          <a:p>
            <a:pPr lvl="1">
              <a:defRPr/>
            </a:pPr>
            <a:r>
              <a:rPr lang="en-US" sz="2300" dirty="0" smtClean="0"/>
              <a:t>O</a:t>
            </a:r>
            <a:r>
              <a:rPr lang="en-US" sz="2300" baseline="30000" dirty="0" smtClean="0"/>
              <a:t>2-</a:t>
            </a:r>
            <a:r>
              <a:rPr lang="en-US" sz="2300" dirty="0" smtClean="0"/>
              <a:t> loses 2 electrons at the anode and are </a:t>
            </a:r>
            <a:r>
              <a:rPr lang="en-US" sz="2300" dirty="0" err="1" smtClean="0">
                <a:solidFill>
                  <a:srgbClr val="FF0000"/>
                </a:solidFill>
              </a:rPr>
              <a:t>oxidised</a:t>
            </a:r>
            <a:r>
              <a:rPr lang="en-US" sz="2300" dirty="0" smtClean="0"/>
              <a:t> to form oxygen</a:t>
            </a:r>
          </a:p>
          <a:p>
            <a:pPr lvl="1">
              <a:defRPr/>
            </a:pPr>
            <a:r>
              <a:rPr lang="en-US" sz="2300" dirty="0" smtClean="0">
                <a:solidFill>
                  <a:srgbClr val="FF0000"/>
                </a:solidFill>
              </a:rPr>
              <a:t>2O</a:t>
            </a:r>
            <a:r>
              <a:rPr lang="en-US" sz="2300" baseline="30000" dirty="0" smtClean="0">
                <a:solidFill>
                  <a:srgbClr val="FF0000"/>
                </a:solidFill>
              </a:rPr>
              <a:t>2-</a:t>
            </a:r>
            <a:r>
              <a:rPr lang="en-US" sz="2300" dirty="0" smtClean="0">
                <a:solidFill>
                  <a:srgbClr val="FF0000"/>
                </a:solidFill>
              </a:rPr>
              <a:t>(l) </a:t>
            </a:r>
            <a:r>
              <a:rPr lang="en-US" sz="2300" dirty="0" smtClean="0">
                <a:solidFill>
                  <a:srgbClr val="FF0000"/>
                </a:solidFill>
                <a:sym typeface="Wingdings" pitchFamily="2" charset="2"/>
              </a:rPr>
              <a:t> O</a:t>
            </a:r>
            <a:r>
              <a:rPr lang="en-US" sz="2300" baseline="-25000" dirty="0" smtClean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2300" dirty="0" smtClean="0">
                <a:solidFill>
                  <a:srgbClr val="FF0000"/>
                </a:solidFill>
                <a:sym typeface="Wingdings" pitchFamily="2" charset="2"/>
              </a:rPr>
              <a:t>(g) + 4</a:t>
            </a:r>
            <a:r>
              <a:rPr lang="en-US" sz="2300" dirty="0" smtClean="0">
                <a:solidFill>
                  <a:srgbClr val="FF0000"/>
                </a:solidFill>
              </a:rPr>
              <a:t>e</a:t>
            </a:r>
            <a:r>
              <a:rPr lang="en-US" sz="2300" baseline="30000" dirty="0" smtClean="0">
                <a:solidFill>
                  <a:srgbClr val="FF0000"/>
                </a:solidFill>
              </a:rPr>
              <a:t>-</a:t>
            </a:r>
          </a:p>
          <a:p>
            <a:pPr lvl="1">
              <a:defRPr/>
            </a:pPr>
            <a:r>
              <a:rPr lang="en-US" sz="2300" dirty="0" smtClean="0"/>
              <a:t>Oxygen reacts with hot carbon electrodes to give CO</a:t>
            </a:r>
            <a:r>
              <a:rPr lang="en-US" sz="2300" baseline="-25000" dirty="0" smtClean="0"/>
              <a:t>2 </a:t>
            </a:r>
            <a:r>
              <a:rPr lang="en-US" sz="2300" dirty="0" smtClean="0"/>
              <a:t> gas. Thus, the electrodes have to be replaced periodically</a:t>
            </a:r>
            <a:endParaRPr lang="en-US" sz="23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xmlns="" val="877805697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543800" cy="4343400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4Al</a:t>
            </a:r>
            <a:r>
              <a:rPr lang="en-US" sz="3200" baseline="30000" dirty="0" smtClean="0"/>
              <a:t>3+</a:t>
            </a:r>
            <a:r>
              <a:rPr lang="en-US" sz="3200" dirty="0" smtClean="0"/>
              <a:t> + 12e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  </a:t>
            </a:r>
            <a:r>
              <a:rPr lang="en-US" sz="2800" dirty="0" smtClean="0">
                <a:sym typeface="Wingdings" pitchFamily="2" charset="2"/>
              </a:rPr>
              <a:t></a:t>
            </a:r>
            <a:r>
              <a:rPr lang="en-US" sz="3200" dirty="0" smtClean="0"/>
              <a:t> 4Al</a:t>
            </a:r>
          </a:p>
          <a:p>
            <a:pPr>
              <a:buNone/>
            </a:pPr>
            <a:r>
              <a:rPr lang="en-US" sz="3200" dirty="0" smtClean="0"/>
              <a:t>6O</a:t>
            </a:r>
            <a:r>
              <a:rPr lang="en-US" sz="3200" baseline="30000" dirty="0" smtClean="0"/>
              <a:t>2-</a:t>
            </a:r>
            <a:r>
              <a:rPr lang="en-US" sz="3200" dirty="0" smtClean="0"/>
              <a:t> </a:t>
            </a:r>
            <a:r>
              <a:rPr lang="en-US" sz="2800" dirty="0" smtClean="0">
                <a:sym typeface="Wingdings" pitchFamily="2" charset="2"/>
              </a:rPr>
              <a:t></a:t>
            </a:r>
            <a:r>
              <a:rPr lang="en-US" sz="3600" dirty="0" smtClean="0">
                <a:sym typeface="Wingdings" pitchFamily="2" charset="2"/>
              </a:rPr>
              <a:t> </a:t>
            </a:r>
            <a:r>
              <a:rPr lang="en-US" sz="3200" dirty="0" smtClean="0"/>
              <a:t>3O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+ 12e</a:t>
            </a:r>
            <a:r>
              <a:rPr lang="en-US" sz="3200" baseline="30000" dirty="0" smtClean="0"/>
              <a:t>-</a:t>
            </a:r>
          </a:p>
          <a:p>
            <a:endParaRPr lang="en-US" sz="3200" dirty="0" smtClean="0"/>
          </a:p>
          <a:p>
            <a:r>
              <a:rPr lang="en-US" sz="3200" dirty="0" smtClean="0"/>
              <a:t>Overall equation:</a:t>
            </a:r>
          </a:p>
          <a:p>
            <a:pPr lvl="1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4Al</a:t>
            </a:r>
            <a:r>
              <a:rPr lang="en-US" sz="2800" baseline="30000" dirty="0" smtClean="0">
                <a:solidFill>
                  <a:srgbClr val="FF0000"/>
                </a:solidFill>
              </a:rPr>
              <a:t>3+</a:t>
            </a:r>
            <a:r>
              <a:rPr lang="en-US" sz="2800" dirty="0" smtClean="0">
                <a:solidFill>
                  <a:srgbClr val="FF0000"/>
                </a:solidFill>
              </a:rPr>
              <a:t> + 6O</a:t>
            </a:r>
            <a:r>
              <a:rPr lang="en-US" sz="2800" baseline="30000" dirty="0" smtClean="0">
                <a:solidFill>
                  <a:srgbClr val="FF0000"/>
                </a:solidFill>
              </a:rPr>
              <a:t>2-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sz="2800" dirty="0" smtClean="0">
                <a:solidFill>
                  <a:srgbClr val="FF0000"/>
                </a:solidFill>
              </a:rPr>
              <a:t>4Al + 3O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</a:p>
          <a:p>
            <a:pPr lvl="1">
              <a:buNone/>
            </a:pPr>
            <a:r>
              <a:rPr lang="en-US" sz="2800" baseline="-25000" dirty="0" smtClean="0"/>
              <a:t>Or</a:t>
            </a:r>
          </a:p>
          <a:p>
            <a:pPr lvl="1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2Al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O</a:t>
            </a:r>
            <a:r>
              <a:rPr lang="en-US" sz="2800" baseline="-25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 </a:t>
            </a:r>
            <a:r>
              <a:rPr lang="en-US" sz="2800" dirty="0" smtClean="0">
                <a:solidFill>
                  <a:srgbClr val="FF0000"/>
                </a:solidFill>
              </a:rPr>
              <a:t> 4Al + 3O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8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elling Your Ideas 1">
      <a:dk1>
        <a:srgbClr val="F1B60F"/>
      </a:dk1>
      <a:lt1>
        <a:srgbClr val="FFFFFF"/>
      </a:lt1>
      <a:dk2>
        <a:srgbClr val="115606"/>
      </a:dk2>
      <a:lt2>
        <a:srgbClr val="F1B60F"/>
      </a:lt2>
      <a:accent1>
        <a:srgbClr val="CC9900"/>
      </a:accent1>
      <a:accent2>
        <a:srgbClr val="000000"/>
      </a:accent2>
      <a:accent3>
        <a:srgbClr val="AAB4AA"/>
      </a:accent3>
      <a:accent4>
        <a:srgbClr val="DADADA"/>
      </a:accent4>
      <a:accent5>
        <a:srgbClr val="E2CAAA"/>
      </a:accent5>
      <a:accent6>
        <a:srgbClr val="000000"/>
      </a:accent6>
      <a:hlink>
        <a:srgbClr val="FF6600"/>
      </a:hlink>
      <a:folHlink>
        <a:srgbClr val="DC5900"/>
      </a:folHlink>
    </a:clrScheme>
    <a:fontScheme name="Selling Your Ide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elling Your Ideas 1">
        <a:dk1>
          <a:srgbClr val="F1B60F"/>
        </a:dk1>
        <a:lt1>
          <a:srgbClr val="FFFFFF"/>
        </a:lt1>
        <a:dk2>
          <a:srgbClr val="115606"/>
        </a:dk2>
        <a:lt2>
          <a:srgbClr val="F1B60F"/>
        </a:lt2>
        <a:accent1>
          <a:srgbClr val="CC9900"/>
        </a:accent1>
        <a:accent2>
          <a:srgbClr val="000000"/>
        </a:accent2>
        <a:accent3>
          <a:srgbClr val="AAB4AA"/>
        </a:accent3>
        <a:accent4>
          <a:srgbClr val="DADADA"/>
        </a:accent4>
        <a:accent5>
          <a:srgbClr val="E2CAAA"/>
        </a:accent5>
        <a:accent6>
          <a:srgbClr val="000000"/>
        </a:accent6>
        <a:hlink>
          <a:srgbClr val="FF6600"/>
        </a:hlink>
        <a:folHlink>
          <a:srgbClr val="DC5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ling Your Ideas 2">
        <a:dk1>
          <a:srgbClr val="FF9900"/>
        </a:dk1>
        <a:lt1>
          <a:srgbClr val="FFFFFF"/>
        </a:lt1>
        <a:dk2>
          <a:srgbClr val="4DC024"/>
        </a:dk2>
        <a:lt2>
          <a:srgbClr val="FFFFFF"/>
        </a:lt2>
        <a:accent1>
          <a:srgbClr val="FF6600"/>
        </a:accent1>
        <a:accent2>
          <a:srgbClr val="24864C"/>
        </a:accent2>
        <a:accent3>
          <a:srgbClr val="B2DCAC"/>
        </a:accent3>
        <a:accent4>
          <a:srgbClr val="DADADA"/>
        </a:accent4>
        <a:accent5>
          <a:srgbClr val="FFB8AA"/>
        </a:accent5>
        <a:accent6>
          <a:srgbClr val="207944"/>
        </a:accent6>
        <a:hlink>
          <a:srgbClr val="4D4D4D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ling Your Ideas 3">
        <a:dk1>
          <a:srgbClr val="777777"/>
        </a:dk1>
        <a:lt1>
          <a:srgbClr val="FFFFFF"/>
        </a:lt1>
        <a:dk2>
          <a:srgbClr val="727272"/>
        </a:dk2>
        <a:lt2>
          <a:srgbClr val="FFFFFF"/>
        </a:lt2>
        <a:accent1>
          <a:srgbClr val="808080"/>
        </a:accent1>
        <a:accent2>
          <a:srgbClr val="555555"/>
        </a:accent2>
        <a:accent3>
          <a:srgbClr val="BCBCBC"/>
        </a:accent3>
        <a:accent4>
          <a:srgbClr val="DADADA"/>
        </a:accent4>
        <a:accent5>
          <a:srgbClr val="C0C0C0"/>
        </a:accent5>
        <a:accent6>
          <a:srgbClr val="4C4C4C"/>
        </a:accent6>
        <a:hlink>
          <a:srgbClr val="969696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470</Words>
  <Application>Microsoft Office PowerPoint</Application>
  <PresentationFormat>On-screen Show (4:3)</PresentationFormat>
  <Paragraphs>86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Theme1</vt:lpstr>
      <vt:lpstr>Equation</vt:lpstr>
      <vt:lpstr>ELECTROCHEMISTRY</vt:lpstr>
      <vt:lpstr>What is Aluminium Ore called? </vt:lpstr>
      <vt:lpstr>Slide 3</vt:lpstr>
      <vt:lpstr>Extraction of Aluminium</vt:lpstr>
      <vt:lpstr>Bayer Process</vt:lpstr>
      <vt:lpstr>Extraction of Aluminium</vt:lpstr>
      <vt:lpstr>Extraction of Aluminium</vt:lpstr>
      <vt:lpstr>Half-Equation</vt:lpstr>
      <vt:lpstr>Overall Equation</vt:lpstr>
      <vt:lpstr>Slide 10</vt:lpstr>
      <vt:lpstr>Aluminium</vt:lpstr>
      <vt:lpstr>Uses of Aluminium</vt:lpstr>
      <vt:lpstr>PAST YEAR QUESTIONS MAY / JUNE 2002</vt:lpstr>
      <vt:lpstr>Slide 14</vt:lpstr>
      <vt:lpstr>THE END  THANK YOU  :D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Aluminium Ore called?</dc:title>
  <dc:creator>Aman</dc:creator>
  <cp:lastModifiedBy>Zel</cp:lastModifiedBy>
  <cp:revision>42</cp:revision>
  <dcterms:created xsi:type="dcterms:W3CDTF">2006-08-16T00:00:00Z</dcterms:created>
  <dcterms:modified xsi:type="dcterms:W3CDTF">2012-10-21T16:49:16Z</dcterms:modified>
</cp:coreProperties>
</file>