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9" r:id="rId3"/>
    <p:sldId id="261" r:id="rId4"/>
    <p:sldId id="263" r:id="rId5"/>
    <p:sldId id="265" r:id="rId6"/>
    <p:sldId id="267" r:id="rId7"/>
    <p:sldId id="269" r:id="rId8"/>
    <p:sldId id="271" r:id="rId9"/>
    <p:sldId id="273" r:id="rId10"/>
    <p:sldId id="275" r:id="rId11"/>
    <p:sldId id="277" r:id="rId12"/>
    <p:sldId id="279" r:id="rId13"/>
    <p:sldId id="281" r:id="rId14"/>
    <p:sldId id="283" r:id="rId15"/>
    <p:sldId id="285" r:id="rId16"/>
    <p:sldId id="287" r:id="rId17"/>
    <p:sldId id="28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398-F32E-43B9-9930-12AC5F4A9D9D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CB8640C-45A2-43EF-B5D6-30B45A1D1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398-F32E-43B9-9930-12AC5F4A9D9D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640C-45A2-43EF-B5D6-30B45A1D1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398-F32E-43B9-9930-12AC5F4A9D9D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640C-45A2-43EF-B5D6-30B45A1D1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9376B-CCB1-4C14-BE0A-2816F62FC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5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398-F32E-43B9-9930-12AC5F4A9D9D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CB8640C-45A2-43EF-B5D6-30B45A1D1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398-F32E-43B9-9930-12AC5F4A9D9D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640C-45A2-43EF-B5D6-30B45A1D16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398-F32E-43B9-9930-12AC5F4A9D9D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640C-45A2-43EF-B5D6-30B45A1D1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398-F32E-43B9-9930-12AC5F4A9D9D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CB8640C-45A2-43EF-B5D6-30B45A1D16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398-F32E-43B9-9930-12AC5F4A9D9D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640C-45A2-43EF-B5D6-30B45A1D1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398-F32E-43B9-9930-12AC5F4A9D9D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640C-45A2-43EF-B5D6-30B45A1D1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398-F32E-43B9-9930-12AC5F4A9D9D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640C-45A2-43EF-B5D6-30B45A1D1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398-F32E-43B9-9930-12AC5F4A9D9D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640C-45A2-43EF-B5D6-30B45A1D162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4BE2398-F32E-43B9-9930-12AC5F4A9D9D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CB8640C-45A2-43EF-B5D6-30B45A1D16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age:Diiodine-2D-dimensions.png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://en.wikipedia.org/wiki/Image:Fluorine-3D-vdW.png" TargetMode="External"/><Relationship Id="rId17" Type="http://schemas.openxmlformats.org/officeDocument/2006/relationships/image" Target="../media/image10.png"/><Relationship Id="rId2" Type="http://schemas.openxmlformats.org/officeDocument/2006/relationships/hyperlink" Target="http://en.wikipedia.org/wiki/Image:Difluorine-2D-dimensions.png" TargetMode="External"/><Relationship Id="rId16" Type="http://schemas.openxmlformats.org/officeDocument/2006/relationships/hyperlink" Target="http://en.wikipedia.org/wiki/Image:Bromine-3D-vdW.png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en.wikipedia.org/wiki/Image:Dibromine-2D-dimensions.png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hyperlink" Target="http://en.wikipedia.org/wiki/Image:Iodine-3D-vdW.png" TargetMode="External"/><Relationship Id="rId4" Type="http://schemas.openxmlformats.org/officeDocument/2006/relationships/hyperlink" Target="http://en.wikipedia.org/wiki/Image:Dichlorine-2D-dimensions.png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en.wikipedia.org/wiki/Image:Chlorine-3D-vdW.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age:Hydrogen-fluoride-2D-dimensions.png" TargetMode="Externa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hyperlink" Target="http://en.wikipedia.org/wiki/Image:Hydrogen-bromide-2D-dimensions.png" TargetMode="External"/><Relationship Id="rId17" Type="http://schemas.openxmlformats.org/officeDocument/2006/relationships/image" Target="../media/image18.png"/><Relationship Id="rId2" Type="http://schemas.openxmlformats.org/officeDocument/2006/relationships/hyperlink" Target="http://en.wikipedia.org/wiki/Image:Hydrogen-fluoride-3D-vdW.png" TargetMode="External"/><Relationship Id="rId16" Type="http://schemas.openxmlformats.org/officeDocument/2006/relationships/hyperlink" Target="http://en.wikipedia.org/wiki/Image:Hydrogen-iodide-3D-vdW.pn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Image:Hydrogen-bromide-3D-vdW.png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hyperlink" Target="http://en.wikipedia.org/wiki/Image:Hydrogen-chloride-2D-dimensions.png" TargetMode="External"/><Relationship Id="rId4" Type="http://schemas.openxmlformats.org/officeDocument/2006/relationships/hyperlink" Target="http://en.wikipedia.org/wiki/Image:Hydrogen-chloride-3D-vdW.png" TargetMode="External"/><Relationship Id="rId9" Type="http://schemas.openxmlformats.org/officeDocument/2006/relationships/image" Target="../media/image14.png"/><Relationship Id="rId14" Type="http://schemas.openxmlformats.org/officeDocument/2006/relationships/hyperlink" Target="http://en.wikipedia.org/wiki/Image:Hydrogen-iodide-2D-dimensions.p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371600" y="2971800"/>
            <a:ext cx="6400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INORGANIC CHEMISTRY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(Group 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VII)</a:t>
            </a:r>
            <a:endParaRPr lang="en-US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b="1" dirty="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609600" y="609600"/>
            <a:ext cx="79248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/>
          <a:lstStyle/>
          <a:p>
            <a:pPr algn="ctr">
              <a:defRPr/>
            </a:pPr>
            <a:endParaRPr lang="en-US" sz="4000" b="1" dirty="0">
              <a:solidFill>
                <a:srgbClr val="33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3400" y="5791200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en-US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140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/>
          </p:cNvSpPr>
          <p:nvPr/>
        </p:nvSpPr>
        <p:spPr bwMode="auto">
          <a:xfrm>
            <a:off x="500063" y="990600"/>
            <a:ext cx="82296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600"/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2600"/>
              <a:t>As the </a:t>
            </a:r>
            <a:r>
              <a:rPr lang="en-US" sz="2600" b="1" i="1">
                <a:solidFill>
                  <a:srgbClr val="604A7B"/>
                </a:solidFill>
              </a:rPr>
              <a:t>size</a:t>
            </a:r>
            <a:r>
              <a:rPr lang="en-US" sz="2600" b="1" i="1"/>
              <a:t> </a:t>
            </a:r>
            <a:r>
              <a:rPr lang="en-US" sz="2600"/>
              <a:t>of the halogens </a:t>
            </a:r>
            <a:r>
              <a:rPr lang="en-US" sz="2600" b="1" i="1">
                <a:solidFill>
                  <a:srgbClr val="953735"/>
                </a:solidFill>
              </a:rPr>
              <a:t>increases</a:t>
            </a:r>
            <a:r>
              <a:rPr lang="en-US" sz="2600">
                <a:solidFill>
                  <a:srgbClr val="953735"/>
                </a:solidFill>
              </a:rPr>
              <a:t> </a:t>
            </a:r>
            <a:r>
              <a:rPr lang="en-US" sz="2600"/>
              <a:t>down the group, the </a:t>
            </a:r>
            <a:r>
              <a:rPr lang="en-US" sz="2600" b="1" i="1">
                <a:solidFill>
                  <a:srgbClr val="604A7B"/>
                </a:solidFill>
              </a:rPr>
              <a:t>H-X bond </a:t>
            </a:r>
            <a:r>
              <a:rPr lang="en-US" sz="2600"/>
              <a:t>becomes </a:t>
            </a:r>
            <a:r>
              <a:rPr lang="en-US" sz="2600" b="1" i="1">
                <a:solidFill>
                  <a:srgbClr val="953735"/>
                </a:solidFill>
              </a:rPr>
              <a:t>longer</a:t>
            </a:r>
            <a:r>
              <a:rPr lang="en-US" sz="2600"/>
              <a:t> and </a:t>
            </a:r>
            <a:r>
              <a:rPr lang="en-US" sz="2600" b="1" i="1">
                <a:solidFill>
                  <a:srgbClr val="953735"/>
                </a:solidFill>
              </a:rPr>
              <a:t>weaker </a:t>
            </a:r>
            <a:r>
              <a:rPr lang="en-US" sz="2600"/>
              <a:t>and so, is </a:t>
            </a:r>
            <a:r>
              <a:rPr lang="en-US" sz="2600" b="1" i="1">
                <a:solidFill>
                  <a:srgbClr val="953735"/>
                </a:solidFill>
              </a:rPr>
              <a:t>easily broken.</a:t>
            </a:r>
          </a:p>
          <a:p>
            <a:pPr marL="342900" indent="-342900">
              <a:spcBef>
                <a:spcPct val="20000"/>
              </a:spcBef>
            </a:pPr>
            <a:endParaRPr lang="en-US" sz="2800" b="1" i="1">
              <a:solidFill>
                <a:srgbClr val="953735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endParaRPr lang="en-US" sz="2800"/>
          </a:p>
          <a:p>
            <a:pPr marL="342900" indent="-342900">
              <a:spcBef>
                <a:spcPct val="20000"/>
              </a:spcBef>
              <a:buFontTx/>
              <a:buChar char="-"/>
            </a:pPr>
            <a:endParaRPr lang="en-US" sz="2800"/>
          </a:p>
          <a:p>
            <a:pPr marL="342900" indent="-342900">
              <a:spcBef>
                <a:spcPct val="20000"/>
              </a:spcBef>
              <a:buFontTx/>
              <a:buChar char="-"/>
            </a:pPr>
            <a:endParaRPr lang="en-US" sz="2800"/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2600"/>
              <a:t>Hence, </a:t>
            </a:r>
            <a:r>
              <a:rPr lang="en-US" sz="2600" b="1" i="1">
                <a:solidFill>
                  <a:srgbClr val="604A7B"/>
                </a:solidFill>
              </a:rPr>
              <a:t>thermal stability </a:t>
            </a:r>
            <a:r>
              <a:rPr lang="en-US" sz="2600"/>
              <a:t>of the hydrides </a:t>
            </a:r>
            <a:r>
              <a:rPr lang="en-US" sz="2600" b="1" i="1">
                <a:solidFill>
                  <a:srgbClr val="953735"/>
                </a:solidFill>
              </a:rPr>
              <a:t>decreases </a:t>
            </a:r>
            <a:r>
              <a:rPr lang="en-US" sz="2600"/>
              <a:t>down the group due to the </a:t>
            </a:r>
            <a:r>
              <a:rPr lang="en-US" sz="2600" b="1" i="1">
                <a:solidFill>
                  <a:srgbClr val="953735"/>
                </a:solidFill>
              </a:rPr>
              <a:t>decease</a:t>
            </a:r>
            <a:r>
              <a:rPr lang="en-US" sz="2600" b="1" i="1"/>
              <a:t> </a:t>
            </a:r>
            <a:r>
              <a:rPr lang="en-US" sz="2600"/>
              <a:t>in </a:t>
            </a:r>
            <a:r>
              <a:rPr lang="en-US" sz="2600" b="1">
                <a:solidFill>
                  <a:srgbClr val="604A7B"/>
                </a:solidFill>
              </a:rPr>
              <a:t>strength of the H-X bond </a:t>
            </a:r>
            <a:r>
              <a:rPr lang="en-US" sz="2600"/>
              <a:t>as the </a:t>
            </a:r>
            <a:r>
              <a:rPr lang="en-US" sz="2600" b="1">
                <a:solidFill>
                  <a:srgbClr val="604A7B"/>
                </a:solidFill>
              </a:rPr>
              <a:t>size</a:t>
            </a:r>
            <a:r>
              <a:rPr lang="en-US" sz="2600"/>
              <a:t> of the halogen </a:t>
            </a:r>
            <a:r>
              <a:rPr lang="en-US" sz="2600" b="1" i="1">
                <a:solidFill>
                  <a:srgbClr val="953735"/>
                </a:solidFill>
              </a:rPr>
              <a:t>increases.</a:t>
            </a:r>
            <a:endParaRPr lang="en-MY" sz="2600" b="1" i="1">
              <a:solidFill>
                <a:srgbClr val="953735"/>
              </a:solidFill>
            </a:endParaRPr>
          </a:p>
        </p:txBody>
      </p:sp>
      <p:graphicFrame>
        <p:nvGraphicFramePr>
          <p:cNvPr id="33797" name="Group 5"/>
          <p:cNvGraphicFramePr>
            <a:graphicFrameLocks noGrp="1"/>
          </p:cNvGraphicFramePr>
          <p:nvPr/>
        </p:nvGraphicFramePr>
        <p:xfrm>
          <a:off x="762000" y="6035675"/>
          <a:ext cx="7620000" cy="518048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Thermal stability : HF  &gt;  HCl  &gt;  HBr  &gt;  HI</a:t>
                      </a:r>
                      <a:endParaRPr kumimoji="0" lang="en-MY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3828" name="Group 36"/>
          <p:cNvGraphicFramePr>
            <a:graphicFrameLocks noGrp="1"/>
          </p:cNvGraphicFramePr>
          <p:nvPr/>
        </p:nvGraphicFramePr>
        <p:xfrm>
          <a:off x="1905000" y="2895600"/>
          <a:ext cx="5334000" cy="1828800"/>
        </p:xfrm>
        <a:graphic>
          <a:graphicData uri="http://schemas.openxmlformats.org/drawingml/2006/table">
            <a:tbl>
              <a:tblPr/>
              <a:tblGrid>
                <a:gridCol w="2667000"/>
                <a:gridCol w="26670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Hydrogen Halide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Bond Length(pm)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HCl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HBr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3581" name="Rectangle 3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Thermal stability of Hydrogen Halide</a:t>
            </a:r>
          </a:p>
        </p:txBody>
      </p:sp>
    </p:spTree>
    <p:extLst>
      <p:ext uri="{BB962C8B-B14F-4D97-AF65-F5344CB8AC3E}">
        <p14:creationId xmlns:p14="http://schemas.microsoft.com/office/powerpoint/2010/main" val="59256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Reaction of AgX with Aqueous Ammonia</a:t>
            </a:r>
          </a:p>
        </p:txBody>
      </p:sp>
      <p:graphicFrame>
        <p:nvGraphicFramePr>
          <p:cNvPr id="37964" name="Group 76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48188"/>
        </p:xfrm>
        <a:graphic>
          <a:graphicData uri="http://schemas.openxmlformats.org/drawingml/2006/table">
            <a:tbl>
              <a:tblPr/>
              <a:tblGrid>
                <a:gridCol w="968375"/>
                <a:gridCol w="1176338"/>
                <a:gridCol w="6084887"/>
              </a:tblGrid>
              <a:tr h="438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Colour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Reaction with NH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(aq)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1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AgCl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White ppt.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AgCl(s) + 2NH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(aq)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→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[Ag(NH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r>
                        <a:rPr kumimoji="0" lang="en-US" altLang="zh-CN" sz="2200" b="0" i="0" u="none" strike="noStrike" cap="none" normalizeH="0" baseline="5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 Cl</a:t>
                      </a:r>
                      <a:r>
                        <a:rPr kumimoji="0" lang="en-US" altLang="zh-CN" sz="2200" b="0" i="0" u="none" strike="noStrike" cap="none" normalizeH="0" baseline="5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          silver (I) diammine ion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(Ppt. readily dissolves in NH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(aq) to give a colourless solution)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378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AgBr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Cream ppt.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AgBr(s) + 2NH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(aq)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→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[Ag(NH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r>
                        <a:rPr kumimoji="0" lang="en-US" altLang="zh-CN" sz="2200" b="0" i="0" u="none" strike="noStrike" cap="none" normalizeH="0" baseline="5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 Br</a:t>
                      </a:r>
                      <a:r>
                        <a:rPr kumimoji="0" lang="en-US" altLang="zh-CN" sz="2200" b="0" i="0" u="none" strike="noStrike" cap="none" normalizeH="0" baseline="5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           silver (I) diammine 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(Ppt. only dissolves in concentrated NH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solution)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65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AgI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Yellow ppt.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Ppt.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insoluble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 NH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(aq)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0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Reaction of Halide Ions with Conc. H</a:t>
            </a:r>
            <a:r>
              <a:rPr lang="en-US" sz="4000" baseline="-25000" smtClean="0"/>
              <a:t>2</a:t>
            </a:r>
            <a:r>
              <a:rPr lang="en-US" sz="4000" smtClean="0"/>
              <a:t>SO</a:t>
            </a:r>
            <a:r>
              <a:rPr lang="en-US" sz="4000" baseline="-25000" smtClean="0"/>
              <a:t>4</a:t>
            </a:r>
          </a:p>
        </p:txBody>
      </p:sp>
      <p:graphicFrame>
        <p:nvGraphicFramePr>
          <p:cNvPr id="41062" name="Group 10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043744192"/>
              </p:ext>
            </p:extLst>
          </p:nvPr>
        </p:nvGraphicFramePr>
        <p:xfrm>
          <a:off x="457200" y="1600200"/>
          <a:ext cx="8229600" cy="4940301"/>
        </p:xfrm>
        <a:graphic>
          <a:graphicData uri="http://schemas.openxmlformats.org/drawingml/2006/table">
            <a:tbl>
              <a:tblPr/>
              <a:tblGrid>
                <a:gridCol w="533400"/>
                <a:gridCol w="3962400"/>
                <a:gridCol w="37338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Reaction with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conc. H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Observation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Cl</a:t>
                      </a:r>
                      <a:r>
                        <a:rPr kumimoji="0" lang="en-US" altLang="zh-CN" sz="2000" b="0" i="0" u="none" strike="noStrike" cap="none" normalizeH="0" baseline="5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NaCl + H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→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HCl + NaHSO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Only steamy fumes of HCl(g) produced.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Br</a:t>
                      </a:r>
                      <a:r>
                        <a:rPr kumimoji="0" lang="en-US" altLang="zh-CN" sz="2000" b="0" i="0" u="none" strike="noStrike" cap="none" normalizeH="0" baseline="5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NaBr + H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→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HBr + NaHSO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2HBr + H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Br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 SO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+ 2H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Steamy white fumes of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HBr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and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reddish-brown liquid Br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obtained.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Some of the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HBr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produced is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oxidised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to Br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by the conc. H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66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5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58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NaI + H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→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HI + NaHSO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8HI + H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 H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+ 4H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Purple vapour of 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(g) obtained.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HI produced is oxidised by conc. H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to 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7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The </a:t>
            </a:r>
            <a:r>
              <a:rPr lang="en-US" altLang="zh-CN" sz="2400" b="1" smtClean="0">
                <a:latin typeface="Times New Roman" pitchFamily="18" charset="0"/>
                <a:ea typeface="宋体" pitchFamily="2" charset="-122"/>
              </a:rPr>
              <a:t>ease of oxidation of halide ions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, X</a:t>
            </a:r>
            <a:r>
              <a:rPr lang="en-US" altLang="zh-CN" sz="2400" baseline="58000" smtClean="0">
                <a:latin typeface="Times New Roman" pitchFamily="18" charset="0"/>
                <a:ea typeface="宋体" pitchFamily="2" charset="-122"/>
              </a:rPr>
              <a:t>-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 to X</a:t>
            </a:r>
            <a:r>
              <a:rPr lang="en-US" altLang="zh-CN" sz="2400" baseline="-2500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increases from Cl</a:t>
            </a:r>
            <a:r>
              <a:rPr lang="en-US" altLang="zh-CN" sz="2400" b="1" baseline="5800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- 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to I</a:t>
            </a:r>
            <a:r>
              <a:rPr lang="en-US" altLang="zh-CN" sz="2400" b="1" baseline="5800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-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 (as the reducing power of halides increases from Cl</a:t>
            </a:r>
            <a:r>
              <a:rPr lang="en-US" altLang="zh-CN" sz="2400" baseline="58000" smtClean="0">
                <a:latin typeface="Times New Roman" pitchFamily="18" charset="0"/>
                <a:ea typeface="宋体" pitchFamily="2" charset="-122"/>
              </a:rPr>
              <a:t>-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 to I</a:t>
            </a:r>
            <a:r>
              <a:rPr lang="en-US" altLang="zh-CN" sz="2400" baseline="58000" smtClean="0">
                <a:latin typeface="Times New Roman" pitchFamily="18" charset="0"/>
                <a:ea typeface="宋体" pitchFamily="2" charset="-122"/>
              </a:rPr>
              <a:t>-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eaLnBrk="1" hangingPunct="1"/>
            <a:endParaRPr lang="en-US" altLang="zh-CN" sz="240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   	Hence, I</a:t>
            </a:r>
            <a:r>
              <a:rPr lang="en-US" altLang="zh-CN" sz="2400" baseline="58000" smtClean="0">
                <a:latin typeface="Times New Roman" pitchFamily="18" charset="0"/>
                <a:ea typeface="宋体" pitchFamily="2" charset="-122"/>
              </a:rPr>
              <a:t>-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 is readily oxidised by concentrated sulphuric acid to I</a:t>
            </a:r>
            <a:r>
              <a:rPr lang="en-US" altLang="zh-CN" sz="2400" baseline="-2500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, Br</a:t>
            </a:r>
            <a:r>
              <a:rPr lang="en-US" altLang="zh-CN" sz="2400" baseline="58000" smtClean="0">
                <a:latin typeface="Times New Roman" pitchFamily="18" charset="0"/>
                <a:ea typeface="宋体" pitchFamily="2" charset="-122"/>
              </a:rPr>
              <a:t>-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 is oxidised to Br</a:t>
            </a:r>
            <a:r>
              <a:rPr lang="en-US" altLang="zh-CN" sz="2400" baseline="-25000" smtClean="0">
                <a:latin typeface="Times New Roman" pitchFamily="18" charset="0"/>
                <a:ea typeface="宋体" pitchFamily="2" charset="-122"/>
              </a:rPr>
              <a:t>2 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to a lesser extent and Cl</a:t>
            </a:r>
            <a:r>
              <a:rPr lang="en-US" altLang="zh-CN" sz="2400" baseline="58000" smtClean="0">
                <a:latin typeface="Times New Roman" pitchFamily="18" charset="0"/>
                <a:ea typeface="宋体" pitchFamily="2" charset="-122"/>
              </a:rPr>
              <a:t>-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 is not oxidised at all.</a:t>
            </a:r>
          </a:p>
          <a:p>
            <a:pPr eaLnBrk="1" hangingPunct="1"/>
            <a:endParaRPr lang="en-US" sz="2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Reaction of Halide Ions with </a:t>
            </a:r>
            <a:r>
              <a:rPr lang="en-US" altLang="zh-CN" sz="3600" smtClean="0">
                <a:ea typeface="宋体" pitchFamily="2" charset="-122"/>
              </a:rPr>
              <a:t>H</a:t>
            </a:r>
            <a:r>
              <a:rPr lang="en-US" altLang="zh-CN" sz="3600" baseline="-25000" smtClean="0">
                <a:ea typeface="宋体" pitchFamily="2" charset="-122"/>
              </a:rPr>
              <a:t>3</a:t>
            </a:r>
            <a:r>
              <a:rPr lang="en-US" altLang="zh-CN" sz="3600" smtClean="0">
                <a:ea typeface="宋体" pitchFamily="2" charset="-122"/>
              </a:rPr>
              <a:t>PO</a:t>
            </a:r>
            <a:r>
              <a:rPr lang="en-US" altLang="zh-CN" sz="3600" baseline="-25000" smtClean="0">
                <a:ea typeface="宋体" pitchFamily="2" charset="-122"/>
              </a:rPr>
              <a:t>4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</a:t>
            </a:r>
            <a:endParaRPr 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HI cannot be prepared by heating NaI(s) with concentrated H</a:t>
            </a:r>
            <a:r>
              <a:rPr lang="en-US" altLang="zh-CN" sz="2400" baseline="-2500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SO</a:t>
            </a:r>
            <a:r>
              <a:rPr lang="en-US" altLang="zh-CN" sz="2400" baseline="-25000" smtClean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 because the 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HI produced is readily oxidised by concentrated H</a:t>
            </a:r>
            <a:r>
              <a:rPr lang="en-US" altLang="zh-CN" sz="2400" b="1" baseline="-2500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SO</a:t>
            </a:r>
            <a:r>
              <a:rPr lang="en-US" altLang="zh-CN" sz="2400" b="1" baseline="-2500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 to I</a:t>
            </a:r>
            <a:r>
              <a:rPr lang="en-US" altLang="zh-CN" sz="2400" b="1" baseline="-2500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  <a:p>
            <a:pPr eaLnBrk="1" hangingPunct="1"/>
            <a:endParaRPr lang="en-US" altLang="zh-CN" sz="2400" b="1" baseline="-25000" smtClean="0">
              <a:solidFill>
                <a:schemeClr val="accent2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Phosphoric acid, H</a:t>
            </a:r>
            <a:r>
              <a:rPr lang="en-US" altLang="zh-CN" sz="2400" baseline="-25000" smtClean="0"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PO</a:t>
            </a:r>
            <a:r>
              <a:rPr lang="en-US" altLang="zh-CN" sz="2400" baseline="-25000" smtClean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 (a non-oxidising acid) is used instead.</a:t>
            </a:r>
          </a:p>
          <a:p>
            <a:pPr eaLnBrk="1" hangingPunct="1"/>
            <a:endParaRPr lang="en-US" sz="2400" smtClean="0">
              <a:latin typeface="Times New Roman" pitchFamily="18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" y="4572000"/>
            <a:ext cx="8305800" cy="16764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066800" y="4953000"/>
            <a:ext cx="7391400" cy="10223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Arial" charset="0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2NaI + H</a:t>
            </a:r>
            <a:r>
              <a:rPr lang="en-US" altLang="zh-CN" sz="2800" baseline="-25000" dirty="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3</a:t>
            </a:r>
            <a:r>
              <a:rPr lang="en-US" altLang="zh-CN" sz="2800" dirty="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PO</a:t>
            </a:r>
            <a:r>
              <a:rPr lang="en-US" altLang="zh-CN" sz="2800" baseline="-25000" dirty="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4</a:t>
            </a:r>
            <a:r>
              <a:rPr lang="en-US" altLang="zh-CN" sz="2800" dirty="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               2HI + Na</a:t>
            </a:r>
            <a:r>
              <a:rPr lang="en-US" altLang="zh-CN" sz="2800" baseline="-25000" dirty="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2</a:t>
            </a:r>
            <a:r>
              <a:rPr lang="en-US" altLang="zh-CN" sz="2800" dirty="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HPO</a:t>
            </a:r>
            <a:r>
              <a:rPr lang="en-US" altLang="zh-CN" sz="2800" baseline="-25000" dirty="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aseline="-25000" dirty="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                                                                                    </a:t>
            </a:r>
            <a:r>
              <a:rPr lang="en-US" altLang="zh-CN" sz="2200" b="1" dirty="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steamy fumes</a:t>
            </a:r>
            <a:endParaRPr lang="en-US" sz="2200" b="1" baseline="-25000" dirty="0">
              <a:solidFill>
                <a:schemeClr val="bg1"/>
              </a:solidFill>
              <a:latin typeface="Comic Sans MS" pitchFamily="66" charset="0"/>
              <a:ea typeface="宋体" pitchFamily="2" charset="-122"/>
              <a:cs typeface="Arial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3810000" y="5181600"/>
            <a:ext cx="12192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2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Reaction of Halide Ions with </a:t>
            </a:r>
            <a:r>
              <a:rPr lang="en-US" altLang="zh-CN" sz="3600" smtClean="0">
                <a:ea typeface="宋体" pitchFamily="2" charset="-122"/>
              </a:rPr>
              <a:t>H</a:t>
            </a:r>
            <a:r>
              <a:rPr lang="en-US" altLang="zh-CN" sz="3600" baseline="-25000" smtClean="0">
                <a:ea typeface="宋体" pitchFamily="2" charset="-122"/>
              </a:rPr>
              <a:t>3</a:t>
            </a:r>
            <a:r>
              <a:rPr lang="en-US" altLang="zh-CN" sz="3600" smtClean="0">
                <a:ea typeface="宋体" pitchFamily="2" charset="-122"/>
              </a:rPr>
              <a:t>PO</a:t>
            </a:r>
            <a:r>
              <a:rPr lang="en-US" altLang="zh-CN" sz="3600" baseline="-25000" smtClean="0">
                <a:ea typeface="宋体" pitchFamily="2" charset="-122"/>
              </a:rPr>
              <a:t>4</a:t>
            </a:r>
            <a:endParaRPr lang="en-US" sz="3600" baseline="-25000" smtClean="0">
              <a:ea typeface="宋体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In fact, all halides react with phosphoric acid, H</a:t>
            </a:r>
            <a:r>
              <a:rPr lang="en-US" altLang="zh-CN" sz="2400" baseline="-25000" smtClean="0"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PO</a:t>
            </a:r>
            <a:r>
              <a:rPr lang="en-US" altLang="zh-CN" sz="2400" baseline="-25000" smtClean="0">
                <a:latin typeface="Times New Roman" pitchFamily="18" charset="0"/>
                <a:ea typeface="宋体" pitchFamily="2" charset="-122"/>
              </a:rPr>
              <a:t>4 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to give the corresponding hydride, HX</a:t>
            </a:r>
            <a:endParaRPr lang="en-US" altLang="zh-CN" sz="2400" baseline="-25000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endParaRPr lang="en-US" sz="2400" smtClean="0">
              <a:latin typeface="Times New Roman" pitchFamily="18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57200" y="3962400"/>
            <a:ext cx="7772400" cy="1219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3400" y="426720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    2NaX + H</a:t>
            </a:r>
            <a:r>
              <a:rPr lang="en-US" altLang="zh-CN" sz="2800" baseline="-2500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PO</a:t>
            </a:r>
            <a:r>
              <a:rPr lang="en-US" altLang="zh-CN" sz="2800" baseline="-2500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4</a:t>
            </a:r>
            <a:r>
              <a:rPr lang="en-US" altLang="zh-CN" sz="280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                 2HX + Na</a:t>
            </a:r>
            <a:r>
              <a:rPr lang="en-US" altLang="zh-CN" sz="2800" baseline="-2500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HPO</a:t>
            </a:r>
            <a:r>
              <a:rPr lang="en-US" altLang="zh-CN" sz="2800" baseline="-25000">
                <a:solidFill>
                  <a:schemeClr val="bg1"/>
                </a:solidFill>
                <a:latin typeface="Comic Sans MS" pitchFamily="66" charset="0"/>
                <a:ea typeface="宋体" pitchFamily="2" charset="-122"/>
                <a:cs typeface="Arial" charset="0"/>
              </a:rPr>
              <a:t>4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3810000" y="4572000"/>
            <a:ext cx="12192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5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53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Reaction between </a:t>
            </a:r>
            <a:r>
              <a:rPr lang="en-US" sz="3600" b="1" smtClean="0">
                <a:solidFill>
                  <a:schemeClr val="accent2"/>
                </a:solidFill>
              </a:rPr>
              <a:t>cold aqueous</a:t>
            </a:r>
            <a:r>
              <a:rPr lang="en-US" sz="3600" smtClean="0"/>
              <a:t> &amp; </a:t>
            </a:r>
            <a:r>
              <a:rPr lang="en-US" sz="3600" b="1" smtClean="0">
                <a:solidFill>
                  <a:srgbClr val="CC0000"/>
                </a:solidFill>
              </a:rPr>
              <a:t>hot conc.</a:t>
            </a:r>
            <a:r>
              <a:rPr lang="en-US" sz="3600" smtClean="0"/>
              <a:t> sodium hydroxide with chlorine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09600" y="14478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>
                <a:solidFill>
                  <a:srgbClr val="000066"/>
                </a:solidFill>
              </a:rPr>
              <a:t>In cold &amp; aqueous NaOH…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04800" y="2590800"/>
            <a:ext cx="8458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b="1">
                <a:solidFill>
                  <a:schemeClr val="accent2"/>
                </a:solidFill>
              </a:rPr>
              <a:t>Cl</a:t>
            </a:r>
            <a:r>
              <a:rPr lang="en-US" sz="2400" b="1" baseline="-25000">
                <a:solidFill>
                  <a:schemeClr val="accent2"/>
                </a:solidFill>
              </a:rPr>
              <a:t>2</a:t>
            </a:r>
            <a:r>
              <a:rPr lang="en-US" sz="2400" b="1">
                <a:solidFill>
                  <a:schemeClr val="accent2"/>
                </a:solidFill>
              </a:rPr>
              <a:t>(g)</a:t>
            </a:r>
            <a:r>
              <a:rPr lang="en-US" sz="2400" b="1" baseline="-25000">
                <a:solidFill>
                  <a:schemeClr val="accent2"/>
                </a:solidFill>
              </a:rPr>
              <a:t> </a:t>
            </a:r>
            <a:r>
              <a:rPr lang="en-US" sz="2400" b="1">
                <a:solidFill>
                  <a:schemeClr val="accent2"/>
                </a:solidFill>
              </a:rPr>
              <a:t>+ 2NaOH(aq) → NaCl(aq) + NaClO(aq) + H</a:t>
            </a:r>
            <a:r>
              <a:rPr lang="en-US" sz="2400" b="1" baseline="-25000">
                <a:solidFill>
                  <a:schemeClr val="accent2"/>
                </a:solidFill>
              </a:rPr>
              <a:t>2</a:t>
            </a:r>
            <a:r>
              <a:rPr lang="en-US" sz="2400" b="1">
                <a:solidFill>
                  <a:schemeClr val="accent2"/>
                </a:solidFill>
              </a:rPr>
              <a:t>O(l)</a:t>
            </a:r>
            <a:endParaRPr lang="en-US" sz="2400" b="1" baseline="-25000">
              <a:solidFill>
                <a:schemeClr val="accent2"/>
              </a:solidFill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609600" y="3657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>
                <a:solidFill>
                  <a:srgbClr val="CC0000"/>
                </a:solidFill>
              </a:rPr>
              <a:t>In hot &amp; conc. NaOH…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04800" y="4648200"/>
            <a:ext cx="899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chemeClr val="accent2"/>
                </a:solidFill>
              </a:rPr>
              <a:t>	3Cl</a:t>
            </a:r>
            <a:r>
              <a:rPr lang="en-US" sz="2400" b="1" baseline="-25000">
                <a:solidFill>
                  <a:schemeClr val="accent2"/>
                </a:solidFill>
              </a:rPr>
              <a:t>2</a:t>
            </a:r>
            <a:r>
              <a:rPr lang="en-US" sz="2400" b="1">
                <a:solidFill>
                  <a:schemeClr val="accent2"/>
                </a:solidFill>
              </a:rPr>
              <a:t>(g) + 6NaOH(aq) → 5NaCl(aq) + NaClO</a:t>
            </a:r>
            <a:r>
              <a:rPr lang="en-US" sz="2400" b="1" baseline="-25000">
                <a:solidFill>
                  <a:schemeClr val="accent2"/>
                </a:solidFill>
              </a:rPr>
              <a:t>3</a:t>
            </a:r>
            <a:r>
              <a:rPr lang="en-US" sz="2400" b="1">
                <a:solidFill>
                  <a:schemeClr val="accent2"/>
                </a:solidFill>
              </a:rPr>
              <a:t>(aq) + 3H</a:t>
            </a:r>
            <a:r>
              <a:rPr lang="en-US" sz="2400" b="1" baseline="-25000">
                <a:solidFill>
                  <a:schemeClr val="accent2"/>
                </a:solidFill>
              </a:rPr>
              <a:t>2</a:t>
            </a:r>
            <a:r>
              <a:rPr lang="en-US" sz="2400" b="1">
                <a:solidFill>
                  <a:schemeClr val="accent2"/>
                </a:solidFill>
              </a:rPr>
              <a:t>O(l)</a:t>
            </a:r>
          </a:p>
        </p:txBody>
      </p:sp>
    </p:spTree>
    <p:extLst>
      <p:ext uri="{BB962C8B-B14F-4D97-AF65-F5344CB8AC3E}">
        <p14:creationId xmlns:p14="http://schemas.microsoft.com/office/powerpoint/2010/main" val="16824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1" grpId="0"/>
      <p:bldP spid="55302" grpId="0"/>
      <p:bldP spid="5530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USES OF CHLORINE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Manufacture of PVC (polyvinylchloride)</a:t>
            </a:r>
          </a:p>
          <a:p>
            <a:pPr eaLnBrk="1" hangingPunct="1">
              <a:lnSpc>
                <a:spcPct val="80000"/>
              </a:lnSpc>
            </a:pPr>
            <a:endParaRPr lang="en-US" sz="2400" b="1" smtClean="0"/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Manufacture of bleaches, example sodium chlorate I, NaClO</a:t>
            </a:r>
          </a:p>
          <a:p>
            <a:pPr eaLnBrk="1" hangingPunct="1">
              <a:lnSpc>
                <a:spcPct val="80000"/>
              </a:lnSpc>
            </a:pPr>
            <a:endParaRPr lang="en-US" sz="2400" b="1" smtClean="0"/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Manufacture of hydrogen chloride and hence hydrochloric acid</a:t>
            </a:r>
          </a:p>
          <a:p>
            <a:pPr eaLnBrk="1" hangingPunct="1">
              <a:lnSpc>
                <a:spcPct val="80000"/>
              </a:lnSpc>
            </a:pPr>
            <a:endParaRPr lang="en-US" sz="2400" b="1" smtClean="0"/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Purifies water, HClO</a:t>
            </a:r>
          </a:p>
          <a:p>
            <a:pPr eaLnBrk="1" hangingPunct="1">
              <a:lnSpc>
                <a:spcPct val="80000"/>
              </a:lnSpc>
            </a:pPr>
            <a:endParaRPr lang="en-US" sz="2400" b="1" smtClean="0"/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Manufacture of organic solvents, example trichloromethane, a dry cleaning agent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514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Group VII</a:t>
            </a:r>
          </a:p>
        </p:txBody>
      </p:sp>
      <p:graphicFrame>
        <p:nvGraphicFramePr>
          <p:cNvPr id="21536" name="Group 32"/>
          <p:cNvGraphicFramePr>
            <a:graphicFrameLocks noGrp="1"/>
          </p:cNvGraphicFramePr>
          <p:nvPr/>
        </p:nvGraphicFramePr>
        <p:xfrm>
          <a:off x="304800" y="1557338"/>
          <a:ext cx="8610600" cy="4157664"/>
        </p:xfrm>
        <a:graphic>
          <a:graphicData uri="http://schemas.openxmlformats.org/drawingml/2006/table">
            <a:tbl>
              <a:tblPr/>
              <a:tblGrid>
                <a:gridCol w="2295525"/>
                <a:gridCol w="2674938"/>
                <a:gridCol w="2278062"/>
                <a:gridCol w="1362075"/>
              </a:tblGrid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Halogen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Colour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Structure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Fluorine F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Yellow gas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844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charset="0"/>
                        </a:rPr>
                        <a:t>Chlorine Cl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charset="0"/>
                        </a:rPr>
                        <a:t>Yellow-Green gas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893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Bromine Br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Red-Brown liquid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957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Iodine I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Black solid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Sublimes to purple vapour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675" name="Picture 38" descr="45px-Difluorine-2D-dimensions">
            <a:hlinkClick r:id="rId2" tooltip="Difluorine-2D-dimensions.png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2287588"/>
            <a:ext cx="82867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76" name="Picture 40" descr="70px-Dichlorine-2D-dimensions">
            <a:hlinkClick r:id="rId4" tooltip="Dichlorine-2D-dimensions.png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63" y="3098800"/>
            <a:ext cx="111442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77" name="Picture 42" descr="80px-Dibromine-2D-dimensions">
            <a:hlinkClick r:id="rId6" tooltip="Dibromine-2D-dimensions.png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4021138"/>
            <a:ext cx="12160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78" name="Picture 44" descr="70px-Diiodine-2D-dimensions">
            <a:hlinkClick r:id="rId8" tooltip="Diiodine-2D-dimensions.png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4900613"/>
            <a:ext cx="11795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79" name="Picture 45" descr="84px-Iodine-3D-vdW">
            <a:hlinkClick r:id="rId10" tooltip="Iodine-3D-vdW.png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4962525"/>
            <a:ext cx="8509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80" name="Picture 39" descr="45px-Fluorine-3D-vdW">
            <a:hlinkClick r:id="rId12" tooltip="Fluorine-3D-vdW.png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0" y="2449513"/>
            <a:ext cx="457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81" name="Picture 41" descr="63px-Chlorine-3D-vdW">
            <a:hlinkClick r:id="rId14" tooltip="Chlorine-3D-vdW.png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3179763"/>
            <a:ext cx="6381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82" name="Picture 43" descr="72px-Bromine-3D-vdW">
            <a:hlinkClick r:id="rId16" tooltip="Bromine-3D-vdW.png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4071938"/>
            <a:ext cx="7302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3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1" name="Rectangle 45"/>
          <p:cNvSpPr>
            <a:spLocks/>
          </p:cNvSpPr>
          <p:nvPr/>
        </p:nvSpPr>
        <p:spPr bwMode="auto">
          <a:xfrm>
            <a:off x="533400" y="685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700" dirty="0"/>
              <a:t>Volatility of Group VII </a:t>
            </a:r>
            <a:r>
              <a:rPr lang="en-US" sz="3700" b="1" dirty="0"/>
              <a:t>decreases down the group</a:t>
            </a:r>
            <a:endParaRPr lang="en-US" sz="37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20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 dirty="0"/>
              <a:t>The halogens have simple molecular structures consisting of diatomic covalent </a:t>
            </a:r>
            <a:r>
              <a:rPr lang="en-US" sz="2800" b="1" dirty="0"/>
              <a:t>molecules held together by Van der Waals’ forces</a:t>
            </a:r>
            <a:r>
              <a:rPr lang="en-US" sz="2800" dirty="0"/>
              <a:t>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28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/>
              <a:t>Down the group the molecules become larger and the </a:t>
            </a:r>
            <a:r>
              <a:rPr lang="en-US" sz="2800" b="1" dirty="0"/>
              <a:t>number of electron increases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748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4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24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Halogen as Oxidising agent</a:t>
            </a:r>
            <a:r>
              <a:rPr lang="en-US" smtClean="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Strength as oxidising agent decreases as we go down the group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Because:</a:t>
            </a:r>
          </a:p>
          <a:p>
            <a:pPr lvl="1" eaLnBrk="1" hangingPunct="1"/>
            <a:r>
              <a:rPr lang="en-US" smtClean="0"/>
              <a:t>Electronegativity decreases </a:t>
            </a:r>
          </a:p>
          <a:p>
            <a:pPr lvl="1" eaLnBrk="1" hangingPunct="1"/>
            <a:r>
              <a:rPr lang="en-US" smtClean="0"/>
              <a:t>Size: outer shell further away from nucleus </a:t>
            </a:r>
          </a:p>
          <a:p>
            <a:pPr lvl="1" eaLnBrk="1" hangingPunct="1"/>
            <a:r>
              <a:rPr lang="en-US" smtClean="0"/>
              <a:t>Electron afinity decreases </a:t>
            </a:r>
          </a:p>
        </p:txBody>
      </p:sp>
    </p:spTree>
    <p:extLst>
      <p:ext uri="{BB962C8B-B14F-4D97-AF65-F5344CB8AC3E}">
        <p14:creationId xmlns:p14="http://schemas.microsoft.com/office/powerpoint/2010/main" val="26522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1000" y="381000"/>
            <a:ext cx="8305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Displacement reactions</a:t>
            </a:r>
          </a:p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If a more reactive halogen is placed into a solution containing a less reactive halide, a displacement reaction is seen.</a:t>
            </a:r>
          </a:p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e.g. </a:t>
            </a:r>
            <a:r>
              <a:rPr lang="en-US" sz="25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</a:t>
            </a:r>
            <a:r>
              <a:rPr lang="en-US" sz="2500" baseline="-3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5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(g) + KI(</a:t>
            </a:r>
            <a:r>
              <a:rPr lang="en-US" sz="25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aq</a:t>
            </a:r>
            <a:r>
              <a:rPr lang="en-US" sz="2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           </a:t>
            </a:r>
            <a:r>
              <a:rPr lang="en-US" sz="25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KCl</a:t>
            </a:r>
            <a:r>
              <a:rPr lang="en-US" sz="2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5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aq</a:t>
            </a:r>
            <a:r>
              <a:rPr lang="en-US" sz="2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+ I</a:t>
            </a:r>
            <a:r>
              <a:rPr lang="en-US" sz="2500" baseline="-3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(s)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endParaRPr lang="en-US" sz="23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sz="2800" baseline="-3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will displace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Cl</a:t>
            </a:r>
            <a:r>
              <a:rPr lang="en-US" sz="2800" baseline="36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Br </a:t>
            </a:r>
            <a:r>
              <a:rPr lang="en-US" sz="2800" baseline="36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&amp; 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800" baseline="36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</a:t>
            </a:r>
            <a:r>
              <a:rPr lang="en-US" sz="2800" baseline="-3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will displace Br </a:t>
            </a:r>
            <a:r>
              <a:rPr lang="en-US" sz="2800" baseline="36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&amp; 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800" baseline="36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Br</a:t>
            </a:r>
            <a:r>
              <a:rPr lang="en-US" sz="2800" baseline="-3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will displace I</a:t>
            </a:r>
            <a:r>
              <a:rPr lang="en-US" sz="2800" baseline="36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800" baseline="-3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will displace none</a:t>
            </a: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3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 </a:t>
            </a:r>
            <a:br>
              <a:rPr lang="en-US" sz="23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3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3048000" y="289560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Hydrogen Halide</a:t>
            </a:r>
          </a:p>
        </p:txBody>
      </p:sp>
      <p:graphicFrame>
        <p:nvGraphicFramePr>
          <p:cNvPr id="35842" name="Group 2"/>
          <p:cNvGraphicFramePr>
            <a:graphicFrameLocks noGrp="1"/>
          </p:cNvGraphicFramePr>
          <p:nvPr/>
        </p:nvGraphicFramePr>
        <p:xfrm>
          <a:off x="1219200" y="1524000"/>
          <a:ext cx="6553200" cy="4089400"/>
        </p:xfrm>
        <a:graphic>
          <a:graphicData uri="http://schemas.openxmlformats.org/drawingml/2006/table">
            <a:tbl>
              <a:tblPr/>
              <a:tblGrid>
                <a:gridCol w="2184400"/>
                <a:gridCol w="2184400"/>
                <a:gridCol w="2184400"/>
              </a:tblGrid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Hydrogen Fluoride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Hydrogen Chloride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Hydrogen Bromide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Hydrogen Iodide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5865" name="Picture 25" descr="45px-Hydrogen-fluoride-3D-vdW">
            <a:hlinkClick r:id="rId2" tooltip="Hydrogen-fluoride-3D-vdW.png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676400"/>
            <a:ext cx="9620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7" name="Picture 27" descr="70px-Hydrogen-chloride-3D-vdW">
            <a:hlinkClick r:id="rId4" tooltip="Hydrogen-chloride-3D-vdW.png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67000"/>
            <a:ext cx="895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9" name="Picture 29" descr="72px-Hydrogen-bromide-3D-vdW">
            <a:hlinkClick r:id="rId6" tooltip="Hydrogen-bromide-3D-vdW.png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60900"/>
            <a:ext cx="91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4" name="Picture 24" descr="68px-Hydrogen-fluoride-2D-dimensions">
            <a:hlinkClick r:id="rId8" tooltip="Hydrogen-fluoride-2D-dimensions.png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1651000"/>
            <a:ext cx="109061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6" name="Picture 26" descr="95px-Hydrogen-chloride-2D-dimensions">
            <a:hlinkClick r:id="rId10" tooltip="Hydrogen-chloride-2D-dimensions.png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2681288"/>
            <a:ext cx="134302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8" name="Picture 28" descr="108px-Hydrogen-bromide-2D-dimensions">
            <a:hlinkClick r:id="rId12" tooltip="Hydrogen-bromide-2D-dimensions.png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3768725"/>
            <a:ext cx="13017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70" name="Picture 30" descr="110px-Hydrogen-iodide-2D-dimensions">
            <a:hlinkClick r:id="rId14" tooltip="Hydrogen-iodide-2D-dimensions.png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4800600"/>
            <a:ext cx="1322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71" name="Picture 31" descr="84px-Hydrogen-iodide-3D-vdW">
            <a:hlinkClick r:id="rId16" tooltip="Hydrogen-iodide-3D-vdW.png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3657600"/>
            <a:ext cx="9779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37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00" name="Group 28"/>
          <p:cNvGraphicFramePr>
            <a:graphicFrameLocks noGrp="1"/>
          </p:cNvGraphicFramePr>
          <p:nvPr>
            <p:ph type="tbl" idx="1"/>
          </p:nvPr>
        </p:nvGraphicFramePr>
        <p:xfrm>
          <a:off x="457200" y="533400"/>
          <a:ext cx="8229600" cy="5578476"/>
        </p:xfrm>
        <a:graphic>
          <a:graphicData uri="http://schemas.openxmlformats.org/drawingml/2006/table">
            <a:tbl>
              <a:tblPr/>
              <a:tblGrid>
                <a:gridCol w="1763713"/>
                <a:gridCol w="6465887"/>
              </a:tblGrid>
              <a:tr h="457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itchFamily="34" charset="0"/>
                        </a:rPr>
                        <a:t>Elements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itchFamily="34" charset="0"/>
                        </a:rPr>
                        <a:t>Reaction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Fluorine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Explodes with hydrogen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under all conditions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(g) + F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(g)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2 HF (g)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2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Chlorine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Hydrogen burns in chlorine;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 and Cl</a:t>
                      </a:r>
                      <a:r>
                        <a:rPr kumimoji="0" lang="en-US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explodes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in the presence of light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(g) + Cl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(g)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2 HCl (g)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2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Bromine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Reacts with hydrogen when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heated to 200°C the presence of platinum catalyst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(g) + Br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(g)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2 HBr (g)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0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Iodine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No reaction unless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strongly heated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-Reaction is incomplete and equilibrium is obtained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(g) + I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(g)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↔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2 HI (g)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7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382000" cy="54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381000" y="5988050"/>
            <a:ext cx="838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/>
              <a:t>b.p</a:t>
            </a:r>
            <a:r>
              <a:rPr lang="en-US" dirty="0"/>
              <a:t>. HI &gt; </a:t>
            </a:r>
            <a:r>
              <a:rPr lang="en-US" dirty="0" err="1"/>
              <a:t>HBr</a:t>
            </a:r>
            <a:r>
              <a:rPr lang="en-US" dirty="0"/>
              <a:t> &gt; </a:t>
            </a:r>
            <a:r>
              <a:rPr lang="en-US" dirty="0" err="1"/>
              <a:t>HCl</a:t>
            </a:r>
            <a:r>
              <a:rPr lang="en-US" dirty="0"/>
              <a:t> because no. of electrons in I is larger compare to the other molecules (has </a:t>
            </a:r>
            <a:r>
              <a:rPr lang="en-US" dirty="0" smtClean="0"/>
              <a:t>PD-PD </a:t>
            </a:r>
            <a:r>
              <a:rPr lang="en-US" dirty="0"/>
              <a:t>as well)</a:t>
            </a:r>
          </a:p>
        </p:txBody>
      </p:sp>
    </p:spTree>
    <p:extLst>
      <p:ext uri="{BB962C8B-B14F-4D97-AF65-F5344CB8AC3E}">
        <p14:creationId xmlns:p14="http://schemas.microsoft.com/office/powerpoint/2010/main" val="4327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23900"/>
            <a:ext cx="6477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1743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128</TotalTime>
  <Words>791</Words>
  <Application>Microsoft Office PowerPoint</Application>
  <PresentationFormat>On-screen Show (4:3)</PresentationFormat>
  <Paragraphs>140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Trek</vt:lpstr>
      <vt:lpstr>PowerPoint Presentation</vt:lpstr>
      <vt:lpstr>Group VII</vt:lpstr>
      <vt:lpstr>PowerPoint Presentation</vt:lpstr>
      <vt:lpstr>Halogen as Oxidising agent </vt:lpstr>
      <vt:lpstr>PowerPoint Presentation</vt:lpstr>
      <vt:lpstr>Hydrogen Halide</vt:lpstr>
      <vt:lpstr>PowerPoint Presentation</vt:lpstr>
      <vt:lpstr>PowerPoint Presentation</vt:lpstr>
      <vt:lpstr>PowerPoint Presentation</vt:lpstr>
      <vt:lpstr>Thermal stability of Hydrogen Halide</vt:lpstr>
      <vt:lpstr>Reaction of AgX with Aqueous Ammonia</vt:lpstr>
      <vt:lpstr>Reaction of Halide Ions with Conc. H2SO4</vt:lpstr>
      <vt:lpstr>PowerPoint Presentation</vt:lpstr>
      <vt:lpstr>Reaction of Halide Ions with H3PO4 </vt:lpstr>
      <vt:lpstr>Reaction of Halide Ions with H3PO4</vt:lpstr>
      <vt:lpstr>Reaction between cold aqueous &amp; hot conc. sodium hydroxide with chlorine</vt:lpstr>
      <vt:lpstr>USES OF CHLORINE</vt:lpstr>
    </vt:vector>
  </TitlesOfParts>
  <Company>Taylor's College Sdn Bhd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taylorsadmin</dc:creator>
  <cp:lastModifiedBy>taylorsadmin</cp:lastModifiedBy>
  <cp:revision>7</cp:revision>
  <dcterms:created xsi:type="dcterms:W3CDTF">2011-04-21T00:52:46Z</dcterms:created>
  <dcterms:modified xsi:type="dcterms:W3CDTF">2012-05-02T06:52:04Z</dcterms:modified>
</cp:coreProperties>
</file>