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D428-2F89-4B99-AB54-D42962888935}" type="datetimeFigureOut">
              <a:rPr lang="en-US" smtClean="0"/>
              <a:t>28/2/2014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D87B-B7DF-4803-9614-C114A6F0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D428-2F89-4B99-AB54-D42962888935}" type="datetimeFigureOut">
              <a:rPr lang="en-US" smtClean="0"/>
              <a:t>28/2/2014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D87B-B7DF-4803-9614-C114A6F0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0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D428-2F89-4B99-AB54-D42962888935}" type="datetimeFigureOut">
              <a:rPr lang="en-US" smtClean="0"/>
              <a:t>28/2/2014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D87B-B7DF-4803-9614-C114A6F0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5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D428-2F89-4B99-AB54-D42962888935}" type="datetimeFigureOut">
              <a:rPr lang="en-US" smtClean="0"/>
              <a:t>28/2/2014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D87B-B7DF-4803-9614-C114A6F0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5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D428-2F89-4B99-AB54-D42962888935}" type="datetimeFigureOut">
              <a:rPr lang="en-US" smtClean="0"/>
              <a:t>28/2/2014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D87B-B7DF-4803-9614-C114A6F0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7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D428-2F89-4B99-AB54-D42962888935}" type="datetimeFigureOut">
              <a:rPr lang="en-US" smtClean="0"/>
              <a:t>28/2/2014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D87B-B7DF-4803-9614-C114A6F0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0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D428-2F89-4B99-AB54-D42962888935}" type="datetimeFigureOut">
              <a:rPr lang="en-US" smtClean="0"/>
              <a:t>28/2/2014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D87B-B7DF-4803-9614-C114A6F0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5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D428-2F89-4B99-AB54-D42962888935}" type="datetimeFigureOut">
              <a:rPr lang="en-US" smtClean="0"/>
              <a:t>28/2/2014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D87B-B7DF-4803-9614-C114A6F0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8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D428-2F89-4B99-AB54-D42962888935}" type="datetimeFigureOut">
              <a:rPr lang="en-US" smtClean="0"/>
              <a:t>28/2/2014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D87B-B7DF-4803-9614-C114A6F0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D428-2F89-4B99-AB54-D42962888935}" type="datetimeFigureOut">
              <a:rPr lang="en-US" smtClean="0"/>
              <a:t>28/2/2014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D87B-B7DF-4803-9614-C114A6F0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8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D428-2F89-4B99-AB54-D42962888935}" type="datetimeFigureOut">
              <a:rPr lang="en-US" smtClean="0"/>
              <a:t>28/2/2014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D87B-B7DF-4803-9614-C114A6F0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1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1D428-2F89-4B99-AB54-D42962888935}" type="datetimeFigureOut">
              <a:rPr lang="en-US" smtClean="0"/>
              <a:t>28/2/2014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9D87B-B7DF-4803-9614-C114A6F0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6350" y="1905000"/>
            <a:ext cx="9150350" cy="3048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APPLICATION CHEMISTRY</a:t>
            </a:r>
            <a:b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A2 LEVEL 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ANALYTICAL CHEMISTRY</a:t>
            </a:r>
            <a:b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CHAPTER 2: 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C000"/>
                </a:solidFill>
                <a:latin typeface="Albertus Medium" pitchFamily="18" charset="0"/>
              </a:rPr>
              <a:t>DNA (GENETIC)  FINGERPRINTING </a:t>
            </a:r>
            <a:endParaRPr lang="en-US" b="1" dirty="0">
              <a:solidFill>
                <a:srgbClr val="FFC000"/>
              </a:solidFill>
              <a:latin typeface="Albertus Medium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88" y="28575"/>
            <a:ext cx="1281112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815013"/>
            <a:ext cx="4224338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79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78873"/>
          </a:xfrm>
          <a:solidFill>
            <a:schemeClr val="accent2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Technique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1054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Discovering the positions of the separated fragments requires a special technique.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DNA fragments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transferred from the gel onto a nylon membrane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are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broken into single strands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by soaking in dilute alkali.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membrane is then soaked in a solution containing short lengths of DNA identical to the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minisatellite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sequence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but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labelled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with radioactive </a:t>
            </a:r>
            <a:r>
              <a:rPr lang="en-US" sz="2200" b="1" baseline="30000" dirty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 DNA thus sticks to the membrane where the DNA fragments are situated, and if an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X-ray sensitive film is placed over the plate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it will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record the pattern originally on the gel plate</a:t>
            </a:r>
          </a:p>
        </p:txBody>
      </p:sp>
    </p:spTree>
    <p:extLst>
      <p:ext uri="{BB962C8B-B14F-4D97-AF65-F5344CB8AC3E}">
        <p14:creationId xmlns:p14="http://schemas.microsoft.com/office/powerpoint/2010/main" val="328283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5867400"/>
            <a:ext cx="3200400" cy="76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Albertus Medium" pitchFamily="18" charset="0"/>
              </a:rPr>
              <a:t>The process of producing a genetic fingerprint.</a:t>
            </a:r>
            <a:endParaRPr lang="en-US" sz="2000" dirty="0">
              <a:latin typeface="Albertus Medium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44958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9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166688"/>
            <a:ext cx="5956300" cy="6523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52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45259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Genetic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fingerprinting has been used in :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081088" lvl="1" indent="-623888">
              <a:lnSpc>
                <a:spcPct val="150000"/>
              </a:lnSpc>
              <a:buFont typeface="Symbol" pitchFamily="18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paternity testing</a:t>
            </a:r>
          </a:p>
          <a:p>
            <a:pPr marL="1081088" lvl="1" indent="-623888">
              <a:lnSpc>
                <a:spcPct val="150000"/>
              </a:lnSpc>
              <a:buFont typeface="Symbol" pitchFamily="18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establishing other familial relationships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between both the living and the dead</a:t>
            </a:r>
          </a:p>
          <a:p>
            <a:pPr marL="1081088" lvl="1" indent="-623888">
              <a:lnSpc>
                <a:spcPct val="150000"/>
              </a:lnSpc>
              <a:buFont typeface="Symbol" pitchFamily="18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establishing the relationship between archaeological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artefacts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081088" lvl="1" indent="-623888">
              <a:lnSpc>
                <a:spcPct val="150000"/>
              </a:lnSpc>
              <a:buFont typeface="Symbol" pitchFamily="18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forensic testing</a:t>
            </a:r>
          </a:p>
          <a:p>
            <a:pPr marL="1081088" lvl="1" indent="-623888">
              <a:lnSpc>
                <a:spcPct val="150000"/>
              </a:lnSpc>
              <a:buFont typeface="Symbol" pitchFamily="18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medicine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uses of genetic fingerprinting</a:t>
            </a:r>
          </a:p>
        </p:txBody>
      </p:sp>
    </p:spTree>
    <p:extLst>
      <p:ext uri="{BB962C8B-B14F-4D97-AF65-F5344CB8AC3E}">
        <p14:creationId xmlns:p14="http://schemas.microsoft.com/office/powerpoint/2010/main" val="335128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uses of genetic fingerprinting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525963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inherits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one set of chromosomes from its mother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other set from its father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child’s fragments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correspond with those of its mother,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together with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those of possible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father F2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but show little correspondence to those of possible father F1.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Medical applications have included the investigations of whether cases of tuberculosis or cancers are re-infections from previous illnesses, or brand new infections.</a:t>
            </a:r>
          </a:p>
        </p:txBody>
      </p:sp>
    </p:spTree>
    <p:extLst>
      <p:ext uri="{BB962C8B-B14F-4D97-AF65-F5344CB8AC3E}">
        <p14:creationId xmlns:p14="http://schemas.microsoft.com/office/powerpoint/2010/main" val="383115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98525"/>
            <a:ext cx="8382000" cy="5059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21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620000" cy="2127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 you should know…</a:t>
            </a:r>
          </a:p>
        </p:txBody>
      </p:sp>
    </p:spTree>
    <p:extLst>
      <p:ext uri="{BB962C8B-B14F-4D97-AF65-F5344CB8AC3E}">
        <p14:creationId xmlns:p14="http://schemas.microsoft.com/office/powerpoint/2010/main" val="25681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6927"/>
            <a:ext cx="9144000" cy="768927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Genetic fingerprinting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2578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DNA contained within the chromosomes, only about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10% comprises the genes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small portion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“useful” DNA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will be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almost identical in most members of a particular species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other 90%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chromosomal DNA (the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“useless” DNA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lies in between the genes.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Highly variable in its base sequences.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portions often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contain sequences of bases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about 10-50 base pairs in length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that are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repeated several times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093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32004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All members of the same species have these repeats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but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individuals vary in the number of times each sequence is repeated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§"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Termed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minisatellites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VNTRs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(variable number of tandem repeats)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§"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Short sequences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(2-5 base-pairs) that are repeated many times. These are termed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short tandem repeats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microsatellites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6927"/>
            <a:ext cx="9144000" cy="768927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Genetic fingerprinting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59" y="4267200"/>
            <a:ext cx="8694541" cy="190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4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key to genetic fingerprinting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that an individual’s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pattern of VNTRs or STRs is entirely unique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no one else (except an identical twin) will have the same pattern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Members of a family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throughout many generations will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have similar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minisatellite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patterns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each other.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6927"/>
            <a:ext cx="9144000" cy="768927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Genetic fingerprinting</a:t>
            </a:r>
          </a:p>
        </p:txBody>
      </p:sp>
    </p:spTree>
    <p:extLst>
      <p:ext uri="{BB962C8B-B14F-4D97-AF65-F5344CB8AC3E}">
        <p14:creationId xmlns:p14="http://schemas.microsoft.com/office/powerpoint/2010/main" val="41233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037" y="152400"/>
            <a:ext cx="4876800" cy="6578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16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4864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Starts with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extraction of the DNA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from a sample of chromosomal material, such as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blood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(only the white cells contain DNA),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hair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inner cheek cells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semen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skin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DNA is then broken into fragments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by a restriction enzyme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Restriction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enzyme recognizes and cuts DNA only at a particular sequence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nucleotides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is a range of these enzymes available, each one breaking the DNA at several different, but known and specific, places.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produces fragments that can now be subjected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electrophoresis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  <a:solidFill>
            <a:schemeClr val="accent2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Technique</a:t>
            </a:r>
          </a:p>
        </p:txBody>
      </p:sp>
    </p:spTree>
    <p:extLst>
      <p:ext uri="{BB962C8B-B14F-4D97-AF65-F5344CB8AC3E}">
        <p14:creationId xmlns:p14="http://schemas.microsoft.com/office/powerpoint/2010/main" val="23124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56388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Polymerase chain reaction (PCR)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used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when the amount of available DNA is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smaller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After the DNA has been broken up into pieces in the usual way,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 individual segment is extracted.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Heating a solution of the segment separates the two DNA strands from each other.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sample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then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cooled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short “primer” length of DNA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which matches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end of the segment is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added, together with the enzyme DNA polymerase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four monomer nucleotides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A, G, C, 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On warming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bases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will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bind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together.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  <a:solidFill>
            <a:schemeClr val="accent2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Technique</a:t>
            </a:r>
          </a:p>
        </p:txBody>
      </p:sp>
    </p:spTree>
    <p:extLst>
      <p:ext uri="{BB962C8B-B14F-4D97-AF65-F5344CB8AC3E}">
        <p14:creationId xmlns:p14="http://schemas.microsoft.com/office/powerpoint/2010/main" val="389930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52596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process is repeated many times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until a sufficient amount of DNA has been made.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Samples of DNA to be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analysed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placed in wells near the cathode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agarose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gel plate.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Since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phosphate groups of DNA are negatively charged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all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DNA samples will move towards the anode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but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smaller fragments will move faster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than the larger ones.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  <a:solidFill>
            <a:schemeClr val="accent2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Technique</a:t>
            </a:r>
          </a:p>
        </p:txBody>
      </p:sp>
    </p:spTree>
    <p:extLst>
      <p:ext uri="{BB962C8B-B14F-4D97-AF65-F5344CB8AC3E}">
        <p14:creationId xmlns:p14="http://schemas.microsoft.com/office/powerpoint/2010/main" val="392142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692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Genetic fingerprinting</vt:lpstr>
      <vt:lpstr>Genetic fingerprinting</vt:lpstr>
      <vt:lpstr>Genetic fingerprinting</vt:lpstr>
      <vt:lpstr>PowerPoint Presentation</vt:lpstr>
      <vt:lpstr>Technique</vt:lpstr>
      <vt:lpstr>Technique</vt:lpstr>
      <vt:lpstr>Technique</vt:lpstr>
      <vt:lpstr>Technique</vt:lpstr>
      <vt:lpstr>PowerPoint Presentation</vt:lpstr>
      <vt:lpstr>PowerPoint Presentation</vt:lpstr>
      <vt:lpstr>The uses of genetic fingerprinting</vt:lpstr>
      <vt:lpstr>The uses of genetic fingerprinting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Raja Rajeswari Mahalingam</dc:creator>
  <cp:lastModifiedBy>Sri Raja Rajeswari Mahalingam</cp:lastModifiedBy>
  <cp:revision>23</cp:revision>
  <dcterms:created xsi:type="dcterms:W3CDTF">2014-02-25T02:53:40Z</dcterms:created>
  <dcterms:modified xsi:type="dcterms:W3CDTF">2014-02-28T02:36:59Z</dcterms:modified>
</cp:coreProperties>
</file>