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70" r:id="rId3"/>
    <p:sldId id="278" r:id="rId4"/>
    <p:sldId id="258" r:id="rId5"/>
    <p:sldId id="261" r:id="rId6"/>
    <p:sldId id="262" r:id="rId7"/>
    <p:sldId id="276" r:id="rId8"/>
    <p:sldId id="277" r:id="rId9"/>
    <p:sldId id="264" r:id="rId10"/>
    <p:sldId id="265" r:id="rId11"/>
    <p:sldId id="266" r:id="rId12"/>
    <p:sldId id="273" r:id="rId13"/>
    <p:sldId id="274" r:id="rId14"/>
    <p:sldId id="269" r:id="rId15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1A8D-52CF-4338-99B5-3B5986E858D6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36CF8-BDD7-4BEF-AA49-026C9BF3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7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775B-ACE3-4EE2-AC0A-53A6D11200F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F13A-A274-46AC-BB57-BAC77DF4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350" y="1905000"/>
            <a:ext cx="9150350" cy="304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A2 LEVEL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CHAPTER 3: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PARTITION COEFFICIENT</a:t>
            </a:r>
            <a:r>
              <a:rPr lang="en-US" b="1" dirty="0" smtClean="0">
                <a:solidFill>
                  <a:srgbClr val="FFC000"/>
                </a:solidFill>
                <a:latin typeface="Albertus Medium" pitchFamily="18" charset="0"/>
              </a:rPr>
              <a:t> </a:t>
            </a:r>
            <a:endParaRPr lang="en-US" b="1" dirty="0">
              <a:solidFill>
                <a:srgbClr val="FFC000"/>
              </a:solidFill>
              <a:latin typeface="Albertus Medium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28575"/>
            <a:ext cx="1281112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815013"/>
            <a:ext cx="4224338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4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1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39091"/>
            <a:ext cx="865909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1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scan0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r="6606" b="87192"/>
          <a:stretch>
            <a:fillRect/>
          </a:stretch>
        </p:blipFill>
        <p:spPr bwMode="auto">
          <a:xfrm>
            <a:off x="114300" y="1066800"/>
            <a:ext cx="8915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2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3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scan0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7704" r="2893" b="86380"/>
          <a:stretch>
            <a:fillRect/>
          </a:stretch>
        </p:blipFill>
        <p:spPr bwMode="auto">
          <a:xfrm>
            <a:off x="76200" y="1029567"/>
            <a:ext cx="8991600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4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 descr="scan0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34566" r="1654" b="58881"/>
          <a:stretch>
            <a:fillRect/>
          </a:stretch>
        </p:blipFill>
        <p:spPr bwMode="auto">
          <a:xfrm>
            <a:off x="27709" y="1295400"/>
            <a:ext cx="9116291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1" y="1371600"/>
            <a:ext cx="9010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5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58450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-152400"/>
            <a:ext cx="9144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4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Liquid-liquid extraction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912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Liquid-liquid extraction is based on the </a:t>
            </a:r>
            <a:r>
              <a:rPr lang="en-US" sz="2900" u="sng" dirty="0">
                <a:latin typeface="Times New Roman" pitchFamily="18" charset="0"/>
                <a:cs typeface="Times New Roman" pitchFamily="18" charset="0"/>
              </a:rPr>
              <a:t>transfer of a solute substance from one liquid phase into another liquid phase according to the solubility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xtraction is used to </a:t>
            </a:r>
            <a:r>
              <a:rPr lang="en-US" sz="2900" u="sng" dirty="0">
                <a:latin typeface="Times New Roman" pitchFamily="18" charset="0"/>
                <a:cs typeface="Times New Roman" pitchFamily="18" charset="0"/>
              </a:rPr>
              <a:t>separate a substance selectively from a mixture, or to remove unwanted impurities from a solution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practical use, usually </a:t>
            </a:r>
            <a:r>
              <a:rPr lang="en-US" sz="2900" b="1" u="sng" dirty="0">
                <a:latin typeface="Times New Roman" pitchFamily="18" charset="0"/>
                <a:cs typeface="Times New Roman" pitchFamily="18" charset="0"/>
              </a:rPr>
              <a:t>one phase is a water or water-based (aqueous) solution and the other an organic solvent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which is immiscible with water.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success of this method depends upon the difference in solubility of a compound in various solvents. 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 given compound, solubility differences between solvents is quantified as the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“partition coefficient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Font typeface="Wingdings" pitchFamily="2" charset="2"/>
              <a:buChar char="§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general, there are four different ways that molecules attract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solubility).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ion-ion attractions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ion-dipole attractions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van der Waals’ (induced dipole) attractions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hydrogen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bonding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Partition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0688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Solvents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can, be listed according to their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polarity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Polar solvents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more likely to be able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dissolve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hydrogen bonded molecules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molecules with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dipoles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non-polar solvent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dissolve those solutes whose molecules are only attracted to each other 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van der Waals’ forces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Partition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043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3124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Iodine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soluble in two immiscible solvents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(e.g. water and hexane), its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solubility is very unlikely to be the same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both solvents.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One solvent will be better at dissolving 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than the other.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some iodine crystals are shaken with a mixture of hexane and water until no further change takes place, two layers allowed to separate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ratio of the concentrations of iodine in each layer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constant.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199"/>
            <a:ext cx="4343400" cy="2835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410200" y="6077434"/>
            <a:ext cx="3200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constant is the equilibrium constant for the change.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2438399"/>
          </a:xfrm>
        </p:spPr>
        <p:txBody>
          <a:bodyPr>
            <a:normAutofit fontScale="40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When a compound is shaken in a </a:t>
            </a:r>
            <a:r>
              <a:rPr lang="en-US" sz="5100" dirty="0" err="1">
                <a:latin typeface="Times New Roman" pitchFamily="18" charset="0"/>
                <a:cs typeface="Times New Roman" pitchFamily="18" charset="0"/>
              </a:rPr>
              <a:t>separatory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funnel with two immiscible solvents, the compound will distribute itself between the two solvents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5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Normally one solvent is 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and the other solvent is 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a water-immiscible organic solvent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Most organic compounds are more soluble in organic solvents, while some organic compounds are more soluble in water.</a:t>
            </a:r>
          </a:p>
          <a:p>
            <a:endParaRPr lang="en-US" dirty="0" smtClean="0">
              <a:latin typeface="Comic Sans MS" pitchFamily="4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theo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599"/>
            <a:ext cx="6019800" cy="3440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Partition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5858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3966" y="533400"/>
            <a:ext cx="4419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happens if you extract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 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case, the amount of extraction solvent is the same volume as was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used, 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total volume is divided into two portions and you extract with each.</a:t>
            </a: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US" b="1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67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 particles are extracted with the </a:t>
            </a:r>
            <a:r>
              <a:rPr lang="en-US" b="1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 portion of extraction solvent (solvent</a:t>
            </a:r>
            <a:r>
              <a:rPr lang="en-US" baseline="-25000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).The total number of particles extracted from the </a:t>
            </a:r>
            <a:r>
              <a:rPr lang="en-US" b="1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 (200 particles) and </a:t>
            </a:r>
            <a:r>
              <a:rPr lang="en-US" b="1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 (67 particles) volumes of extraction solvent is 267.This is a greater number of particles than the single extraction (</a:t>
            </a:r>
            <a:r>
              <a:rPr lang="en-US" b="1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240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 particles) using one 200 mL portion of solvent</a:t>
            </a:r>
            <a:r>
              <a:rPr lang="en-US" baseline="-25000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814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</a:p>
          <a:p>
            <a:pPr algn="just"/>
            <a:endParaRPr lang="en-US" dirty="0">
              <a:solidFill>
                <a:srgbClr val="F814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more efficient to carry out two extractions with 1/2 volume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extraction solvent than one large volume!</a:t>
            </a:r>
          </a:p>
        </p:txBody>
      </p:sp>
      <p:pic>
        <p:nvPicPr>
          <p:cNvPr id="6" name="Picture 5" descr="theo3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0782"/>
            <a:ext cx="4419600" cy="68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1"/>
            <a:ext cx="8686800" cy="2667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coefficient 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Kpc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):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6075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ratio of the concentrations of a solute in two different immiscible solvent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when an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equilibrium has been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established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Partition coefficients have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no units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Useful in working out how much solvent we need in order to extract a minimum amount of solute from one solvent into another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Partition Coefficient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76400" y="4267200"/>
            <a:ext cx="4114800" cy="1143000"/>
            <a:chOff x="1676400" y="4267200"/>
            <a:chExt cx="4114800" cy="1143000"/>
          </a:xfrm>
        </p:grpSpPr>
        <p:sp>
          <p:nvSpPr>
            <p:cNvPr id="3" name="TextBox 2"/>
            <p:cNvSpPr txBox="1"/>
            <p:nvPr/>
          </p:nvSpPr>
          <p:spPr>
            <a:xfrm>
              <a:off x="1828800" y="4495800"/>
              <a:ext cx="3962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1600" b="1" dirty="0" err="1" smtClean="0">
                  <a:latin typeface="Times New Roman" pitchFamily="18" charset="0"/>
                  <a:cs typeface="Times New Roman" pitchFamily="18" charset="0"/>
                </a:rPr>
                <a:t>pc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 = [x in organic solvent]</a:t>
              </a:r>
            </a:p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                 [x in water]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625436" y="4838700"/>
              <a:ext cx="2251364" cy="11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676400" y="4267200"/>
              <a:ext cx="3581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9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558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Liquid-liquid extraction</vt:lpstr>
      <vt:lpstr>Partition Coefficient</vt:lpstr>
      <vt:lpstr>Partition Coefficient</vt:lpstr>
      <vt:lpstr>Example</vt:lpstr>
      <vt:lpstr>Partition Coefficient</vt:lpstr>
      <vt:lpstr>PowerPoint Presentation</vt:lpstr>
      <vt:lpstr>Partition Coefficient</vt:lpstr>
      <vt:lpstr>QUESTION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Raja Rajeswari Mahalingam</dc:creator>
  <cp:lastModifiedBy>Sri Raja Rajeswari Mahalingam</cp:lastModifiedBy>
  <cp:revision>34</cp:revision>
  <cp:lastPrinted>2014-02-27T03:20:17Z</cp:lastPrinted>
  <dcterms:created xsi:type="dcterms:W3CDTF">2014-02-26T12:59:06Z</dcterms:created>
  <dcterms:modified xsi:type="dcterms:W3CDTF">2014-03-03T03:58:48Z</dcterms:modified>
</cp:coreProperties>
</file>