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5" r:id="rId5"/>
    <p:sldId id="258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488-007D-4F26-85C7-31E68D56A962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3A7E-8C84-4B64-96FC-B1F7AD3FE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8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488-007D-4F26-85C7-31E68D56A962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3A7E-8C84-4B64-96FC-B1F7AD3FE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488-007D-4F26-85C7-31E68D56A962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3A7E-8C84-4B64-96FC-B1F7AD3FE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9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488-007D-4F26-85C7-31E68D56A962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3A7E-8C84-4B64-96FC-B1F7AD3FE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6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488-007D-4F26-85C7-31E68D56A962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3A7E-8C84-4B64-96FC-B1F7AD3FE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33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488-007D-4F26-85C7-31E68D56A962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3A7E-8C84-4B64-96FC-B1F7AD3FE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488-007D-4F26-85C7-31E68D56A962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3A7E-8C84-4B64-96FC-B1F7AD3FE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74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488-007D-4F26-85C7-31E68D56A962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3A7E-8C84-4B64-96FC-B1F7AD3FE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7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488-007D-4F26-85C7-31E68D56A962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3A7E-8C84-4B64-96FC-B1F7AD3FE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7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488-007D-4F26-85C7-31E68D56A962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3A7E-8C84-4B64-96FC-B1F7AD3FE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96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488-007D-4F26-85C7-31E68D56A962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3A7E-8C84-4B64-96FC-B1F7AD3FE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4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80488-007D-4F26-85C7-31E68D56A962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63A7E-8C84-4B64-96FC-B1F7AD3FE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2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6350" y="1905000"/>
            <a:ext cx="9150350" cy="3048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APPLICATION CHEMISTRY</a:t>
            </a:r>
            <a:b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A2 LEVEL </a:t>
            </a:r>
          </a:p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ANALYTICAL CHEMISTRY</a:t>
            </a:r>
            <a:b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CHAPTER 4: </a:t>
            </a:r>
          </a:p>
          <a:p>
            <a:pPr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SOLVENT EXTRACTION</a:t>
            </a:r>
            <a:r>
              <a:rPr lang="en-US" b="1" dirty="0" smtClean="0">
                <a:solidFill>
                  <a:srgbClr val="FFC000"/>
                </a:solidFill>
                <a:latin typeface="Albertus Medium" pitchFamily="18" charset="0"/>
              </a:rPr>
              <a:t> </a:t>
            </a:r>
            <a:endParaRPr lang="en-US" b="1" dirty="0">
              <a:solidFill>
                <a:srgbClr val="FFC000"/>
              </a:solidFill>
              <a:latin typeface="Albertus Medium" pitchFamily="1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888" y="28575"/>
            <a:ext cx="1281112" cy="142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815013"/>
            <a:ext cx="4224338" cy="104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761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82782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r>
              <a:rPr lang="en-US" sz="4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Successive extractions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34400" cy="548640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Solvents are often </a:t>
            </a:r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expensive and flammable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and can also be </a:t>
            </a:r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polluting to the environment.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 the </a:t>
            </a:r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minimum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amount of solvent that is needed to achieve the intended goal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But, if the </a:t>
            </a:r>
            <a:r>
              <a:rPr lang="en-US" sz="2400" b="1" u="sng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solvent</a:t>
            </a:r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is a volatile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one, and if the </a:t>
            </a:r>
            <a:r>
              <a:rPr lang="en-US" sz="2400" b="1" u="sng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solute</a:t>
            </a:r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2400" b="1" u="sng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involatile</a:t>
            </a:r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stable to heat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it is possible to 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‘automate’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the process by using a 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continuous extraction apparatus.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Solvent extraction is used to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692150" indent="-401638" algn="just">
              <a:lnSpc>
                <a:spcPct val="150000"/>
              </a:lnSpc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extract 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perfumes and pharmaceutical precursors from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plants</a:t>
            </a:r>
          </a:p>
          <a:p>
            <a:pPr marL="692150" indent="-401638" algn="just">
              <a:lnSpc>
                <a:spcPct val="150000"/>
              </a:lnSpc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the analysis of insecticide residues and other pollutants in drinking water supplies, blood and milk.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48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82782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r>
              <a:rPr lang="en-US" sz="4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Successive extractions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969818"/>
            <a:ext cx="7261826" cy="55833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726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452596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100cm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an aqueous solution containing 2.0g of the organic dye X was shaken with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20cm</a:t>
            </a:r>
            <a:r>
              <a:rPr lang="en-US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of hexane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it was found that 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1.60g of the dye had been extracted into the hexane. 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[Partition coefficient is 20.]</a:t>
            </a:r>
          </a:p>
          <a:p>
            <a:pPr marL="0" indent="0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can extract more than this if two separate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10cm</a:t>
            </a:r>
            <a:r>
              <a:rPr lang="en-US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portions of hexane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rather than one 20 cm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portion.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0"/>
            <a:ext cx="9144000" cy="78278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739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64" y="138545"/>
            <a:ext cx="8913813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09" y="3936423"/>
            <a:ext cx="8761413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/>
        </p:nvSpPr>
        <p:spPr>
          <a:xfrm>
            <a:off x="155864" y="6477000"/>
            <a:ext cx="758536" cy="3740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5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5410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use of 20 cm</a:t>
            </a:r>
            <a:r>
              <a:rPr lang="en-US" sz="1800" baseline="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of hexane allowed 1.6g of the dye X to be extracted from its aqueous solution, i.e. (1.6/2.0) x 100 =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80%.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We can extract more than this if we use two separate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cm</a:t>
            </a:r>
            <a:r>
              <a:rPr lang="en-US" sz="1800" baseline="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portions of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hexane =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89%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we had split the 20 cm</a:t>
            </a:r>
            <a:r>
              <a:rPr lang="en-US" sz="1800" baseline="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of hexane into four 5 cm</a:t>
            </a:r>
            <a:r>
              <a:rPr lang="en-US" sz="1800" baseline="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portions, the amounts of X extracted at each stage would have been as follows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747713" indent="-401638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1st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extraction by 5 cm</a:t>
            </a:r>
            <a:r>
              <a:rPr lang="en-US" sz="1800" baseline="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: 1.00g</a:t>
            </a:r>
          </a:p>
          <a:p>
            <a:pPr marL="747713" indent="-401638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2nd extraction by 5 cm</a:t>
            </a:r>
            <a:r>
              <a:rPr lang="en-US" sz="1800" baseline="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: 0.50g</a:t>
            </a:r>
          </a:p>
          <a:p>
            <a:pPr marL="747713" indent="-401638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3rd extraction by 5 cm</a:t>
            </a:r>
            <a:r>
              <a:rPr lang="en-US" sz="1800" baseline="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: 0.25g</a:t>
            </a:r>
          </a:p>
          <a:p>
            <a:pPr marL="747713" indent="-401638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4th extraction by 5 cm</a:t>
            </a:r>
            <a:r>
              <a:rPr lang="en-US" sz="1800" baseline="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: 0.125g</a:t>
            </a:r>
          </a:p>
          <a:p>
            <a:pPr marL="747713" indent="-401638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total extracted = 1.875 g (94%)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82782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r>
              <a:rPr lang="en-US" sz="4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Successive extractions</a:t>
            </a:r>
          </a:p>
        </p:txBody>
      </p:sp>
    </p:spTree>
    <p:extLst>
      <p:ext uri="{BB962C8B-B14F-4D97-AF65-F5344CB8AC3E}">
        <p14:creationId xmlns:p14="http://schemas.microsoft.com/office/powerpoint/2010/main" val="314366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All these results are collected together in the following table: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However, it is impossible to extract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a solute, no matter how many portions of solvent we use.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never possible to move any equilibrium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completely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one side or the other.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5000"/>
            <a:ext cx="5410200" cy="159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82782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r>
              <a:rPr lang="en-US" sz="4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Successive extractions</a:t>
            </a:r>
          </a:p>
        </p:txBody>
      </p:sp>
    </p:spTree>
    <p:extLst>
      <p:ext uri="{BB962C8B-B14F-4D97-AF65-F5344CB8AC3E}">
        <p14:creationId xmlns:p14="http://schemas.microsoft.com/office/powerpoint/2010/main" val="420410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335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Successive extractions</vt:lpstr>
      <vt:lpstr>Successive extractions</vt:lpstr>
      <vt:lpstr>PowerPoint Presentation</vt:lpstr>
      <vt:lpstr>PowerPoint Presentation</vt:lpstr>
      <vt:lpstr>Successive extractions</vt:lpstr>
      <vt:lpstr>Successive extractions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 Raja Rajeswari Mahalingam</dc:creator>
  <cp:lastModifiedBy>Sri Raja Rajeswari Mahalingam</cp:lastModifiedBy>
  <cp:revision>24</cp:revision>
  <dcterms:created xsi:type="dcterms:W3CDTF">2014-02-26T12:59:31Z</dcterms:created>
  <dcterms:modified xsi:type="dcterms:W3CDTF">2014-03-02T23:32:12Z</dcterms:modified>
</cp:coreProperties>
</file>