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9" r:id="rId3"/>
    <p:sldId id="260" r:id="rId4"/>
    <p:sldId id="261" r:id="rId5"/>
    <p:sldId id="263" r:id="rId6"/>
    <p:sldId id="264" r:id="rId7"/>
    <p:sldId id="265" r:id="rId8"/>
    <p:sldId id="273" r:id="rId9"/>
    <p:sldId id="274" r:id="rId10"/>
    <p:sldId id="279" r:id="rId11"/>
    <p:sldId id="282" r:id="rId12"/>
    <p:sldId id="284" r:id="rId13"/>
    <p:sldId id="281" r:id="rId14"/>
    <p:sldId id="283" r:id="rId15"/>
    <p:sldId id="285" r:id="rId16"/>
    <p:sldId id="286" r:id="rId17"/>
    <p:sldId id="287" r:id="rId18"/>
    <p:sldId id="288" r:id="rId19"/>
    <p:sldId id="291" r:id="rId20"/>
    <p:sldId id="292" r:id="rId21"/>
    <p:sldId id="293" r:id="rId22"/>
    <p:sldId id="296" r:id="rId23"/>
    <p:sldId id="29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77" autoAdjust="0"/>
  </p:normalViewPr>
  <p:slideViewPr>
    <p:cSldViewPr>
      <p:cViewPr>
        <p:scale>
          <a:sx n="70" d="100"/>
          <a:sy n="70" d="100"/>
        </p:scale>
        <p:origin x="-1164" y="-8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54240-6D75-4795-9182-86DD0933BA07}" type="datetimeFigureOut">
              <a:rPr lang="en-US" smtClean="0"/>
              <a:t>18/Jul/2012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D0101-DC46-4C65-A142-E713240D8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15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219C-145F-4B67-A2CE-15DF72BB427A}" type="datetime1">
              <a:rPr lang="en-US" smtClean="0"/>
              <a:t>18/Jul/2012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736-B31A-49F7-BEC1-51E8727D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8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E591-6E6B-426E-87E5-00CD2F0983EB}" type="datetime1">
              <a:rPr lang="en-US" smtClean="0"/>
              <a:t>18/Jul/2012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736-B31A-49F7-BEC1-51E8727D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94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C155-C4DC-4833-856F-586798A60916}" type="datetime1">
              <a:rPr lang="en-US" smtClean="0"/>
              <a:t>18/Jul/2012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736-B31A-49F7-BEC1-51E8727D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2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6780-8C0C-449F-BC39-F16C68B03AEC}" type="datetime1">
              <a:rPr lang="en-US" smtClean="0"/>
              <a:t>18/Jul/2012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736-B31A-49F7-BEC1-51E8727D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2E5D-7412-428A-BE3F-F0588BAE22E4}" type="datetime1">
              <a:rPr lang="en-US" smtClean="0"/>
              <a:t>18/Jul/2012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736-B31A-49F7-BEC1-51E8727D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3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C952-D2D4-40AF-84D2-34708F3BAA5C}" type="datetime1">
              <a:rPr lang="en-US" smtClean="0"/>
              <a:t>18/Jul/2012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736-B31A-49F7-BEC1-51E8727D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2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5BE7-1227-4884-AEC5-5459EA4606AE}" type="datetime1">
              <a:rPr lang="en-US" smtClean="0"/>
              <a:t>18/Jul/2012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736-B31A-49F7-BEC1-51E8727D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7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4FAF-1787-4035-A4C4-61685F80A82F}" type="datetime1">
              <a:rPr lang="en-US" smtClean="0"/>
              <a:t>18/Jul/2012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736-B31A-49F7-BEC1-51E8727D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31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2A02-5862-46E9-B69B-F826EA1FA592}" type="datetime1">
              <a:rPr lang="en-US" smtClean="0"/>
              <a:t>18/Jul/2012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736-B31A-49F7-BEC1-51E8727D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8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A8AD-20B3-41EB-9C3F-AD9E92C7A72F}" type="datetime1">
              <a:rPr lang="en-US" smtClean="0"/>
              <a:t>18/Jul/2012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736-B31A-49F7-BEC1-51E8727D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41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3114-D8BA-404E-8BF3-4B1F3479ACBE}" type="datetime1">
              <a:rPr lang="en-US" smtClean="0"/>
              <a:t>18/Jul/2012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736-B31A-49F7-BEC1-51E8727D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1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147FE-0A79-46DA-98FE-DC5887CE4600}" type="datetime1">
              <a:rPr lang="en-US" smtClean="0"/>
              <a:t>18/Jul/2012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3D736-B31A-49F7-BEC1-51E8727D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6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988490" cy="1056162"/>
          </a:xfrm>
        </p:spPr>
        <p:txBody>
          <a:bodyPr>
            <a:noAutofit/>
          </a:bodyPr>
          <a:lstStyle/>
          <a:p>
            <a:r>
              <a:rPr lang="en-US" b="1" dirty="0"/>
              <a:t>Physical Quantities and Units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1676400"/>
            <a:ext cx="4385481" cy="3733800"/>
          </a:xfrm>
        </p:spPr>
        <p:txBody>
          <a:bodyPr>
            <a:noAutofit/>
          </a:bodyPr>
          <a:lstStyle/>
          <a:p>
            <a:pPr algn="l">
              <a:lnSpc>
                <a:spcPct val="80000"/>
              </a:lnSpc>
              <a:defRPr/>
            </a:pPr>
            <a:r>
              <a:rPr lang="en-US" sz="3600" b="1" dirty="0" smtClean="0">
                <a:solidFill>
                  <a:schemeClr val="tx1"/>
                </a:solidFill>
              </a:rPr>
              <a:t>Content</a:t>
            </a:r>
            <a:endParaRPr lang="en-US" sz="3600" b="1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  <a:defRPr/>
            </a:pPr>
            <a:r>
              <a:rPr lang="en-US" sz="2800" b="1" dirty="0" smtClean="0">
                <a:solidFill>
                  <a:schemeClr val="tx1"/>
                </a:solidFill>
              </a:rPr>
              <a:t>1.1 </a:t>
            </a:r>
            <a:r>
              <a:rPr lang="en-US" sz="2800" b="1" dirty="0">
                <a:solidFill>
                  <a:schemeClr val="tx1"/>
                </a:solidFill>
              </a:rPr>
              <a:t>Physical </a:t>
            </a:r>
            <a:r>
              <a:rPr lang="en-US" sz="2800" b="1" dirty="0" smtClean="0">
                <a:solidFill>
                  <a:schemeClr val="tx1"/>
                </a:solidFill>
              </a:rPr>
              <a:t>quantities</a:t>
            </a:r>
          </a:p>
          <a:p>
            <a:pPr algn="l">
              <a:lnSpc>
                <a:spcPct val="80000"/>
              </a:lnSpc>
              <a:defRPr/>
            </a:pPr>
            <a:r>
              <a:rPr lang="en-US" sz="2800" b="1" dirty="0" smtClean="0">
                <a:solidFill>
                  <a:schemeClr val="tx1"/>
                </a:solidFill>
              </a:rPr>
              <a:t>1.2 </a:t>
            </a:r>
            <a:r>
              <a:rPr lang="en-US" sz="2800" b="1" dirty="0">
                <a:solidFill>
                  <a:schemeClr val="tx1"/>
                </a:solidFill>
              </a:rPr>
              <a:t>SI </a:t>
            </a:r>
            <a:r>
              <a:rPr lang="en-US" sz="2800" b="1" dirty="0" smtClean="0">
                <a:solidFill>
                  <a:schemeClr val="tx1"/>
                </a:solidFill>
              </a:rPr>
              <a:t>Units</a:t>
            </a:r>
          </a:p>
          <a:p>
            <a:pPr algn="l">
              <a:lnSpc>
                <a:spcPct val="80000"/>
              </a:lnSpc>
              <a:defRPr/>
            </a:pPr>
            <a:r>
              <a:rPr lang="en-US" sz="2800" b="1" dirty="0" smtClean="0">
                <a:solidFill>
                  <a:schemeClr val="tx1"/>
                </a:solidFill>
              </a:rPr>
              <a:t>1.3 </a:t>
            </a:r>
            <a:r>
              <a:rPr lang="en-US" sz="2800" b="1" dirty="0">
                <a:solidFill>
                  <a:schemeClr val="tx1"/>
                </a:solidFill>
              </a:rPr>
              <a:t>The Avogadro </a:t>
            </a:r>
            <a:r>
              <a:rPr lang="en-US" sz="2800" b="1" dirty="0" smtClean="0">
                <a:solidFill>
                  <a:schemeClr val="tx1"/>
                </a:solidFill>
              </a:rPr>
              <a:t>constant</a:t>
            </a:r>
          </a:p>
          <a:p>
            <a:pPr algn="l">
              <a:lnSpc>
                <a:spcPct val="80000"/>
              </a:lnSpc>
              <a:defRPr/>
            </a:pPr>
            <a:r>
              <a:rPr lang="en-US" sz="2800" b="1" dirty="0" smtClean="0">
                <a:solidFill>
                  <a:schemeClr val="tx1"/>
                </a:solidFill>
              </a:rPr>
              <a:t>1.4 </a:t>
            </a:r>
            <a:r>
              <a:rPr lang="en-US" sz="2800" b="1" dirty="0">
                <a:solidFill>
                  <a:schemeClr val="tx1"/>
                </a:solidFill>
              </a:rPr>
              <a:t>Scalars and vectors</a:t>
            </a:r>
          </a:p>
          <a:p>
            <a:pPr algn="l"/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99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467600" cy="5794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Scalars and Vectors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736-B31A-49F7-BEC1-51E8727D992D}" type="slidenum">
              <a:rPr lang="en-US" smtClean="0"/>
              <a:t>10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510506" y="1581547"/>
            <a:ext cx="5772944" cy="2475706"/>
            <a:chOff x="1510506" y="1209674"/>
            <a:chExt cx="5772944" cy="2475706"/>
          </a:xfrm>
        </p:grpSpPr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506918">
              <a:off x="2960597" y="1135682"/>
              <a:ext cx="1041499" cy="20716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1648617"/>
              <a:ext cx="1023937" cy="2036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5487" y="1209674"/>
              <a:ext cx="2043113" cy="877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Oval 5"/>
            <p:cNvSpPr/>
            <p:nvPr/>
          </p:nvSpPr>
          <p:spPr>
            <a:xfrm>
              <a:off x="1510506" y="2438400"/>
              <a:ext cx="1949450" cy="762000"/>
            </a:xfrm>
            <a:prstGeom prst="ellipse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 smtClean="0">
                  <a:solidFill>
                    <a:sysClr val="window" lastClr="FFFFFF"/>
                  </a:solidFill>
                  <a:latin typeface="Times New Roman"/>
                  <a:ea typeface="Calibri"/>
                  <a:cs typeface="Times New Roman"/>
                </a:rPr>
                <a:t>SCALAR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334000" y="2438400"/>
              <a:ext cx="1949450" cy="762000"/>
            </a:xfrm>
            <a:prstGeom prst="ellipse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/>
                  <a:ea typeface="Calibri"/>
                  <a:cs typeface="Times New Roman"/>
                </a:rPr>
                <a:t>VECTOR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endParaRPr>
            </a:p>
          </p:txBody>
        </p:sp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162640"/>
              </p:ext>
            </p:extLst>
          </p:nvPr>
        </p:nvGraphicFramePr>
        <p:xfrm>
          <a:off x="685800" y="3710780"/>
          <a:ext cx="7391400" cy="21717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95700"/>
                <a:gridCol w="3695700"/>
              </a:tblGrid>
              <a:tr h="723900">
                <a:tc>
                  <a:txBody>
                    <a:bodyPr/>
                    <a:lstStyle/>
                    <a:p>
                      <a:r>
                        <a:rPr lang="en-US" dirty="0" smtClean="0"/>
                        <a:t>Has</a:t>
                      </a:r>
                      <a:r>
                        <a:rPr lang="en-US" baseline="0" dirty="0" smtClean="0"/>
                        <a:t> magnitude only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 both magnitude and direction</a:t>
                      </a:r>
                      <a:endParaRPr lang="en-US" dirty="0"/>
                    </a:p>
                  </a:txBody>
                  <a:tcPr anchor="ctr"/>
                </a:tc>
              </a:tr>
              <a:tr h="7239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Eg</a:t>
                      </a:r>
                      <a:r>
                        <a:rPr lang="en-US" dirty="0" smtClean="0"/>
                        <a:t>: mass,</a:t>
                      </a:r>
                      <a:r>
                        <a:rPr lang="en-US" baseline="0" dirty="0" smtClean="0"/>
                        <a:t> distance, speed,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Eg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force, displacement, velocity</a:t>
                      </a:r>
                      <a:endParaRPr lang="en-US" dirty="0"/>
                    </a:p>
                  </a:txBody>
                  <a:tcPr anchor="ctr"/>
                </a:tc>
              </a:tr>
              <a:tr h="72390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be added and subtracted directly (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algebraically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added using diagrams (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geometrically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30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7750"/>
            <a:ext cx="7848600" cy="2209800"/>
          </a:xfrm>
        </p:spPr>
        <p:txBody>
          <a:bodyPr/>
          <a:lstStyle/>
          <a:p>
            <a:r>
              <a:rPr lang="en-US" dirty="0"/>
              <a:t>A vector can be represented with a diagram of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 line </a:t>
            </a:r>
            <a:r>
              <a:rPr lang="en-US" dirty="0"/>
              <a:t>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an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arrow head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736-B31A-49F7-BEC1-51E8727D992D}" type="slidenum">
              <a:rPr lang="en-US" smtClean="0"/>
              <a:t>11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191000" y="3387725"/>
            <a:ext cx="2286000" cy="1073150"/>
            <a:chOff x="1447800" y="2378075"/>
            <a:chExt cx="2286000" cy="1073150"/>
          </a:xfrm>
        </p:grpSpPr>
        <p:sp>
          <p:nvSpPr>
            <p:cNvPr id="5" name="Oval 4"/>
            <p:cNvSpPr/>
            <p:nvPr/>
          </p:nvSpPr>
          <p:spPr>
            <a:xfrm>
              <a:off x="1447800" y="2917825"/>
              <a:ext cx="2286000" cy="5334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  <a:latin typeface="Cooper Black" pitchFamily="18" charset="0"/>
                </a:rPr>
                <a:t>direction</a:t>
              </a:r>
              <a:endParaRPr lang="en-US" dirty="0">
                <a:solidFill>
                  <a:srgbClr val="0070C0"/>
                </a:solidFill>
                <a:latin typeface="Cooper Black" pitchFamily="18" charset="0"/>
              </a:endParaRPr>
            </a:p>
          </p:txBody>
        </p:sp>
        <p:cxnSp>
          <p:nvCxnSpPr>
            <p:cNvPr id="8" name="Straight Arrow Connector 7"/>
            <p:cNvCxnSpPr>
              <a:endCxn id="5" idx="0"/>
            </p:cNvCxnSpPr>
            <p:nvPr/>
          </p:nvCxnSpPr>
          <p:spPr>
            <a:xfrm>
              <a:off x="2260600" y="2378075"/>
              <a:ext cx="330200" cy="53975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81000" y="3317875"/>
            <a:ext cx="2286000" cy="1143000"/>
            <a:chOff x="6172200" y="2012950"/>
            <a:chExt cx="2286000" cy="1143000"/>
          </a:xfrm>
        </p:grpSpPr>
        <p:sp>
          <p:nvSpPr>
            <p:cNvPr id="6" name="Oval 5"/>
            <p:cNvSpPr/>
            <p:nvPr/>
          </p:nvSpPr>
          <p:spPr>
            <a:xfrm>
              <a:off x="6172200" y="2622550"/>
              <a:ext cx="2286000" cy="533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  <a:latin typeface="Cooper Black" pitchFamily="18" charset="0"/>
                </a:rPr>
                <a:t>magnitude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oper Black" pitchFamily="18" charset="0"/>
              </a:endParaRPr>
            </a:p>
          </p:txBody>
        </p:sp>
        <p:cxnSp>
          <p:nvCxnSpPr>
            <p:cNvPr id="9" name="Straight Arrow Connector 8"/>
            <p:cNvCxnSpPr>
              <a:endCxn id="6" idx="0"/>
            </p:cNvCxnSpPr>
            <p:nvPr/>
          </p:nvCxnSpPr>
          <p:spPr>
            <a:xfrm flipH="1">
              <a:off x="7315200" y="2012950"/>
              <a:ext cx="2540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82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87375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direction </a:t>
            </a:r>
            <a:r>
              <a:rPr lang="en-US" dirty="0"/>
              <a:t>of vectors can be described using the NSEW or bearing </a:t>
            </a:r>
            <a:r>
              <a:rPr lang="en-US" dirty="0" smtClean="0"/>
              <a:t>system</a:t>
            </a:r>
            <a:endParaRPr lang="en-US" dirty="0"/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736-B31A-49F7-BEC1-51E8727D992D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23673" t="29027" r="24004" b="23540"/>
          <a:stretch/>
        </p:blipFill>
        <p:spPr bwMode="auto">
          <a:xfrm>
            <a:off x="1676400" y="3581400"/>
            <a:ext cx="5410200" cy="2895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1979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Two forces 3N and 4N act on an object. Calculate the resultant force if the forces are </a:t>
                </a:r>
              </a:p>
              <a:p>
                <a:pPr marL="0" indent="0">
                  <a:buNone/>
                </a:pPr>
                <a:r>
                  <a:rPr lang="en-US" sz="2000" dirty="0"/>
                  <a:t>	(a) in the same direction </a:t>
                </a:r>
              </a:p>
              <a:p>
                <a:pPr marL="0" indent="0">
                  <a:buNone/>
                </a:pPr>
                <a:r>
                  <a:rPr lang="en-US" sz="2000" dirty="0"/>
                  <a:t>	(b) opposite direction </a:t>
                </a:r>
              </a:p>
              <a:p>
                <a:pPr marL="0" indent="0" algn="just">
                  <a:buNone/>
                </a:pPr>
                <a:r>
                  <a:rPr lang="en-US" sz="2000" dirty="0"/>
                  <a:t>	(c) perpendicular to each other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800" i="1" dirty="0" smtClean="0"/>
                  <a:t>Solution</a:t>
                </a:r>
                <a:r>
                  <a:rPr lang="en-US" i="1" dirty="0" smtClean="0"/>
                  <a:t>:</a:t>
                </a:r>
              </a:p>
              <a:p>
                <a:pPr marL="457200" indent="-457200">
                  <a:buAutoNum type="alphaLcParenBoth"/>
                </a:pPr>
                <a:r>
                  <a:rPr lang="en-US" sz="2000" i="1" dirty="0" smtClean="0"/>
                  <a:t>F</a:t>
                </a:r>
                <a:r>
                  <a:rPr lang="en-US" sz="2000" i="1" baseline="-25000" dirty="0" smtClean="0"/>
                  <a:t>R</a:t>
                </a:r>
                <a:r>
                  <a:rPr lang="en-US" sz="2000" i="1" dirty="0" smtClean="0"/>
                  <a:t>=3N+4N=7N</a:t>
                </a:r>
              </a:p>
              <a:p>
                <a:pPr marL="457200" indent="-457200">
                  <a:buFont typeface="Wingdings"/>
                  <a:buAutoNum type="alphaLcParenBoth"/>
                </a:pPr>
                <a:r>
                  <a:rPr lang="en-US" sz="2000" i="1" dirty="0" smtClean="0"/>
                  <a:t>F</a:t>
                </a:r>
                <a:r>
                  <a:rPr lang="en-US" sz="2000" i="1" baseline="-25000" dirty="0" smtClean="0"/>
                  <a:t>R</a:t>
                </a:r>
                <a:r>
                  <a:rPr lang="en-US" sz="2000" i="1" dirty="0" smtClean="0"/>
                  <a:t>=4N-3N=1N</a:t>
                </a:r>
              </a:p>
              <a:p>
                <a:pPr marL="457200" indent="-457200">
                  <a:buFont typeface="Wingdings"/>
                  <a:buAutoNum type="alphaLcParenBoth"/>
                </a:pPr>
                <a:r>
                  <a:rPr lang="en-US" sz="2000" i="1" dirty="0" smtClean="0"/>
                  <a:t>F</a:t>
                </a:r>
                <a:r>
                  <a:rPr lang="en-US" sz="2000" i="1" baseline="-25000" dirty="0" smtClean="0"/>
                  <a:t>R</a:t>
                </a:r>
                <a:r>
                  <a:rPr lang="en-US" sz="2000" i="1" dirty="0" smtClean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3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4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000" i="1" dirty="0" smtClean="0"/>
                  <a:t> = 5N</a:t>
                </a:r>
                <a:endParaRPr lang="en-US" sz="2000" i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AutoNum type="alphaLcParenBoth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736-B31A-49F7-BEC1-51E8727D99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4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467600" cy="4873752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 smtClean="0"/>
              <a:t>A </a:t>
            </a:r>
            <a:r>
              <a:rPr lang="en-US"/>
              <a:t>force </a:t>
            </a:r>
            <a:r>
              <a:rPr lang="en-US" smtClean="0"/>
              <a:t>26.5 </a:t>
            </a:r>
            <a:r>
              <a:rPr lang="en-US" dirty="0"/>
              <a:t>N in the direction of </a:t>
            </a:r>
            <a:r>
              <a:rPr lang="en-US" dirty="0" smtClean="0"/>
              <a:t>northeast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749300" indent="-342900" algn="just">
              <a:buFont typeface="Wingdings" pitchFamily="2" charset="2"/>
              <a:buChar char="Ø"/>
            </a:pPr>
            <a:r>
              <a:rPr lang="en-US" sz="2000" dirty="0"/>
              <a:t>What will be the length of this vector ?</a:t>
            </a:r>
          </a:p>
          <a:p>
            <a:pPr marL="749300" indent="-342900" algn="just">
              <a:buFont typeface="Wingdings" pitchFamily="2" charset="2"/>
              <a:buChar char="Ø"/>
            </a:pPr>
            <a:r>
              <a:rPr lang="en-US" sz="2000" dirty="0" smtClean="0"/>
              <a:t>What </a:t>
            </a:r>
            <a:r>
              <a:rPr lang="en-US" sz="2000" dirty="0"/>
              <a:t>will be the angle it makes with the horizontal?</a:t>
            </a:r>
          </a:p>
          <a:p>
            <a:pPr marL="749300" indent="-342900" algn="just">
              <a:buFont typeface="Wingdings" pitchFamily="2" charset="2"/>
              <a:buChar char="Ø"/>
            </a:pPr>
            <a:r>
              <a:rPr lang="en-US" sz="2000" dirty="0" smtClean="0"/>
              <a:t>Can </a:t>
            </a:r>
            <a:r>
              <a:rPr lang="en-US" sz="2000" dirty="0"/>
              <a:t>you draw a force 40 N in the direction southwest using the </a:t>
            </a:r>
            <a:r>
              <a:rPr lang="en-US" sz="2000" dirty="0" smtClean="0"/>
              <a:t>same scale</a:t>
            </a:r>
            <a:r>
              <a:rPr lang="en-US" sz="2000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736-B31A-49F7-BEC1-51E8727D992D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8400"/>
            <a:ext cx="1577975" cy="1369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52800" y="2590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 scale of 1cm : 10 N can be used. </a:t>
            </a:r>
            <a:endParaRPr lang="en-US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angle can be measured using a protractor.</a:t>
            </a:r>
          </a:p>
        </p:txBody>
      </p:sp>
    </p:spTree>
    <p:extLst>
      <p:ext uri="{BB962C8B-B14F-4D97-AF65-F5344CB8AC3E}">
        <p14:creationId xmlns:p14="http://schemas.microsoft.com/office/powerpoint/2010/main" val="88377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736-B31A-49F7-BEC1-51E8727D992D}" type="slidenum">
              <a:rPr lang="en-US" smtClean="0"/>
              <a:t>15</a:t>
            </a:fld>
            <a:endParaRPr lang="en-US"/>
          </a:p>
        </p:txBody>
      </p:sp>
      <p:sp>
        <p:nvSpPr>
          <p:cNvPr id="6" name="Plaque 5"/>
          <p:cNvSpPr/>
          <p:nvPr/>
        </p:nvSpPr>
        <p:spPr>
          <a:xfrm>
            <a:off x="2585635" y="1909283"/>
            <a:ext cx="3048000" cy="685800"/>
          </a:xfrm>
          <a:prstGeom prst="plaqu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Felix Titling" pitchFamily="82" charset="0"/>
              </a:rPr>
              <a:t>VECTOR OPERATION</a:t>
            </a:r>
            <a:endParaRPr lang="en-US" sz="2000" b="1" dirty="0">
              <a:latin typeface="Felix Titling" pitchFamily="82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514600" y="457200"/>
            <a:ext cx="32004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Resolution</a:t>
            </a:r>
            <a:endParaRPr lang="en-US" sz="2000" b="1" dirty="0"/>
          </a:p>
        </p:txBody>
      </p:sp>
      <p:cxnSp>
        <p:nvCxnSpPr>
          <p:cNvPr id="21" name="Straight Arrow Connector 20"/>
          <p:cNvCxnSpPr>
            <a:stCxn id="6" idx="0"/>
            <a:endCxn id="8" idx="4"/>
          </p:cNvCxnSpPr>
          <p:nvPr/>
        </p:nvCxnSpPr>
        <p:spPr>
          <a:xfrm flipV="1">
            <a:off x="4109635" y="1295400"/>
            <a:ext cx="5165" cy="613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99469" y="3718211"/>
            <a:ext cx="3289300" cy="77487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Addition</a:t>
            </a:r>
            <a:endParaRPr lang="en-US" sz="2000" b="1" dirty="0"/>
          </a:p>
        </p:txBody>
      </p:sp>
      <p:sp>
        <p:nvSpPr>
          <p:cNvPr id="28" name="Oval 27"/>
          <p:cNvSpPr/>
          <p:nvPr/>
        </p:nvSpPr>
        <p:spPr>
          <a:xfrm>
            <a:off x="4843912" y="3718211"/>
            <a:ext cx="3289300" cy="77487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Subtraction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2144119" y="5761057"/>
            <a:ext cx="1905000" cy="5635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Triangle Method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23769" y="5761057"/>
            <a:ext cx="1905000" cy="5635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Parallelogram Method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9" idx="0"/>
          </p:cNvCxnSpPr>
          <p:nvPr/>
        </p:nvCxnSpPr>
        <p:spPr>
          <a:xfrm>
            <a:off x="3096619" y="5338399"/>
            <a:ext cx="0" cy="422658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" idx="0"/>
          </p:cNvCxnSpPr>
          <p:nvPr/>
        </p:nvCxnSpPr>
        <p:spPr>
          <a:xfrm>
            <a:off x="5376269" y="5338399"/>
            <a:ext cx="0" cy="422658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096619" y="5338399"/>
            <a:ext cx="2279650" cy="0"/>
          </a:xfrm>
          <a:prstGeom prst="straightConnector1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931821" y="4899970"/>
            <a:ext cx="4549538" cy="0"/>
          </a:xfrm>
          <a:prstGeom prst="straightConnector1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1931821" y="4493083"/>
            <a:ext cx="0" cy="406887"/>
          </a:xfrm>
          <a:prstGeom prst="straightConnector1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28" idx="4"/>
          </p:cNvCxnSpPr>
          <p:nvPr/>
        </p:nvCxnSpPr>
        <p:spPr>
          <a:xfrm flipV="1">
            <a:off x="6481359" y="4493083"/>
            <a:ext cx="7203" cy="406887"/>
          </a:xfrm>
          <a:prstGeom prst="straightConnector1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4136456" y="4915741"/>
            <a:ext cx="7203" cy="406887"/>
          </a:xfrm>
          <a:prstGeom prst="straightConnector1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7" idx="0"/>
          </p:cNvCxnSpPr>
          <p:nvPr/>
        </p:nvCxnSpPr>
        <p:spPr>
          <a:xfrm flipH="1">
            <a:off x="2144119" y="2595083"/>
            <a:ext cx="1992337" cy="1123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28" idx="0"/>
          </p:cNvCxnSpPr>
          <p:nvPr/>
        </p:nvCxnSpPr>
        <p:spPr>
          <a:xfrm>
            <a:off x="4136456" y="2595083"/>
            <a:ext cx="2352106" cy="1123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59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Drawing Method – </a:t>
            </a:r>
            <a:r>
              <a:rPr lang="en-US" dirty="0" smtClean="0">
                <a:solidFill>
                  <a:srgbClr val="FF0000"/>
                </a:solidFill>
              </a:rPr>
              <a:t>Triangle Method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162800" cy="48737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second vector follows the first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The 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magnitude</a:t>
            </a:r>
            <a:r>
              <a:rPr lang="en-US" sz="2000" dirty="0"/>
              <a:t> of C can be found by measuring the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length of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</a:t>
            </a:r>
          </a:p>
          <a:p>
            <a:pPr marL="0" indent="0">
              <a:buNone/>
            </a:pPr>
            <a:endParaRPr lang="en-US" sz="6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/>
              <a:t>The </a:t>
            </a:r>
            <a:r>
              <a:rPr lang="en-US" sz="2000" b="1" i="1" dirty="0">
                <a:solidFill>
                  <a:srgbClr val="0070C0"/>
                </a:solidFill>
              </a:rPr>
              <a:t>angle</a:t>
            </a:r>
            <a:r>
              <a:rPr lang="en-US" sz="2000" dirty="0"/>
              <a:t> that C makes with the horizontal can be measured with a </a:t>
            </a:r>
            <a:r>
              <a:rPr lang="en-US" sz="2000" dirty="0">
                <a:solidFill>
                  <a:srgbClr val="0070C0"/>
                </a:solidFill>
              </a:rPr>
              <a:t>protractor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736-B31A-49F7-BEC1-51E8727D992D}" type="slidenum">
              <a:rPr lang="en-US" smtClean="0"/>
              <a:t>16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55556"/>
            <a:ext cx="1981200" cy="103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09925" y="369921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371975" y="324743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905125" y="3156813"/>
            <a:ext cx="990600" cy="459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819400" y="2751771"/>
            <a:ext cx="1955800" cy="905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00425" y="278748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67400" y="2819399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 = A + B 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900362" y="3091934"/>
            <a:ext cx="1143000" cy="5248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12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Drawing Method – </a:t>
            </a:r>
            <a:r>
              <a:rPr lang="en-US" dirty="0" smtClean="0">
                <a:solidFill>
                  <a:srgbClr val="FF0000"/>
                </a:solidFill>
              </a:rPr>
              <a:t>Parallelogram Method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7162800" cy="5486400"/>
          </a:xfrm>
        </p:spPr>
        <p:txBody>
          <a:bodyPr/>
          <a:lstStyle/>
          <a:p>
            <a:pPr marL="457200" indent="-457200">
              <a:buClrTx/>
              <a:buSzPct val="100000"/>
              <a:buFont typeface="+mj-lt"/>
              <a:buAutoNum type="alphaLcParenR"/>
            </a:pPr>
            <a:r>
              <a:rPr lang="en-GB" sz="2000" dirty="0"/>
              <a:t>Both the </a:t>
            </a:r>
            <a:r>
              <a:rPr lang="en-GB" sz="2000" dirty="0" smtClean="0"/>
              <a:t>vectors </a:t>
            </a:r>
            <a:r>
              <a:rPr lang="en-GB" sz="2000" dirty="0"/>
              <a:t>start from the </a:t>
            </a:r>
            <a:r>
              <a:rPr lang="en-GB" sz="2000" b="1" dirty="0">
                <a:solidFill>
                  <a:srgbClr val="00B050"/>
                </a:solidFill>
              </a:rPr>
              <a:t>same point</a:t>
            </a:r>
            <a:r>
              <a:rPr lang="en-GB" sz="2000" dirty="0"/>
              <a:t>.</a:t>
            </a:r>
            <a:endParaRPr lang="en-US" sz="2000" dirty="0"/>
          </a:p>
          <a:p>
            <a:pPr marL="457200" indent="-457200">
              <a:buClrTx/>
              <a:buSzPct val="100000"/>
              <a:buFont typeface="+mj-lt"/>
              <a:buAutoNum type="alphaLcParenR"/>
            </a:pPr>
            <a:r>
              <a:rPr lang="en-GB" sz="2000" dirty="0"/>
              <a:t>C</a:t>
            </a:r>
            <a:r>
              <a:rPr lang="en-GB" sz="2000" dirty="0" smtClean="0"/>
              <a:t>omplete </a:t>
            </a:r>
            <a:r>
              <a:rPr lang="en-GB" sz="2000" dirty="0"/>
              <a:t>the parallelogram   </a:t>
            </a:r>
            <a:endParaRPr lang="en-US" sz="2000" dirty="0"/>
          </a:p>
          <a:p>
            <a:pPr marL="457200" indent="-457200">
              <a:buClrTx/>
              <a:buSzPct val="100000"/>
              <a:buFont typeface="+mj-lt"/>
              <a:buAutoNum type="alphaLcParenR"/>
            </a:pPr>
            <a:r>
              <a:rPr lang="en-GB" sz="2000" dirty="0"/>
              <a:t>C</a:t>
            </a:r>
            <a:r>
              <a:rPr lang="en-GB" sz="2000" dirty="0" smtClean="0"/>
              <a:t>onnect </a:t>
            </a:r>
            <a:r>
              <a:rPr lang="en-GB" sz="2000" dirty="0"/>
              <a:t>the diagonal that also starts from the same point.</a:t>
            </a:r>
            <a:endParaRPr lang="en-US" sz="2000" dirty="0"/>
          </a:p>
          <a:p>
            <a:pPr marL="0" indent="0"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70C0"/>
                </a:solidFill>
              </a:rPr>
              <a:t>What would it be for </a:t>
            </a:r>
            <a:r>
              <a:rPr lang="en-US" sz="2000" b="1" dirty="0" smtClean="0">
                <a:solidFill>
                  <a:srgbClr val="0070C0"/>
                </a:solidFill>
              </a:rPr>
              <a:t>B + A</a:t>
            </a:r>
            <a:r>
              <a:rPr lang="en-US" sz="2000" dirty="0" smtClean="0">
                <a:solidFill>
                  <a:srgbClr val="0070C0"/>
                </a:solidFill>
              </a:rPr>
              <a:t>??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736-B31A-49F7-BEC1-51E8727D992D}" type="slidenum">
              <a:rPr lang="en-US" smtClean="0"/>
              <a:t>17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72100" y="5562600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 = A + B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25899"/>
            <a:ext cx="2286000" cy="1258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17938"/>
            <a:ext cx="2286000" cy="1258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219200" y="4050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905000" y="4953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410200" y="4876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648200" y="4050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562600" y="3825899"/>
            <a:ext cx="22860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781800" y="3825900"/>
            <a:ext cx="1066800" cy="10509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648200" y="3825900"/>
            <a:ext cx="3200400" cy="9747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6" name="Straight Arrow Connector 4095"/>
          <p:cNvCxnSpPr/>
          <p:nvPr/>
        </p:nvCxnSpPr>
        <p:spPr>
          <a:xfrm flipV="1">
            <a:off x="4648200" y="4351350"/>
            <a:ext cx="1447800" cy="449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9" name="Straight Arrow Connector 4098"/>
          <p:cNvCxnSpPr/>
          <p:nvPr/>
        </p:nvCxnSpPr>
        <p:spPr>
          <a:xfrm flipV="1">
            <a:off x="4648200" y="4313250"/>
            <a:ext cx="1600200" cy="487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67400" y="39740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069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964" y="34119"/>
            <a:ext cx="7467600" cy="780197"/>
          </a:xfrm>
        </p:spPr>
        <p:txBody>
          <a:bodyPr/>
          <a:lstStyle/>
          <a:p>
            <a:r>
              <a:rPr lang="en-US" dirty="0" smtClean="0"/>
              <a:t>Subtraction of Vectors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5161" y="1071020"/>
                <a:ext cx="8077200" cy="571078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latin typeface="+mj-lt"/>
                  </a:rPr>
                  <a:t>Let’s try this:</a:t>
                </a:r>
              </a:p>
              <a:p>
                <a:pPr marL="0" indent="0" algn="ctr">
                  <a:buNone/>
                </a:pPr>
                <a:r>
                  <a:rPr lang="en-US" b="1" dirty="0" smtClean="0"/>
                  <a:t>D</a:t>
                </a:r>
                <a:r>
                  <a:rPr lang="en-US" dirty="0" smtClean="0"/>
                  <a:t> = </a:t>
                </a:r>
                <a:r>
                  <a:rPr lang="en-US" b="1" dirty="0" smtClean="0"/>
                  <a:t>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b="1" dirty="0" smtClean="0"/>
                  <a:t> B</a:t>
                </a:r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Rewrite the equation:</a:t>
                </a:r>
              </a:p>
              <a:p>
                <a:pPr marL="0" indent="0" algn="ctr">
                  <a:buNone/>
                </a:pPr>
                <a:r>
                  <a:rPr lang="en-US" b="1" dirty="0"/>
                  <a:t>D</a:t>
                </a:r>
                <a:r>
                  <a:rPr lang="en-US" dirty="0"/>
                  <a:t> = </a:t>
                </a:r>
                <a:r>
                  <a:rPr lang="en-US" b="1" dirty="0"/>
                  <a:t>A</a:t>
                </a:r>
                <a:r>
                  <a:rPr lang="en-US" dirty="0"/>
                  <a:t> </a:t>
                </a:r>
                <a:r>
                  <a:rPr lang="en-US" dirty="0" smtClean="0"/>
                  <a:t>+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b="1" dirty="0" smtClean="0"/>
                  <a:t>B</a:t>
                </a:r>
                <a:r>
                  <a:rPr lang="en-US" dirty="0" smtClean="0"/>
                  <a:t>)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</a:t>
                </a:r>
                <a:r>
                  <a:rPr lang="en-US" dirty="0" smtClean="0"/>
                  <a:t>dding </a:t>
                </a:r>
                <a:r>
                  <a:rPr lang="en-US" dirty="0"/>
                  <a:t>two </a:t>
                </a:r>
                <a:r>
                  <a:rPr lang="en-US" dirty="0" smtClean="0"/>
                  <a:t>vectors </a:t>
                </a:r>
                <a:r>
                  <a:rPr lang="en-US" b="1" dirty="0" smtClean="0"/>
                  <a:t>A</a:t>
                </a:r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b="1" dirty="0" smtClean="0"/>
                  <a:t>B :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5161" y="1071020"/>
                <a:ext cx="8077200" cy="5710780"/>
              </a:xfrm>
              <a:blipFill rotWithShape="1">
                <a:blip r:embed="rId2"/>
                <a:stretch>
                  <a:fillRect l="-1132" t="-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736-B31A-49F7-BEC1-51E8727D992D}" type="slidenum">
              <a:rPr lang="en-US" smtClean="0"/>
              <a:t>18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096000" y="168196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38900" y="183436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924800" y="1028426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34300" y="201902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6438900" y="4263412"/>
            <a:ext cx="1790700" cy="1359932"/>
            <a:chOff x="3352800" y="4355068"/>
            <a:chExt cx="1790700" cy="1359932"/>
          </a:xfrm>
        </p:grpSpPr>
        <p:sp>
          <p:nvSpPr>
            <p:cNvPr id="13" name="TextBox 12"/>
            <p:cNvSpPr txBox="1"/>
            <p:nvPr/>
          </p:nvSpPr>
          <p:spPr>
            <a:xfrm>
              <a:off x="3695700" y="435506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352800" y="4724400"/>
              <a:ext cx="1790700" cy="990600"/>
              <a:chOff x="3352800" y="4724400"/>
              <a:chExt cx="1790700" cy="990600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3352800" y="4724400"/>
                <a:ext cx="1066800" cy="990600"/>
                <a:chOff x="3352800" y="4724400"/>
                <a:chExt cx="1066800" cy="990600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3352800" y="4724400"/>
                  <a:ext cx="1066800" cy="990600"/>
                  <a:chOff x="3352800" y="4724400"/>
                  <a:chExt cx="1066800" cy="990600"/>
                </a:xfrm>
              </p:grpSpPr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3352800" y="4724400"/>
                    <a:ext cx="1066800" cy="9906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3692525" y="5045075"/>
                    <a:ext cx="193675" cy="1746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/>
                  <p:cNvCxnSpPr/>
                  <p:nvPr/>
                </p:nvCxnSpPr>
                <p:spPr>
                  <a:xfrm>
                    <a:off x="3759198" y="5105400"/>
                    <a:ext cx="193675" cy="162997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3352800" y="4724400"/>
                    <a:ext cx="1066800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4419600" y="4724400"/>
                    <a:ext cx="0" cy="9906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3352800" y="4724400"/>
                  <a:ext cx="6096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4419600" y="4724400"/>
                  <a:ext cx="0" cy="4953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3"/>
              <p:cNvSpPr txBox="1"/>
              <p:nvPr/>
            </p:nvSpPr>
            <p:spPr>
              <a:xfrm>
                <a:off x="4533900" y="50673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-B</a:t>
                </a:r>
                <a:endParaRPr lang="en-US" b="1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581400" y="5181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38835" y="6096000"/>
                <a:ext cx="433796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1313" indent="-341313">
                  <a:buFont typeface="Wingdings" pitchFamily="2" charset="2"/>
                  <a:buChar char="Ø"/>
                </a:pPr>
                <a:r>
                  <a:rPr lang="en-US" sz="2000" dirty="0">
                    <a:solidFill>
                      <a:srgbClr val="0070C0"/>
                    </a:solidFill>
                  </a:rPr>
                  <a:t>What would it be for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B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2000" dirty="0">
                    <a:solidFill>
                      <a:srgbClr val="0070C0"/>
                    </a:solidFill>
                  </a:rPr>
                  <a:t>??</a:t>
                </a: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35" y="6096000"/>
                <a:ext cx="4337965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112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9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Resolution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7467600" cy="2667000"/>
          </a:xfrm>
        </p:spPr>
        <p:txBody>
          <a:bodyPr/>
          <a:lstStyle/>
          <a:p>
            <a:r>
              <a:rPr lang="en-US" dirty="0"/>
              <a:t>Any </a:t>
            </a:r>
            <a:r>
              <a:rPr lang="en-US" b="1" dirty="0"/>
              <a:t>single</a:t>
            </a:r>
            <a:r>
              <a:rPr lang="en-US" dirty="0"/>
              <a:t> vector can be represented by </a:t>
            </a:r>
            <a:r>
              <a:rPr lang="en-US" b="1" dirty="0"/>
              <a:t>two</a:t>
            </a:r>
            <a:r>
              <a:rPr lang="en-US" dirty="0"/>
              <a:t> </a:t>
            </a:r>
            <a:r>
              <a:rPr lang="en-US" b="1" dirty="0"/>
              <a:t>perpendicular</a:t>
            </a:r>
            <a:r>
              <a:rPr lang="en-US" dirty="0"/>
              <a:t> vectors (components)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736-B31A-49F7-BEC1-51E8727D992D}" type="slidenum">
              <a:rPr lang="en-US" smtClean="0"/>
              <a:t>19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84026" y="3160001"/>
            <a:ext cx="5385340" cy="1604795"/>
            <a:chOff x="1268104" y="2383357"/>
            <a:chExt cx="5385340" cy="1604795"/>
          </a:xfrm>
        </p:grpSpPr>
        <p:sp>
          <p:nvSpPr>
            <p:cNvPr id="5" name="Oval 4"/>
            <p:cNvSpPr/>
            <p:nvPr/>
          </p:nvSpPr>
          <p:spPr>
            <a:xfrm>
              <a:off x="1268104" y="3356210"/>
              <a:ext cx="2313296" cy="6061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Horizontal </a:t>
              </a:r>
              <a:endParaRPr lang="en-US" sz="2000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340148" y="3380826"/>
              <a:ext cx="2313296" cy="6073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Vertical</a:t>
              </a:r>
              <a:endParaRPr lang="en-US" sz="2000" b="1" dirty="0"/>
            </a:p>
          </p:txBody>
        </p:sp>
        <p:sp>
          <p:nvSpPr>
            <p:cNvPr id="7" name="Down Arrow 6"/>
            <p:cNvSpPr/>
            <p:nvPr/>
          </p:nvSpPr>
          <p:spPr>
            <a:xfrm rot="2215574">
              <a:off x="2883142" y="2383357"/>
              <a:ext cx="609600" cy="1009419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 rot="18612228">
              <a:off x="4599376" y="2380653"/>
              <a:ext cx="609600" cy="1009419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464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Quantities and SI Base </a:t>
            </a:r>
            <a:r>
              <a:rPr lang="en-US" dirty="0"/>
              <a:t>U</a:t>
            </a:r>
            <a:r>
              <a:rPr lang="en-US" dirty="0" smtClean="0"/>
              <a:t>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 base quantities </a:t>
            </a:r>
            <a:r>
              <a:rPr lang="en-US" sz="1800" b="1" dirty="0" smtClean="0">
                <a:solidFill>
                  <a:srgbClr val="0000FF"/>
                </a:solidFill>
              </a:rPr>
              <a:t>(Only 6 for A level syllabus)</a:t>
            </a:r>
          </a:p>
          <a:p>
            <a:pPr algn="just"/>
            <a:r>
              <a:rPr lang="en-US" dirty="0" smtClean="0"/>
              <a:t>Cannot be expressed in terms of any other physical quantities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736-B31A-49F7-BEC1-51E8727D992D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564646"/>
              </p:ext>
            </p:extLst>
          </p:nvPr>
        </p:nvGraphicFramePr>
        <p:xfrm>
          <a:off x="914400" y="3200400"/>
          <a:ext cx="7010400" cy="2684288"/>
        </p:xfrm>
        <a:graphic>
          <a:graphicData uri="http://schemas.openxmlformats.org/drawingml/2006/table">
            <a:tbl>
              <a:tblPr/>
              <a:tblGrid>
                <a:gridCol w="2457077"/>
                <a:gridCol w="1649505"/>
                <a:gridCol w="1510902"/>
                <a:gridCol w="1392916"/>
              </a:tblGrid>
              <a:tr h="335536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 Unicode MS"/>
                          <a:cs typeface="Arial Unicode MS"/>
                        </a:rPr>
                        <a:t>Physical Quantity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 Unicode MS"/>
                        <a:cs typeface="Arial Unicode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 Unicode MS"/>
                          <a:cs typeface="Arial Unicode MS"/>
                        </a:rPr>
                        <a:t>Symbol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 Unicode MS"/>
                        <a:cs typeface="Arial Unicode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 Unicode MS"/>
                          <a:cs typeface="Arial Unicode MS"/>
                        </a:rPr>
                        <a:t>Unit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 Unicode MS"/>
                        <a:cs typeface="Arial Unicode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 Unicode MS"/>
                          <a:cs typeface="Arial Unicode MS"/>
                        </a:rPr>
                        <a:t>Symbol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 Unicode MS"/>
                        <a:cs typeface="Arial Unicode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</a:tr>
              <a:tr h="335536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 Unicode MS"/>
                          <a:cs typeface="Arial Unicode MS"/>
                        </a:rPr>
                        <a:t>Mass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 Unicode MS"/>
                        <a:cs typeface="Arial Unicode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 Unicode MS"/>
                          <a:cs typeface="Arial Unicode MS"/>
                        </a:rPr>
                        <a:t>m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 Unicode MS"/>
                        <a:cs typeface="Arial Unicode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 Unicode MS"/>
                          <a:cs typeface="Arial Unicode MS"/>
                        </a:rPr>
                        <a:t>kilogram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 Unicode MS"/>
                        <a:cs typeface="Arial Unicode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 Unicode MS"/>
                          <a:cs typeface="Arial Unicode MS"/>
                        </a:rPr>
                        <a:t>kg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 Unicode MS"/>
                        <a:cs typeface="Arial Unicode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</a:tr>
              <a:tr h="335536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 Unicode MS"/>
                          <a:cs typeface="Arial Unicode MS"/>
                        </a:rPr>
                        <a:t>Distance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 Unicode MS"/>
                        <a:cs typeface="Arial Unicode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 Unicode MS"/>
                          <a:cs typeface="Arial Unicode MS"/>
                        </a:rPr>
                        <a:t>d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 Unicode MS"/>
                        <a:cs typeface="Arial Unicode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 Unicode MS"/>
                          <a:cs typeface="Arial Unicode MS"/>
                        </a:rPr>
                        <a:t>metre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 Unicode MS"/>
                        <a:cs typeface="Arial Unicode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 Unicode MS"/>
                          <a:cs typeface="Arial Unicode MS"/>
                        </a:rPr>
                        <a:t>m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 Unicode MS"/>
                        <a:cs typeface="Arial Unicode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335536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 Unicode MS"/>
                          <a:cs typeface="Arial Unicode MS"/>
                        </a:rPr>
                        <a:t>Time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 Unicode MS"/>
                        <a:cs typeface="Arial Unicode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 Unicode MS"/>
                          <a:cs typeface="Arial Unicode MS"/>
                        </a:rPr>
                        <a:t>t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 Unicode MS"/>
                        <a:cs typeface="Arial Unicode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 Unicode MS"/>
                          <a:cs typeface="Arial Unicode MS"/>
                        </a:rPr>
                        <a:t>second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 Unicode MS"/>
                        <a:cs typeface="Arial Unicode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 Unicode MS"/>
                          <a:cs typeface="Arial Unicode MS"/>
                        </a:rPr>
                        <a:t>s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 Unicode MS"/>
                        <a:cs typeface="Arial Unicode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</a:tr>
              <a:tr h="335536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 Unicode MS"/>
                          <a:cs typeface="Arial Unicode MS"/>
                        </a:rPr>
                        <a:t>Current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 Unicode MS"/>
                        <a:cs typeface="Arial Unicode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 Unicode MS"/>
                          <a:cs typeface="Arial Unicode MS"/>
                        </a:rPr>
                        <a:t>I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 Unicode MS"/>
                        <a:cs typeface="Arial Unicode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 Unicode MS"/>
                          <a:cs typeface="Arial Unicode MS"/>
                        </a:rPr>
                        <a:t>ampere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 Unicode MS"/>
                        <a:cs typeface="Arial Unicode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 Unicode MS"/>
                          <a:cs typeface="Arial Unicode MS"/>
                        </a:rPr>
                        <a:t>A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 Unicode MS"/>
                        <a:cs typeface="Arial Unicode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335536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 Unicode MS"/>
                          <a:cs typeface="Arial Unicode MS"/>
                        </a:rPr>
                        <a:t>Temperature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 Unicode MS"/>
                        <a:cs typeface="Arial Unicode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 Unicode MS"/>
                          <a:cs typeface="Arial Unicode MS"/>
                          <a:sym typeface="Symbol"/>
                        </a:rPr>
                        <a:t></a:t>
                      </a:r>
                      <a:endParaRPr lang="en-US" sz="2000" dirty="0" smtClean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 Unicode MS"/>
                        <a:cs typeface="Arial Unicode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 Unicode MS"/>
                          <a:cs typeface="Arial Unicode MS"/>
                        </a:rPr>
                        <a:t>kelvin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 Unicode MS"/>
                        <a:cs typeface="Arial Unicode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 Unicode MS"/>
                          <a:cs typeface="Arial Unicode MS"/>
                        </a:rPr>
                        <a:t>K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 Unicode MS"/>
                        <a:cs typeface="Arial Unicode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</a:tr>
              <a:tr h="335536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2000" b="1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 Unicode MS"/>
                          <a:cs typeface="Arial Unicode MS"/>
                        </a:rPr>
                        <a:t>Amount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 Unicode MS"/>
                        <a:cs typeface="Arial Unicode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 Unicode MS"/>
                          <a:cs typeface="Arial Unicode MS"/>
                          <a:sym typeface="Symbol"/>
                        </a:rPr>
                        <a:t>n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 Unicode MS"/>
                        <a:cs typeface="Arial Unicode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b="1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 Unicode MS"/>
                          <a:cs typeface="Arial Unicode MS"/>
                        </a:rPr>
                        <a:t>mole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 Unicode MS"/>
                        <a:cs typeface="Arial Unicode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b="1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 Unicode MS"/>
                          <a:cs typeface="Arial Unicode MS"/>
                        </a:rPr>
                        <a:t>mol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 Unicode MS"/>
                        <a:cs typeface="Arial Unicode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335536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 Unicode MS"/>
                          <a:cs typeface="Arial Unicode MS"/>
                        </a:rPr>
                        <a:t>Luminous intensity (*)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 Unicode MS"/>
                        <a:cs typeface="Arial Unicode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 Unicode MS"/>
                          <a:cs typeface="Arial Unicode MS"/>
                        </a:rPr>
                        <a:t> 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 Unicode MS"/>
                        <a:cs typeface="Arial Unicode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 Unicode MS"/>
                          <a:cs typeface="Arial Unicode MS"/>
                        </a:rPr>
                        <a:t>candela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Arial Unicode MS"/>
                        <a:cs typeface="Arial Unicode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 Unicode MS"/>
                          <a:cs typeface="Arial Unicode MS"/>
                        </a:rPr>
                        <a:t>cd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 Unicode MS"/>
                        <a:cs typeface="Arial Unicode M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6070045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(*) does not feature on the A-Level course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380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Method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14600"/>
            <a:ext cx="1981200" cy="1620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736-B31A-49F7-BEC1-51E8727D992D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1752600"/>
            <a:ext cx="3783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elocity </a:t>
            </a:r>
            <a:r>
              <a:rPr lang="en-US" i="1" dirty="0"/>
              <a:t>v</a:t>
            </a:r>
            <a:r>
              <a:rPr lang="en-US" dirty="0"/>
              <a:t> at an angle </a:t>
            </a:r>
            <a:r>
              <a:rPr lang="en-US" dirty="0">
                <a:sym typeface="Symbol"/>
              </a:rPr>
              <a:t></a:t>
            </a:r>
            <a:r>
              <a:rPr lang="en-US" dirty="0"/>
              <a:t> as </a:t>
            </a:r>
            <a:r>
              <a:rPr lang="en-US" dirty="0" smtClean="0"/>
              <a:t>shown:</a:t>
            </a:r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600200" y="3657600"/>
            <a:ext cx="4572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sym typeface="Symbol" pitchFamily="18" charset="2"/>
              </a:rPr>
              <a:t></a:t>
            </a:r>
            <a:endParaRPr kumimoji="0" lang="en-US" sz="32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Arc 6"/>
          <p:cNvSpPr/>
          <p:nvPr/>
        </p:nvSpPr>
        <p:spPr>
          <a:xfrm>
            <a:off x="1219200" y="3864308"/>
            <a:ext cx="381000" cy="402892"/>
          </a:xfrm>
          <a:prstGeom prst="arc">
            <a:avLst>
              <a:gd name="adj1" fmla="val 16734231"/>
              <a:gd name="adj2" fmla="val 2107523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943100" y="2971800"/>
            <a:ext cx="4572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i="1" dirty="0"/>
              <a:t>v</a:t>
            </a:r>
            <a:endParaRPr kumimoji="0" lang="en-US" sz="32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57200" y="3143250"/>
            <a:ext cx="762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vsin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sym typeface="Symbol" pitchFamily="18" charset="2"/>
              </a:rPr>
              <a:t>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ts val="1000"/>
              </a:spcAft>
            </a:pPr>
            <a:endParaRPr kumimoji="0" lang="en-US" sz="3200" b="0" i="1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790700" y="4097504"/>
            <a:ext cx="762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i="1" dirty="0" err="1" smtClean="0">
                <a:solidFill>
                  <a:srgbClr val="0070C0"/>
                </a:solidFill>
              </a:rPr>
              <a:t>vcos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sym typeface="Symbol" pitchFamily="18" charset="2"/>
              </a:rPr>
              <a:t></a:t>
            </a:r>
            <a:endParaRPr lang="en-US" dirty="0">
              <a:solidFill>
                <a:srgbClr val="0070C0"/>
              </a:solidFill>
              <a:latin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ts val="1000"/>
              </a:spcAft>
            </a:pPr>
            <a:endParaRPr kumimoji="0" lang="en-US" sz="3200" b="0" i="1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81400" y="276430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V</a:t>
            </a:r>
            <a:r>
              <a:rPr lang="en-US" sz="1600" dirty="0" smtClean="0"/>
              <a:t>ertical </a:t>
            </a:r>
            <a:r>
              <a:rPr lang="en-US" sz="1600" dirty="0"/>
              <a:t>component of </a:t>
            </a:r>
            <a:r>
              <a:rPr lang="en-US" sz="1600" i="1" dirty="0"/>
              <a:t>v</a:t>
            </a:r>
            <a:r>
              <a:rPr lang="en-US" sz="1600" dirty="0"/>
              <a:t> </a:t>
            </a:r>
            <a:r>
              <a:rPr lang="en-US" sz="1600" dirty="0" smtClean="0"/>
              <a:t>--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sin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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H</a:t>
            </a:r>
            <a:r>
              <a:rPr lang="en-US" sz="1600" dirty="0" smtClean="0"/>
              <a:t>orizontal </a:t>
            </a:r>
            <a:r>
              <a:rPr lang="en-US" sz="1600" dirty="0"/>
              <a:t>component of </a:t>
            </a:r>
            <a:r>
              <a:rPr lang="en-US" sz="1600" i="1" dirty="0"/>
              <a:t>v</a:t>
            </a:r>
            <a:r>
              <a:rPr lang="en-US" sz="1600" dirty="0"/>
              <a:t> </a:t>
            </a:r>
            <a:r>
              <a:rPr lang="en-US" sz="1600" dirty="0" smtClean="0"/>
              <a:t>-- </a:t>
            </a:r>
            <a:r>
              <a:rPr lang="en-US" b="1" i="1" dirty="0" err="1" smtClean="0">
                <a:solidFill>
                  <a:srgbClr val="0070C0"/>
                </a:solidFill>
              </a:rPr>
              <a:t>v</a:t>
            </a:r>
            <a:r>
              <a:rPr lang="en-US" b="1" dirty="0" err="1" smtClean="0">
                <a:solidFill>
                  <a:srgbClr val="0070C0"/>
                </a:solidFill>
              </a:rPr>
              <a:t>cos</a:t>
            </a:r>
            <a:r>
              <a:rPr lang="en-US" b="1" dirty="0">
                <a:solidFill>
                  <a:srgbClr val="0070C0"/>
                </a:solidFill>
                <a:sym typeface="Symbol"/>
              </a:rPr>
              <a:t>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2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7318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8324"/>
            <a:ext cx="7924800" cy="81807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800" dirty="0"/>
              <a:t>T</a:t>
            </a:r>
            <a:r>
              <a:rPr lang="en-US" sz="2800" dirty="0" smtClean="0"/>
              <a:t>wo </a:t>
            </a:r>
            <a:r>
              <a:rPr lang="en-US" sz="2800" dirty="0"/>
              <a:t>forces are acting on an object as </a:t>
            </a:r>
            <a:r>
              <a:rPr lang="en-US" sz="2800" dirty="0" smtClean="0"/>
              <a:t>shown. What </a:t>
            </a:r>
            <a:r>
              <a:rPr lang="en-US" sz="2800" dirty="0"/>
              <a:t>is the resultant force?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736-B31A-49F7-BEC1-51E8727D992D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965135" y="1769321"/>
            <a:ext cx="2200275" cy="2095498"/>
            <a:chOff x="1600200" y="2867025"/>
            <a:chExt cx="2200275" cy="2349414"/>
          </a:xfrm>
        </p:grpSpPr>
        <p:grpSp>
          <p:nvGrpSpPr>
            <p:cNvPr id="14" name="Group 13"/>
            <p:cNvGrpSpPr/>
            <p:nvPr/>
          </p:nvGrpSpPr>
          <p:grpSpPr>
            <a:xfrm>
              <a:off x="1600200" y="2977514"/>
              <a:ext cx="1752600" cy="2127885"/>
              <a:chOff x="1600200" y="2977514"/>
              <a:chExt cx="1752600" cy="2127885"/>
            </a:xfrm>
          </p:grpSpPr>
          <p:grpSp>
            <p:nvGrpSpPr>
              <p:cNvPr id="5" name="Group 3"/>
              <p:cNvGrpSpPr>
                <a:grpSpLocks/>
              </p:cNvGrpSpPr>
              <p:nvPr/>
            </p:nvGrpSpPr>
            <p:grpSpPr bwMode="auto">
              <a:xfrm>
                <a:off x="1600200" y="2977514"/>
                <a:ext cx="1752600" cy="2127885"/>
                <a:chOff x="4500" y="2316"/>
                <a:chExt cx="1800" cy="2700"/>
              </a:xfrm>
            </p:grpSpPr>
            <p:sp>
              <p:nvSpPr>
                <p:cNvPr id="6" name="Line 4"/>
                <p:cNvSpPr>
                  <a:spLocks noChangeShapeType="1"/>
                </p:cNvSpPr>
                <p:nvPr/>
              </p:nvSpPr>
              <p:spPr bwMode="auto">
                <a:xfrm flipV="1">
                  <a:off x="4680" y="2316"/>
                  <a:ext cx="1620" cy="10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" name="Line 5"/>
                <p:cNvSpPr>
                  <a:spLocks noChangeShapeType="1"/>
                </p:cNvSpPr>
                <p:nvPr/>
              </p:nvSpPr>
              <p:spPr bwMode="auto">
                <a:xfrm>
                  <a:off x="4680" y="3396"/>
                  <a:ext cx="720" cy="16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" name="Rectangle 6"/>
                <p:cNvSpPr>
                  <a:spLocks noChangeArrowheads="1"/>
                </p:cNvSpPr>
                <p:nvPr/>
              </p:nvSpPr>
              <p:spPr bwMode="auto">
                <a:xfrm>
                  <a:off x="4500" y="3231"/>
                  <a:ext cx="540" cy="360"/>
                </a:xfrm>
                <a:prstGeom prst="rect">
                  <a:avLst/>
                </a:prstGeom>
                <a:solidFill>
                  <a:srgbClr val="8D0C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" name="Line 7"/>
                <p:cNvSpPr>
                  <a:spLocks noChangeShapeType="1"/>
                </p:cNvSpPr>
                <p:nvPr/>
              </p:nvSpPr>
              <p:spPr bwMode="auto">
                <a:xfrm>
                  <a:off x="4680" y="3396"/>
                  <a:ext cx="16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5220" y="3036"/>
                  <a:ext cx="72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30</a:t>
                  </a:r>
                  <a:r>
                    <a:rPr kumimoji="0" lang="en-US" sz="1100" b="0" i="0" u="none" strike="noStrike" cap="none" normalizeH="0" baseline="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rPr>
                    <a:t>o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1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5136" y="3591"/>
                  <a:ext cx="720" cy="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60</a:t>
                  </a:r>
                  <a:r>
                    <a:rPr kumimoji="0" lang="en-US" sz="1100" b="0" i="0" u="none" strike="noStrike" cap="none" normalizeH="0" baseline="30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rPr>
                    <a:t>o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  <p:sp>
            <p:nvSpPr>
              <p:cNvPr id="12" name="Arc 11"/>
              <p:cNvSpPr/>
              <p:nvPr/>
            </p:nvSpPr>
            <p:spPr>
              <a:xfrm>
                <a:off x="2044192" y="3615879"/>
                <a:ext cx="257048" cy="283718"/>
              </a:xfrm>
              <a:prstGeom prst="arc">
                <a:avLst>
                  <a:gd name="adj1" fmla="val 15939471"/>
                  <a:gd name="adj2" fmla="val 2069291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/>
              <p:nvPr/>
            </p:nvSpPr>
            <p:spPr>
              <a:xfrm>
                <a:off x="1863090" y="3733800"/>
                <a:ext cx="362712" cy="506983"/>
              </a:xfrm>
              <a:prstGeom prst="arc">
                <a:avLst>
                  <a:gd name="adj1" fmla="val 18633469"/>
                  <a:gd name="adj2" fmla="val 6131667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3343275" y="2867025"/>
              <a:ext cx="4572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latin typeface="Arial" pitchFamily="34" charset="0"/>
                  <a:cs typeface="Arial" pitchFamily="34" charset="0"/>
                </a:rPr>
                <a:t>50N</a:t>
              </a:r>
              <a:endParaRPr lang="en-US" sz="105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38400" y="4962523"/>
              <a:ext cx="4572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050" dirty="0" smtClean="0">
                  <a:latin typeface="Arial" pitchFamily="34" charset="0"/>
                  <a:cs typeface="Arial" pitchFamily="34" charset="0"/>
                </a:rPr>
                <a:t>0N</a:t>
              </a:r>
              <a:endParaRPr lang="en-US" sz="105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581400" y="1782021"/>
            <a:ext cx="502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The resultant horizontal component, </a:t>
            </a:r>
            <a:endParaRPr lang="en-US" dirty="0" smtClean="0">
              <a:latin typeface="Bookman Old Style" pitchFamily="18" charset="0"/>
            </a:endParaRPr>
          </a:p>
          <a:p>
            <a:pPr>
              <a:tabLst>
                <a:tab pos="342900" algn="l"/>
              </a:tabLst>
            </a:pPr>
            <a:r>
              <a:rPr lang="en-US" dirty="0" err="1" smtClean="0">
                <a:latin typeface="Bookman Old Style" pitchFamily="18" charset="0"/>
              </a:rPr>
              <a:t>F</a:t>
            </a:r>
            <a:r>
              <a:rPr lang="en-US" baseline="-25000" dirty="0" err="1" smtClean="0">
                <a:latin typeface="Bookman Old Style" pitchFamily="18" charset="0"/>
              </a:rPr>
              <a:t>x</a:t>
            </a:r>
            <a:r>
              <a:rPr lang="en-US" dirty="0" smtClean="0">
                <a:latin typeface="Bookman Old Style" pitchFamily="18" charset="0"/>
              </a:rPr>
              <a:t> 	= </a:t>
            </a:r>
            <a:r>
              <a:rPr lang="en-US" dirty="0">
                <a:latin typeface="Bookman Old Style" pitchFamily="18" charset="0"/>
              </a:rPr>
              <a:t>50 </a:t>
            </a:r>
            <a:r>
              <a:rPr lang="en-US" dirty="0" err="1">
                <a:latin typeface="Bookman Old Style" pitchFamily="18" charset="0"/>
              </a:rPr>
              <a:t>cos</a:t>
            </a:r>
            <a:r>
              <a:rPr lang="en-US" dirty="0">
                <a:latin typeface="Bookman Old Style" pitchFamily="18" charset="0"/>
              </a:rPr>
              <a:t> 30 + 40 </a:t>
            </a:r>
            <a:r>
              <a:rPr lang="en-US" dirty="0" err="1">
                <a:latin typeface="Bookman Old Style" pitchFamily="18" charset="0"/>
              </a:rPr>
              <a:t>cos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60</a:t>
            </a:r>
          </a:p>
          <a:p>
            <a:pPr>
              <a:tabLst>
                <a:tab pos="342900" algn="l"/>
              </a:tabLst>
            </a:pPr>
            <a:r>
              <a:rPr lang="en-US" dirty="0" smtClean="0">
                <a:latin typeface="Bookman Old Style" pitchFamily="18" charset="0"/>
              </a:rPr>
              <a:t>    	= </a:t>
            </a:r>
            <a:r>
              <a:rPr lang="en-US" u="sng" dirty="0">
                <a:latin typeface="Bookman Old Style" pitchFamily="18" charset="0"/>
              </a:rPr>
              <a:t>63.3 N</a:t>
            </a:r>
          </a:p>
          <a:p>
            <a:r>
              <a:rPr lang="en-US" dirty="0">
                <a:latin typeface="Bookman Old Style" pitchFamily="18" charset="0"/>
              </a:rPr>
              <a:t> </a:t>
            </a:r>
          </a:p>
          <a:p>
            <a:r>
              <a:rPr lang="en-US" dirty="0">
                <a:latin typeface="Bookman Old Style" pitchFamily="18" charset="0"/>
              </a:rPr>
              <a:t>The resultant vertical </a:t>
            </a:r>
            <a:r>
              <a:rPr lang="en-US" dirty="0" smtClean="0">
                <a:latin typeface="Bookman Old Style" pitchFamily="18" charset="0"/>
              </a:rPr>
              <a:t>component,</a:t>
            </a:r>
          </a:p>
          <a:p>
            <a:pPr>
              <a:tabLst>
                <a:tab pos="342900" algn="l"/>
              </a:tabLst>
            </a:pPr>
            <a:r>
              <a:rPr lang="en-US" dirty="0" err="1" smtClean="0">
                <a:latin typeface="Bookman Old Style" pitchFamily="18" charset="0"/>
              </a:rPr>
              <a:t>F</a:t>
            </a:r>
            <a:r>
              <a:rPr lang="en-US" baseline="-25000" dirty="0" err="1" smtClean="0">
                <a:latin typeface="Bookman Old Style" pitchFamily="18" charset="0"/>
              </a:rPr>
              <a:t>y</a:t>
            </a:r>
            <a:r>
              <a:rPr lang="en-US" dirty="0" smtClean="0">
                <a:latin typeface="Bookman Old Style" pitchFamily="18" charset="0"/>
              </a:rPr>
              <a:t> 	= </a:t>
            </a:r>
            <a:r>
              <a:rPr lang="en-US" dirty="0">
                <a:latin typeface="Bookman Old Style" pitchFamily="18" charset="0"/>
              </a:rPr>
              <a:t>50 sin 30 </a:t>
            </a:r>
            <a:r>
              <a:rPr lang="en-US" dirty="0" smtClean="0">
                <a:latin typeface="Bookman Old Style" pitchFamily="18" charset="0"/>
              </a:rPr>
              <a:t>+ (– </a:t>
            </a:r>
            <a:r>
              <a:rPr lang="en-US" dirty="0">
                <a:latin typeface="Bookman Old Style" pitchFamily="18" charset="0"/>
              </a:rPr>
              <a:t>40 sin </a:t>
            </a:r>
            <a:r>
              <a:rPr lang="en-US" dirty="0" smtClean="0">
                <a:latin typeface="Bookman Old Style" pitchFamily="18" charset="0"/>
              </a:rPr>
              <a:t>60)</a:t>
            </a:r>
            <a:endParaRPr lang="en-US" dirty="0">
              <a:latin typeface="Bookman Old Style" pitchFamily="18" charset="0"/>
            </a:endParaRPr>
          </a:p>
          <a:p>
            <a:pPr>
              <a:tabLst>
                <a:tab pos="342900" algn="l"/>
              </a:tabLst>
            </a:pP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   	= </a:t>
            </a:r>
            <a:r>
              <a:rPr lang="en-US" u="sng" dirty="0">
                <a:latin typeface="Bookman Old Style" pitchFamily="18" charset="0"/>
              </a:rPr>
              <a:t>– </a:t>
            </a:r>
            <a:r>
              <a:rPr lang="en-US" u="sng" dirty="0" smtClean="0">
                <a:latin typeface="Bookman Old Style" pitchFamily="18" charset="0"/>
              </a:rPr>
              <a:t>9.64 N</a:t>
            </a:r>
            <a:endParaRPr lang="en-US" u="sng" dirty="0">
              <a:latin typeface="Bookman Old Style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9600" y="42672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Combining </a:t>
            </a:r>
            <a:r>
              <a:rPr lang="en-US" dirty="0" err="1">
                <a:latin typeface="Bookman Old Style" pitchFamily="18" charset="0"/>
              </a:rPr>
              <a:t>F</a:t>
            </a:r>
            <a:r>
              <a:rPr lang="en-US" baseline="-25000" dirty="0" err="1">
                <a:latin typeface="Bookman Old Style" pitchFamily="18" charset="0"/>
              </a:rPr>
              <a:t>x</a:t>
            </a:r>
            <a:r>
              <a:rPr lang="en-US" baseline="-25000" dirty="0">
                <a:latin typeface="Bookman Old Style" pitchFamily="18" charset="0"/>
              </a:rPr>
              <a:t> </a:t>
            </a:r>
            <a:r>
              <a:rPr lang="en-US" dirty="0">
                <a:latin typeface="Bookman Old Style" pitchFamily="18" charset="0"/>
              </a:rPr>
              <a:t> and </a:t>
            </a:r>
            <a:r>
              <a:rPr lang="en-US" dirty="0" err="1">
                <a:latin typeface="Bookman Old Style" pitchFamily="18" charset="0"/>
              </a:rPr>
              <a:t>F</a:t>
            </a:r>
            <a:r>
              <a:rPr lang="en-US" baseline="-25000" dirty="0" err="1">
                <a:latin typeface="Bookman Old Style" pitchFamily="18" charset="0"/>
              </a:rPr>
              <a:t>y</a:t>
            </a:r>
            <a:r>
              <a:rPr lang="en-US" dirty="0">
                <a:latin typeface="Bookman Old Style" pitchFamily="18" charset="0"/>
              </a:rPr>
              <a:t> :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3657600" y="4568980"/>
                <a:ext cx="4953000" cy="23473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tabLst>
                    <a:tab pos="342900" algn="l"/>
                  </a:tabLst>
                </a:pPr>
                <a:r>
                  <a:rPr lang="en-US" dirty="0" smtClean="0">
                    <a:latin typeface="Bookman Old Style" pitchFamily="18" charset="0"/>
                  </a:rPr>
                  <a:t>|</a:t>
                </a:r>
                <a:r>
                  <a:rPr lang="en-US" b="1" dirty="0" smtClean="0">
                    <a:latin typeface="Bookman Old Style" pitchFamily="18" charset="0"/>
                  </a:rPr>
                  <a:t>F</a:t>
                </a:r>
                <a:r>
                  <a:rPr lang="en-US" b="1" baseline="-25000" dirty="0" smtClean="0">
                    <a:latin typeface="Bookman Old Style" pitchFamily="18" charset="0"/>
                  </a:rPr>
                  <a:t>R</a:t>
                </a:r>
                <a:r>
                  <a:rPr lang="en-US" dirty="0" smtClean="0">
                    <a:latin typeface="Bookman Old Style" pitchFamily="18" charset="0"/>
                  </a:rPr>
                  <a:t>| </a:t>
                </a:r>
                <a:r>
                  <a:rPr lang="en-US" dirty="0">
                    <a:latin typeface="Bookman Old Style" pitchFamily="18" charset="0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63.3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/>
                          </a:rPr>
                          <m:t>+ 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9.64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/>
                          </a:rPr>
                          <m:t> </m:t>
                        </m:r>
                      </m:e>
                    </m:rad>
                  </m:oMath>
                </a14:m>
                <a:endParaRPr lang="en-US" dirty="0">
                  <a:latin typeface="Bookman Old Style" pitchFamily="18" charset="0"/>
                </a:endParaRPr>
              </a:p>
              <a:p>
                <a:r>
                  <a:rPr lang="en-US" dirty="0">
                    <a:latin typeface="Bookman Old Style" pitchFamily="18" charset="0"/>
                  </a:rPr>
                  <a:t> </a:t>
                </a:r>
                <a:r>
                  <a:rPr lang="en-US" dirty="0" smtClean="0">
                    <a:latin typeface="Bookman Old Style" pitchFamily="18" charset="0"/>
                  </a:rPr>
                  <a:t>   	= </a:t>
                </a:r>
                <a:r>
                  <a:rPr lang="en-US" b="1" dirty="0">
                    <a:latin typeface="Bookman Old Style" pitchFamily="18" charset="0"/>
                  </a:rPr>
                  <a:t>64 </a:t>
                </a:r>
                <a:r>
                  <a:rPr lang="en-US" b="1" dirty="0" smtClean="0">
                    <a:latin typeface="Bookman Old Style" pitchFamily="18" charset="0"/>
                  </a:rPr>
                  <a:t>N</a:t>
                </a:r>
                <a:r>
                  <a:rPr lang="en-US" b="1" u="dbl" dirty="0" smtClean="0">
                    <a:latin typeface="Bookman Old Style" pitchFamily="18" charset="0"/>
                  </a:rPr>
                  <a:t/>
                </a:r>
                <a:br>
                  <a:rPr lang="en-US" b="1" u="dbl" dirty="0" smtClean="0">
                    <a:latin typeface="Bookman Old Style" pitchFamily="18" charset="0"/>
                  </a:rPr>
                </a:br>
                <a:endParaRPr lang="en-US" b="1" u="dbl" dirty="0" smtClean="0">
                  <a:latin typeface="Bookman Old Style" pitchFamily="18" charset="0"/>
                </a:endParaRPr>
              </a:p>
              <a:p>
                <a:r>
                  <a:rPr lang="en-US" dirty="0" smtClean="0"/>
                  <a:t>tan </a:t>
                </a:r>
                <a:r>
                  <a:rPr lang="en-US" dirty="0">
                    <a:sym typeface="Symbol"/>
                  </a:rPr>
                  <a:t>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0" smtClean="0">
                                <a:latin typeface="Cambria Math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</a:rPr>
                              <m:t>y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/>
                          </a:rPr>
                          <m:t>|</m:t>
                        </m:r>
                      </m:num>
                      <m:den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0" smtClean="0">
                                <a:latin typeface="Cambria Math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</a:rPr>
                              <m:t>x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dirty="0" smtClean="0"/>
                  <a:t>  = 0.152,	</a:t>
                </a:r>
                <a:r>
                  <a:rPr lang="en-US" dirty="0" smtClean="0">
                    <a:sym typeface="Symbol"/>
                  </a:rPr>
                  <a:t>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:r>
                  <a:rPr lang="en-US" b="1" dirty="0"/>
                  <a:t>8.7</a:t>
                </a:r>
                <a:r>
                  <a:rPr lang="en-US" b="1" baseline="30000" dirty="0"/>
                  <a:t>o</a:t>
                </a:r>
                <a:endParaRPr lang="en-US" b="1" u="dbl" dirty="0">
                  <a:latin typeface="Bookman Old Style" pitchFamily="18" charset="0"/>
                </a:endParaRPr>
              </a:p>
              <a:p>
                <a:endParaRPr lang="en-US" b="1" i="1" u="dbl" dirty="0" smtClean="0">
                  <a:latin typeface="Bookman Old Style" pitchFamily="18" charset="0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∴</m:t>
                    </m:r>
                  </m:oMath>
                </a14:m>
                <a:r>
                  <a:rPr lang="en-US" dirty="0" smtClean="0">
                    <a:latin typeface="Bookman Old Style" pitchFamily="18" charset="0"/>
                  </a:rPr>
                  <a:t> </a:t>
                </a:r>
                <a:r>
                  <a:rPr lang="en-US" b="1" dirty="0" smtClean="0">
                    <a:latin typeface="Bookman Old Style" pitchFamily="18" charset="0"/>
                  </a:rPr>
                  <a:t>F</a:t>
                </a:r>
                <a:r>
                  <a:rPr lang="en-US" b="1" baseline="-25000" dirty="0" smtClean="0">
                    <a:latin typeface="Bookman Old Style" pitchFamily="18" charset="0"/>
                  </a:rPr>
                  <a:t>R</a:t>
                </a:r>
                <a:r>
                  <a:rPr lang="en-US" b="1" dirty="0"/>
                  <a:t> = </a:t>
                </a:r>
                <a:r>
                  <a:rPr lang="en-US" b="1" u="dbl" dirty="0">
                    <a:latin typeface="Bookman Old Style" pitchFamily="18" charset="0"/>
                  </a:rPr>
                  <a:t>64 N E 8.7</a:t>
                </a:r>
                <a:r>
                  <a:rPr lang="en-US" b="1" u="dbl" baseline="30000" dirty="0">
                    <a:latin typeface="Bookman Old Style" pitchFamily="18" charset="0"/>
                  </a:rPr>
                  <a:t>o </a:t>
                </a:r>
                <a:r>
                  <a:rPr lang="en-US" b="1" u="dbl" dirty="0">
                    <a:latin typeface="Bookman Old Style" pitchFamily="18" charset="0"/>
                  </a:rPr>
                  <a:t>S</a:t>
                </a:r>
              </a:p>
              <a:p>
                <a:endParaRPr lang="en-US" dirty="0"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4568980"/>
                <a:ext cx="4953000" cy="2347309"/>
              </a:xfrm>
              <a:prstGeom prst="rect">
                <a:avLst/>
              </a:prstGeom>
              <a:blipFill rotWithShape="1">
                <a:blip r:embed="rId2"/>
                <a:stretch>
                  <a:fillRect l="-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609600" y="4728865"/>
            <a:ext cx="2664265" cy="1507867"/>
            <a:chOff x="609600" y="4728865"/>
            <a:chExt cx="2664265" cy="1507867"/>
          </a:xfrm>
        </p:grpSpPr>
        <p:grpSp>
          <p:nvGrpSpPr>
            <p:cNvPr id="16" name="Group 15"/>
            <p:cNvGrpSpPr/>
            <p:nvPr/>
          </p:nvGrpSpPr>
          <p:grpSpPr>
            <a:xfrm>
              <a:off x="609600" y="4728865"/>
              <a:ext cx="2664265" cy="1507867"/>
              <a:chOff x="609600" y="4728865"/>
              <a:chExt cx="2664265" cy="1507867"/>
            </a:xfrm>
          </p:grpSpPr>
          <p:grpSp>
            <p:nvGrpSpPr>
              <p:cNvPr id="27" name="Group 17"/>
              <p:cNvGrpSpPr>
                <a:grpSpLocks/>
              </p:cNvGrpSpPr>
              <p:nvPr/>
            </p:nvGrpSpPr>
            <p:grpSpPr bwMode="auto">
              <a:xfrm>
                <a:off x="770824" y="4854794"/>
                <a:ext cx="1946911" cy="1012606"/>
                <a:chOff x="5580" y="8988"/>
                <a:chExt cx="1440" cy="720"/>
              </a:xfrm>
            </p:grpSpPr>
            <p:sp>
              <p:nvSpPr>
                <p:cNvPr id="28" name="Line 18"/>
                <p:cNvSpPr>
                  <a:spLocks noChangeShapeType="1"/>
                </p:cNvSpPr>
                <p:nvPr/>
              </p:nvSpPr>
              <p:spPr bwMode="auto">
                <a:xfrm>
                  <a:off x="5580" y="8988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Line 19"/>
                <p:cNvSpPr>
                  <a:spLocks noChangeShapeType="1"/>
                </p:cNvSpPr>
                <p:nvPr/>
              </p:nvSpPr>
              <p:spPr bwMode="auto">
                <a:xfrm>
                  <a:off x="5580" y="8988"/>
                  <a:ext cx="0" cy="7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Line 20"/>
                <p:cNvSpPr>
                  <a:spLocks noChangeShapeType="1"/>
                </p:cNvSpPr>
                <p:nvPr/>
              </p:nvSpPr>
              <p:spPr bwMode="auto">
                <a:xfrm>
                  <a:off x="5580" y="8988"/>
                  <a:ext cx="1440" cy="7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1" name="TextBox 30"/>
              <p:cNvSpPr txBox="1"/>
              <p:nvPr/>
            </p:nvSpPr>
            <p:spPr>
              <a:xfrm>
                <a:off x="609600" y="5867400"/>
                <a:ext cx="5307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latin typeface="Bookman Old Style" pitchFamily="18" charset="0"/>
                  </a:rPr>
                  <a:t>F</a:t>
                </a:r>
                <a:r>
                  <a:rPr lang="en-US" baseline="-25000" dirty="0" err="1">
                    <a:latin typeface="Bookman Old Style" pitchFamily="18" charset="0"/>
                  </a:rPr>
                  <a:t>y</a:t>
                </a:r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743070" y="4728865"/>
                <a:ext cx="5307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>
                    <a:latin typeface="Bookman Old Style" pitchFamily="18" charset="0"/>
                  </a:rPr>
                  <a:t>F</a:t>
                </a:r>
                <a:r>
                  <a:rPr lang="en-US" baseline="-25000" dirty="0" err="1" smtClean="0">
                    <a:latin typeface="Bookman Old Style" pitchFamily="18" charset="0"/>
                  </a:rPr>
                  <a:t>x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743070" y="5835134"/>
                <a:ext cx="5307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Bookman Old Style" pitchFamily="18" charset="0"/>
                  </a:rPr>
                  <a:t>F</a:t>
                </a:r>
                <a:r>
                  <a:rPr lang="en-US" baseline="-25000" dirty="0" smtClean="0">
                    <a:latin typeface="Bookman Old Style" pitchFamily="18" charset="0"/>
                  </a:rPr>
                  <a:t>R</a:t>
                </a:r>
                <a:endParaRPr lang="en-US" dirty="0"/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1219108" y="4791829"/>
              <a:ext cx="3048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ym typeface="Symbol"/>
                </a:rPr>
                <a:t></a:t>
              </a:r>
              <a:endParaRPr lang="en-US" dirty="0"/>
            </a:p>
          </p:txBody>
        </p:sp>
        <p:sp>
          <p:nvSpPr>
            <p:cNvPr id="36" name="Arc 35"/>
            <p:cNvSpPr/>
            <p:nvPr/>
          </p:nvSpPr>
          <p:spPr>
            <a:xfrm>
              <a:off x="965135" y="4791829"/>
              <a:ext cx="268732" cy="243403"/>
            </a:xfrm>
            <a:prstGeom prst="arc">
              <a:avLst>
                <a:gd name="adj1" fmla="val 19761066"/>
                <a:gd name="adj2" fmla="val 511538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203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736-B31A-49F7-BEC1-51E8727D992D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t="35534" b="24490"/>
          <a:stretch/>
        </p:blipFill>
        <p:spPr bwMode="auto">
          <a:xfrm>
            <a:off x="793845" y="1600200"/>
            <a:ext cx="7162800" cy="4495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3701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906" y="1905000"/>
            <a:ext cx="7467600" cy="914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Find the components parallel to and perpendicular to the inclined line.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736-B31A-49F7-BEC1-51E8727D992D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t="82353" r="26051" b="1"/>
          <a:stretch/>
        </p:blipFill>
        <p:spPr bwMode="auto">
          <a:xfrm>
            <a:off x="1030406" y="3505200"/>
            <a:ext cx="6324600" cy="24177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4818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dirty="0" smtClean="0"/>
              <a:t>Derived Quantities and Units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772400" cy="5099178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Derived quantities </a:t>
            </a:r>
            <a:r>
              <a:rPr lang="en-US" dirty="0" smtClean="0"/>
              <a:t>-- a </a:t>
            </a:r>
            <a:r>
              <a:rPr lang="en-US" b="1" i="1" dirty="0" smtClean="0"/>
              <a:t>product</a:t>
            </a:r>
            <a:r>
              <a:rPr lang="en-US" dirty="0" smtClean="0"/>
              <a:t> or a </a:t>
            </a:r>
            <a:r>
              <a:rPr lang="en-US" b="1" i="1" dirty="0" smtClean="0"/>
              <a:t>quotient</a:t>
            </a:r>
            <a:r>
              <a:rPr lang="en-US" dirty="0" smtClean="0"/>
              <a:t> of two or more </a:t>
            </a:r>
            <a:r>
              <a:rPr lang="en-US" i="1" dirty="0" smtClean="0"/>
              <a:t>base quantities</a:t>
            </a:r>
          </a:p>
          <a:p>
            <a:pPr algn="just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Derived units </a:t>
            </a:r>
            <a:r>
              <a:rPr lang="en-US" dirty="0" smtClean="0"/>
              <a:t>-- a </a:t>
            </a:r>
            <a:r>
              <a:rPr lang="en-US" b="1" i="1" dirty="0" smtClean="0"/>
              <a:t>product</a:t>
            </a:r>
            <a:r>
              <a:rPr lang="en-US" dirty="0" smtClean="0"/>
              <a:t> or a </a:t>
            </a:r>
            <a:r>
              <a:rPr lang="en-US" b="1" i="1" dirty="0" smtClean="0"/>
              <a:t>quotient</a:t>
            </a:r>
            <a:r>
              <a:rPr lang="en-US" dirty="0" smtClean="0"/>
              <a:t> of two or more </a:t>
            </a:r>
            <a:r>
              <a:rPr lang="en-US" i="1" dirty="0" smtClean="0"/>
              <a:t>base units</a:t>
            </a:r>
          </a:p>
          <a:p>
            <a:r>
              <a:rPr lang="en-US" dirty="0" smtClean="0"/>
              <a:t>Mostly have special names for their units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736-B31A-49F7-BEC1-51E8727D992D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058226"/>
              </p:ext>
            </p:extLst>
          </p:nvPr>
        </p:nvGraphicFramePr>
        <p:xfrm>
          <a:off x="1066800" y="4114800"/>
          <a:ext cx="6553200" cy="2362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621"/>
                <a:gridCol w="1223179"/>
                <a:gridCol w="2438400"/>
                <a:gridCol w="1143000"/>
              </a:tblGrid>
              <a:tr h="660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Quantity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Symbol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Unit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Symbol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62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Velocity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metre per second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ms</a:t>
                      </a:r>
                      <a:r>
                        <a:rPr lang="en-US" sz="1400" baseline="30000" dirty="0">
                          <a:effectLst/>
                        </a:rPr>
                        <a:t>-1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3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Acceleration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metre per second squared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ms</a:t>
                      </a:r>
                      <a:r>
                        <a:rPr lang="en-US" sz="1400" baseline="30000" dirty="0">
                          <a:effectLst/>
                        </a:rPr>
                        <a:t>-2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7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Force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newton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7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Energy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joule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7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Pressure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pascal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29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28600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Bradley Hand ITC" pitchFamily="66" charset="0"/>
              </a:rPr>
              <a:t>How to express a </a:t>
            </a:r>
            <a:r>
              <a:rPr lang="en-US" sz="2800" b="1" dirty="0" smtClean="0">
                <a:solidFill>
                  <a:srgbClr val="00B0F0"/>
                </a:solidFill>
                <a:latin typeface="Bradley Hand ITC" pitchFamily="66" charset="0"/>
              </a:rPr>
              <a:t>derived unit </a:t>
            </a:r>
            <a:r>
              <a:rPr lang="en-US" sz="2800" b="1" dirty="0" smtClean="0">
                <a:latin typeface="Bradley Hand ITC" pitchFamily="66" charset="0"/>
              </a:rPr>
              <a:t>in terms of </a:t>
            </a:r>
            <a:br>
              <a:rPr lang="en-US" sz="2800" b="1" dirty="0" smtClean="0">
                <a:latin typeface="Bradley Hand ITC" pitchFamily="66" charset="0"/>
              </a:rPr>
            </a:br>
            <a:r>
              <a:rPr lang="en-US" sz="2800" b="1" dirty="0" smtClean="0">
                <a:solidFill>
                  <a:srgbClr val="FF0000"/>
                </a:solidFill>
                <a:latin typeface="Bradley Hand ITC" pitchFamily="66" charset="0"/>
              </a:rPr>
              <a:t>base-unit equivalent</a:t>
            </a:r>
            <a:r>
              <a:rPr lang="en-US" sz="2800" b="1" dirty="0" smtClean="0">
                <a:latin typeface="Bradley Hand ITC" pitchFamily="66" charset="0"/>
              </a:rPr>
              <a:t>?</a:t>
            </a:r>
            <a:endParaRPr lang="en-US" sz="2800" b="1" dirty="0">
              <a:latin typeface="Bradley Hand ITC" pitchFamily="66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736-B31A-49F7-BEC1-51E8727D992D}" type="slidenum">
              <a:rPr lang="en-US" smtClean="0"/>
              <a:t>4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90600" y="1517904"/>
            <a:ext cx="23622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Derived Unit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90600" y="2971800"/>
            <a:ext cx="2362200" cy="914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Base-Unit Equivalent</a:t>
            </a:r>
            <a:endParaRPr lang="en-US" dirty="0"/>
          </a:p>
        </p:txBody>
      </p:sp>
      <p:sp>
        <p:nvSpPr>
          <p:cNvPr id="10" name="Curved Left Arrow 9"/>
          <p:cNvSpPr/>
          <p:nvPr/>
        </p:nvSpPr>
        <p:spPr>
          <a:xfrm>
            <a:off x="3390900" y="2000504"/>
            <a:ext cx="990600" cy="1521968"/>
          </a:xfrm>
          <a:prstGeom prst="curvedLeftArrow">
            <a:avLst>
              <a:gd name="adj1" fmla="val 17184"/>
              <a:gd name="adj2" fmla="val 38243"/>
              <a:gd name="adj3" fmla="val 3782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orizontal Scroll 10"/>
          <p:cNvSpPr/>
          <p:nvPr/>
        </p:nvSpPr>
        <p:spPr>
          <a:xfrm>
            <a:off x="4622800" y="2295652"/>
            <a:ext cx="2743200" cy="791464"/>
          </a:xfrm>
          <a:prstGeom prst="horizontalScroll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Equation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477611"/>
              </p:ext>
            </p:extLst>
          </p:nvPr>
        </p:nvGraphicFramePr>
        <p:xfrm>
          <a:off x="707071" y="4267200"/>
          <a:ext cx="7370128" cy="17305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62605"/>
                <a:gridCol w="2695179"/>
                <a:gridCol w="1243954"/>
                <a:gridCol w="961475"/>
                <a:gridCol w="1306915"/>
              </a:tblGrid>
              <a:tr h="6301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Quantity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Word Definition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Defining Equation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Symbol of Unit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Base-Unit Equivalent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66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Acceleration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Change of velocity per unit time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 = (v – u ) / 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ms</a:t>
                      </a:r>
                      <a:r>
                        <a:rPr lang="en-US" sz="1400" baseline="30000" dirty="0">
                          <a:effectLst/>
                        </a:rPr>
                        <a:t>-2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ms</a:t>
                      </a:r>
                      <a:r>
                        <a:rPr lang="en-US" sz="1400" baseline="30000" dirty="0">
                          <a:effectLst/>
                        </a:rPr>
                        <a:t>-2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18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Power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Rate of energy spent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 = E/t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kg m</a:t>
                      </a:r>
                      <a:r>
                        <a:rPr lang="en-US" sz="1400" baseline="30000" dirty="0">
                          <a:effectLst/>
                        </a:rPr>
                        <a:t>2</a:t>
                      </a:r>
                      <a:r>
                        <a:rPr lang="en-US" sz="1400" dirty="0">
                          <a:effectLst/>
                        </a:rPr>
                        <a:t>s</a:t>
                      </a:r>
                      <a:r>
                        <a:rPr lang="en-US" sz="1400" baseline="30000" dirty="0">
                          <a:effectLst/>
                        </a:rPr>
                        <a:t>-3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18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Pressure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Force per unit area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 = F/A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kg m</a:t>
                      </a:r>
                      <a:r>
                        <a:rPr lang="en-US" sz="1400" baseline="30000" dirty="0">
                          <a:effectLst/>
                        </a:rPr>
                        <a:t>-1</a:t>
                      </a:r>
                      <a:r>
                        <a:rPr lang="en-US" sz="1400" dirty="0">
                          <a:effectLst/>
                        </a:rPr>
                        <a:t>s</a:t>
                      </a:r>
                      <a:r>
                        <a:rPr lang="en-US" sz="1400" baseline="30000" dirty="0">
                          <a:effectLst/>
                        </a:rPr>
                        <a:t>-2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02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Base Units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09600" y="3657600"/>
            <a:ext cx="7772400" cy="1981200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smtClean="0">
                <a:solidFill>
                  <a:schemeClr val="accent3"/>
                </a:solidFill>
                <a:latin typeface="Bradley Hand ITC" pitchFamily="66" charset="0"/>
              </a:rPr>
              <a:t>Let’s try…</a:t>
            </a:r>
          </a:p>
          <a:p>
            <a:pPr marL="0" indent="0" algn="just">
              <a:buNone/>
            </a:pPr>
            <a:endParaRPr lang="en-US" sz="700" dirty="0"/>
          </a:p>
          <a:p>
            <a:pPr marL="0" indent="0" algn="just">
              <a:buNone/>
            </a:pPr>
            <a:r>
              <a:rPr lang="en-US" sz="2000" dirty="0" smtClean="0"/>
              <a:t>The energy of a photon of light of frequency </a:t>
            </a:r>
            <a:r>
              <a:rPr lang="en-US" sz="2000" i="1" dirty="0" smtClean="0"/>
              <a:t>f</a:t>
            </a:r>
            <a:r>
              <a:rPr lang="en-US" sz="2000" dirty="0" smtClean="0"/>
              <a:t> is given by </a:t>
            </a:r>
            <a:r>
              <a:rPr lang="en-US" sz="2000" i="1" dirty="0" err="1" smtClean="0"/>
              <a:t>hf</a:t>
            </a:r>
            <a:r>
              <a:rPr lang="en-US" sz="2000" dirty="0" smtClean="0"/>
              <a:t>, where </a:t>
            </a:r>
            <a:r>
              <a:rPr lang="en-US" sz="2000" i="1" dirty="0" smtClean="0"/>
              <a:t>h</a:t>
            </a:r>
            <a:r>
              <a:rPr lang="en-US" sz="2000" dirty="0" smtClean="0"/>
              <a:t> is the Planck constant. What are the base units of </a:t>
            </a:r>
            <a:r>
              <a:rPr lang="en-US" sz="2000" i="1" dirty="0" smtClean="0"/>
              <a:t>h</a:t>
            </a:r>
            <a:r>
              <a:rPr lang="en-US" sz="2000" dirty="0" smtClean="0"/>
              <a:t>?</a:t>
            </a:r>
          </a:p>
          <a:p>
            <a:pPr marL="0" indent="0" algn="just">
              <a:buNone/>
            </a:pPr>
            <a:endParaRPr lang="en-US" sz="600" dirty="0"/>
          </a:p>
          <a:p>
            <a:pPr marL="0" indent="0" algn="just">
              <a:buNone/>
            </a:pPr>
            <a:r>
              <a:rPr lang="en-US" sz="2000" i="1" dirty="0" smtClean="0">
                <a:solidFill>
                  <a:schemeClr val="accent5">
                    <a:lumMod val="50000"/>
                  </a:schemeClr>
                </a:solidFill>
              </a:rPr>
              <a:t>Answer: base units of h = kgm</a:t>
            </a:r>
            <a:r>
              <a:rPr lang="en-US" sz="2000" i="1" baseline="30000" dirty="0" smtClean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en-US" sz="2000" i="1" dirty="0" smtClean="0">
                <a:solidFill>
                  <a:schemeClr val="accent5">
                    <a:lumMod val="50000"/>
                  </a:schemeClr>
                </a:solidFill>
              </a:rPr>
              <a:t>s</a:t>
            </a:r>
            <a:r>
              <a:rPr lang="en-US" sz="2000" i="1" baseline="30000" dirty="0" smtClean="0">
                <a:solidFill>
                  <a:schemeClr val="accent5">
                    <a:lumMod val="50000"/>
                  </a:schemeClr>
                </a:solidFill>
              </a:rPr>
              <a:t>-1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736-B31A-49F7-BEC1-51E8727D992D}" type="slidenum">
              <a:rPr lang="en-US" smtClean="0"/>
              <a:t>5</a:t>
            </a:fld>
            <a:endParaRPr lang="en-US"/>
          </a:p>
        </p:txBody>
      </p:sp>
      <p:pic>
        <p:nvPicPr>
          <p:cNvPr id="3075" name="Picture 3" descr="C:\Documents and Settings\103643\My Documents\OCN's Folder\images\to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70700" y="21336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Horizontal Scroll 4"/>
          <p:cNvSpPr/>
          <p:nvPr/>
        </p:nvSpPr>
        <p:spPr>
          <a:xfrm>
            <a:off x="571500" y="1981200"/>
            <a:ext cx="6477000" cy="1066800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Eras Medium ITC" pitchFamily="34" charset="0"/>
              </a:rPr>
              <a:t>To find </a:t>
            </a:r>
            <a:r>
              <a:rPr lang="en-US" sz="2000" b="1" i="1" dirty="0" smtClean="0">
                <a:solidFill>
                  <a:srgbClr val="7030A0"/>
                </a:solidFill>
                <a:latin typeface="Century Schoolbook" pitchFamily="18" charset="0"/>
              </a:rPr>
              <a:t>units</a:t>
            </a:r>
            <a:r>
              <a:rPr lang="en-US" sz="2000" b="1" dirty="0" smtClean="0">
                <a:latin typeface="Eras Medium ITC" pitchFamily="34" charset="0"/>
              </a:rPr>
              <a:t> of unknown quantities in an equation</a:t>
            </a:r>
            <a:endParaRPr lang="en-US" sz="2000" b="1" dirty="0">
              <a:latin typeface="Eras Medium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64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143000"/>
          </a:xfrm>
        </p:spPr>
        <p:txBody>
          <a:bodyPr/>
          <a:lstStyle/>
          <a:p>
            <a:r>
              <a:rPr lang="en-US" dirty="0" smtClean="0"/>
              <a:t>Importance of Base Units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295400" y="3733800"/>
            <a:ext cx="3962400" cy="457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 smtClean="0">
                <a:solidFill>
                  <a:schemeClr val="accent3"/>
                </a:solidFill>
              </a:rPr>
              <a:t>Units on LHS = Units on RHS</a:t>
            </a:r>
            <a:endParaRPr lang="en-US" sz="1800" i="1" baseline="300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736-B31A-49F7-BEC1-51E8727D992D}" type="slidenum">
              <a:rPr lang="en-US" smtClean="0"/>
              <a:t>6</a:t>
            </a:fld>
            <a:endParaRPr lang="en-US"/>
          </a:p>
        </p:txBody>
      </p:sp>
      <p:pic>
        <p:nvPicPr>
          <p:cNvPr id="3075" name="Picture 3" descr="C:\Documents and Settings\103643\My Documents\OCN's Folder\images\to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Horizontal Scroll 4"/>
          <p:cNvSpPr/>
          <p:nvPr/>
        </p:nvSpPr>
        <p:spPr>
          <a:xfrm>
            <a:off x="2057400" y="1828800"/>
            <a:ext cx="6477000" cy="1066800"/>
          </a:xfrm>
          <a:prstGeom prst="horizontalScrol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Eras Medium ITC" pitchFamily="34" charset="0"/>
              </a:rPr>
              <a:t>To check the </a:t>
            </a:r>
            <a:r>
              <a:rPr lang="en-US" sz="2000" b="1" i="1" dirty="0" smtClean="0">
                <a:solidFill>
                  <a:srgbClr val="7030A0"/>
                </a:solidFill>
                <a:latin typeface="Eras Medium ITC" pitchFamily="34" charset="0"/>
              </a:rPr>
              <a:t>homogeneity</a:t>
            </a:r>
            <a:r>
              <a:rPr lang="en-US" sz="2000" b="1" dirty="0" smtClean="0">
                <a:latin typeface="Eras Medium ITC" pitchFamily="34" charset="0"/>
              </a:rPr>
              <a:t> of a physical equation</a:t>
            </a:r>
            <a:endParaRPr lang="en-US" sz="2000" b="1" dirty="0">
              <a:latin typeface="Eras Medium ITC" pitchFamily="34" charset="0"/>
            </a:endParaRPr>
          </a:p>
        </p:txBody>
      </p:sp>
      <p:sp>
        <p:nvSpPr>
          <p:cNvPr id="3" name="Striped Right Arrow 2"/>
          <p:cNvSpPr/>
          <p:nvPr/>
        </p:nvSpPr>
        <p:spPr>
          <a:xfrm>
            <a:off x="4648200" y="3657600"/>
            <a:ext cx="647700" cy="438150"/>
          </a:xfrm>
          <a:prstGeom prst="stripedRightArrow">
            <a:avLst>
              <a:gd name="adj1" fmla="val 3518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62600" y="363408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dirty="0" smtClean="0">
                <a:ln w="0"/>
                <a:solidFill>
                  <a:srgbClr val="7030A0"/>
                </a:solidFill>
                <a:effectLst>
                  <a:reflection blurRad="12700" stA="50000" endPos="50000" dist="5000" dir="5400000" sy="-100000" rotWithShape="0"/>
                </a:effectLst>
              </a:rPr>
              <a:t>Homogeneous</a:t>
            </a:r>
            <a:endParaRPr lang="en-US" sz="2400" b="1" dirty="0">
              <a:ln w="0"/>
              <a:solidFill>
                <a:srgbClr val="7030A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596900" y="4648200"/>
                <a:ext cx="7772400" cy="12954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/>
                  <a:buChar char="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182880" algn="l" rtl="0" eaLnBrk="1" latinLnBrk="0" hangingPunct="1">
                  <a:spcBef>
                    <a:spcPct val="20000"/>
                  </a:spcBef>
                  <a:buClr>
                    <a:schemeClr val="accent2">
                      <a:tint val="60000"/>
                    </a:schemeClr>
                  </a:buClr>
                  <a:buSzPct val="68000"/>
                  <a:buFont typeface="Wingdings 2"/>
                  <a:buChar char="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01168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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286000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0" sz="1400" kern="1200" cap="small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5603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Char char="•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Wingdings"/>
                  <a:buNone/>
                </a:pPr>
                <a:r>
                  <a:rPr lang="en-US" b="1" dirty="0" smtClean="0">
                    <a:solidFill>
                      <a:schemeClr val="accent3"/>
                    </a:solidFill>
                    <a:latin typeface="Bradley Hand ITC" pitchFamily="66" charset="0"/>
                  </a:rPr>
                  <a:t>Let’s try…</a:t>
                </a:r>
              </a:p>
              <a:p>
                <a:pPr marL="0" indent="0" algn="just">
                  <a:buFont typeface="Wingdings"/>
                  <a:buNone/>
                </a:pPr>
                <a:endParaRPr lang="en-US" sz="700" dirty="0" smtClean="0"/>
              </a:p>
              <a:p>
                <a:pPr marL="0" indent="0" algn="ctr">
                  <a:buNone/>
                </a:pPr>
                <a:r>
                  <a:rPr lang="en-US" dirty="0"/>
                  <a:t>s = </a:t>
                </a:r>
                <a:r>
                  <a:rPr lang="en-US" dirty="0" err="1"/>
                  <a:t>ut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at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00" y="4648200"/>
                <a:ext cx="7772400" cy="1295400"/>
              </a:xfrm>
              <a:prstGeom prst="rect">
                <a:avLst/>
              </a:prstGeom>
              <a:blipFill rotWithShape="1">
                <a:blip r:embed="rId3"/>
                <a:stretch>
                  <a:fillRect l="-1255" t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63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 txBox="1"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467600" cy="4285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rgbClr val="002060"/>
                    </a:solidFill>
                    <a:latin typeface="Arial Rounded MT Bold" pitchFamily="34" charset="0"/>
                  </a:rPr>
                  <a:t>Homogeneous but Physically Incorrect:</a:t>
                </a:r>
              </a:p>
              <a:p>
                <a:endParaRPr lang="en-US" dirty="0"/>
              </a:p>
              <a:p>
                <a:pPr>
                  <a:tabLst>
                    <a:tab pos="2286000" algn="l"/>
                  </a:tabLst>
                </a:pPr>
                <a:r>
                  <a:rPr lang="en-US" b="1" dirty="0" smtClean="0"/>
                  <a:t>Incorrect coefficient</a:t>
                </a:r>
                <a:r>
                  <a:rPr lang="en-US" dirty="0" smtClean="0"/>
                  <a:t>	: v = u +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4</a:t>
                </a:r>
                <a:r>
                  <a:rPr lang="en-US" dirty="0" smtClean="0"/>
                  <a:t>at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tabLst>
                    <a:tab pos="2286000" algn="l"/>
                  </a:tabLst>
                </a:pPr>
                <a:r>
                  <a:rPr lang="en-US" b="1" dirty="0" smtClean="0"/>
                  <a:t>Extra term</a:t>
                </a:r>
                <a:r>
                  <a:rPr lang="en-US" dirty="0" smtClean="0"/>
                  <a:t>			: v = u + at +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𝑎𝑠</m:t>
                        </m:r>
                      </m:e>
                    </m:rad>
                  </m:oMath>
                </a14:m>
                <a:endParaRPr lang="en-US" dirty="0" smtClean="0"/>
              </a:p>
              <a:p>
                <a:pPr>
                  <a:tabLst>
                    <a:tab pos="2286000" algn="l"/>
                  </a:tabLst>
                </a:pPr>
                <a:r>
                  <a:rPr lang="en-US" b="1" dirty="0" smtClean="0"/>
                  <a:t>Incorrect sign</a:t>
                </a:r>
                <a:r>
                  <a:rPr lang="en-US" dirty="0" smtClean="0"/>
                  <a:t>		: T =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dirty="0" smtClean="0"/>
                  <a:t>2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</a:rPr>
                      <m:t>π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g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467600" cy="4285469"/>
              </a:xfrm>
              <a:prstGeom prst="rect">
                <a:avLst/>
              </a:prstGeom>
              <a:blipFill rotWithShape="1">
                <a:blip r:embed="rId2"/>
                <a:stretch>
                  <a:fillRect l="-2041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736-B31A-49F7-BEC1-51E8727D992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47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006" y="12700"/>
            <a:ext cx="7467600" cy="808038"/>
          </a:xfrm>
        </p:spPr>
        <p:txBody>
          <a:bodyPr>
            <a:normAutofit/>
          </a:bodyPr>
          <a:lstStyle/>
          <a:p>
            <a:r>
              <a:rPr lang="en-US" dirty="0" smtClean="0"/>
              <a:t>Prefixes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006" y="990600"/>
            <a:ext cx="7874794" cy="6858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A more convenient way to write </a:t>
            </a:r>
            <a:r>
              <a:rPr lang="en-US" sz="2000" dirty="0" smtClean="0">
                <a:solidFill>
                  <a:srgbClr val="00B0F0"/>
                </a:solidFill>
              </a:rPr>
              <a:t>very large </a:t>
            </a:r>
            <a:r>
              <a:rPr lang="en-US" sz="2000" dirty="0" smtClean="0"/>
              <a:t>or </a:t>
            </a:r>
            <a:r>
              <a:rPr lang="en-US" sz="2000" dirty="0" smtClean="0">
                <a:solidFill>
                  <a:srgbClr val="00B0F0"/>
                </a:solidFill>
              </a:rPr>
              <a:t>small </a:t>
            </a:r>
            <a:r>
              <a:rPr lang="en-US" sz="2000" dirty="0" smtClean="0"/>
              <a:t>numbers.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736-B31A-49F7-BEC1-51E8727D992D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4" b="5190"/>
          <a:stretch/>
        </p:blipFill>
        <p:spPr bwMode="auto">
          <a:xfrm>
            <a:off x="1066800" y="1676399"/>
            <a:ext cx="6718300" cy="477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82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To make </a:t>
            </a:r>
            <a:r>
              <a:rPr lang="en-US" dirty="0">
                <a:solidFill>
                  <a:srgbClr val="00B0F0"/>
                </a:solidFill>
              </a:rPr>
              <a:t>comparison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sensible estimation </a:t>
            </a:r>
            <a:r>
              <a:rPr lang="en-US" dirty="0"/>
              <a:t>of the magnitude of physical quantities of things around us.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Examples:</a:t>
            </a:r>
          </a:p>
          <a:p>
            <a:pPr marL="863600" indent="-342900" algn="just">
              <a:buFont typeface="Wingdings" pitchFamily="2" charset="2"/>
              <a:buChar char="Ø"/>
            </a:pPr>
            <a:r>
              <a:rPr lang="en-US" sz="2000" dirty="0"/>
              <a:t>The amount of water we drink from a cup. </a:t>
            </a:r>
            <a:endParaRPr lang="en-US" sz="2000" dirty="0" smtClean="0"/>
          </a:p>
          <a:p>
            <a:pPr marL="863600" indent="-342900" algn="just">
              <a:buFont typeface="Wingdings" pitchFamily="2" charset="2"/>
              <a:buChar char="Ø"/>
            </a:pPr>
            <a:r>
              <a:rPr lang="en-US" sz="2000" dirty="0" smtClean="0"/>
              <a:t>The </a:t>
            </a:r>
            <a:r>
              <a:rPr lang="en-US" sz="2000" dirty="0"/>
              <a:t>height of a </a:t>
            </a:r>
            <a:r>
              <a:rPr lang="en-US" sz="2000" dirty="0" smtClean="0"/>
              <a:t>twenty-</a:t>
            </a:r>
            <a:r>
              <a:rPr lang="en-US" sz="2000" dirty="0" err="1" smtClean="0"/>
              <a:t>storey</a:t>
            </a:r>
            <a:r>
              <a:rPr lang="en-US" sz="2000" dirty="0" smtClean="0"/>
              <a:t> </a:t>
            </a:r>
            <a:r>
              <a:rPr lang="en-US" sz="2000" dirty="0"/>
              <a:t>building. </a:t>
            </a:r>
            <a:endParaRPr lang="en-US" sz="2000" dirty="0" smtClean="0"/>
          </a:p>
          <a:p>
            <a:pPr marL="863600" indent="-342900" algn="just">
              <a:buFont typeface="Wingdings" pitchFamily="2" charset="2"/>
              <a:buChar char="Ø"/>
            </a:pPr>
            <a:r>
              <a:rPr lang="en-US" sz="2000" dirty="0" smtClean="0"/>
              <a:t>The </a:t>
            </a:r>
            <a:r>
              <a:rPr lang="en-US" sz="2000" dirty="0"/>
              <a:t>time to travel to another city 500km away. </a:t>
            </a:r>
            <a:endParaRPr lang="en-US" sz="2000" dirty="0" smtClean="0"/>
          </a:p>
          <a:p>
            <a:pPr marL="863600" indent="-342900" algn="just">
              <a:buFont typeface="Wingdings" pitchFamily="2" charset="2"/>
              <a:buChar char="Ø"/>
            </a:pPr>
            <a:r>
              <a:rPr lang="en-US" sz="2000" dirty="0" smtClean="0"/>
              <a:t>The </a:t>
            </a:r>
            <a:r>
              <a:rPr lang="en-US" sz="2000" dirty="0"/>
              <a:t>density </a:t>
            </a:r>
            <a:r>
              <a:rPr lang="en-US" sz="2000" dirty="0" smtClean="0"/>
              <a:t>of </a:t>
            </a:r>
            <a:r>
              <a:rPr lang="en-US" sz="2000" dirty="0"/>
              <a:t>water.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736-B31A-49F7-BEC1-51E8727D99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4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2119</TotalTime>
  <Words>836</Words>
  <Application>Microsoft Office PowerPoint</Application>
  <PresentationFormat>On-screen Show (4:3)</PresentationFormat>
  <Paragraphs>278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Physical Quantities and Units </vt:lpstr>
      <vt:lpstr>Base Quantities and SI Base Units</vt:lpstr>
      <vt:lpstr>Derived Quantities and Units </vt:lpstr>
      <vt:lpstr>How to express a derived unit in terms of  base-unit equivalent?</vt:lpstr>
      <vt:lpstr>Importance of Base Units</vt:lpstr>
      <vt:lpstr>Importance of Base Units</vt:lpstr>
      <vt:lpstr>PowerPoint Presentation</vt:lpstr>
      <vt:lpstr>Prefixes</vt:lpstr>
      <vt:lpstr>Making Estimation</vt:lpstr>
      <vt:lpstr>Scalars and Vectors</vt:lpstr>
      <vt:lpstr>Vector Representation</vt:lpstr>
      <vt:lpstr>Vector Representation</vt:lpstr>
      <vt:lpstr>Example 1</vt:lpstr>
      <vt:lpstr>Example 2</vt:lpstr>
      <vt:lpstr>PowerPoint Presentation</vt:lpstr>
      <vt:lpstr>Drawing Method – Triangle Method </vt:lpstr>
      <vt:lpstr>Drawing Method – Parallelogram Method</vt:lpstr>
      <vt:lpstr>Subtraction of Vectors</vt:lpstr>
      <vt:lpstr>Resolution Method</vt:lpstr>
      <vt:lpstr>Resolution Method</vt:lpstr>
      <vt:lpstr>Example 3</vt:lpstr>
      <vt:lpstr>Example 4</vt:lpstr>
      <vt:lpstr>Example 5</vt:lpstr>
    </vt:vector>
  </TitlesOfParts>
  <Company>taylors's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taylorsadmin</dc:creator>
  <cp:lastModifiedBy>Student Admin</cp:lastModifiedBy>
  <cp:revision>446</cp:revision>
  <dcterms:created xsi:type="dcterms:W3CDTF">2011-12-29T02:30:30Z</dcterms:created>
  <dcterms:modified xsi:type="dcterms:W3CDTF">2012-07-18T07:57:52Z</dcterms:modified>
</cp:coreProperties>
</file>