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3" r:id="rId7"/>
    <p:sldId id="260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>
        <p:scale>
          <a:sx n="76" d="100"/>
          <a:sy n="76" d="100"/>
        </p:scale>
        <p:origin x="-11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6A16-8BB1-42C7-AB92-A2597527A09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A2028-E215-45A2-8E18-15266B00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A2028-E215-45A2-8E18-15266B0048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A2028-E215-45A2-8E18-15266B004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A2028-E215-45A2-8E18-15266B004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42D3F1-E7C9-4B26-A7F8-A6CBD996F7A0}" type="datetime1">
              <a:rPr lang="en-US" smtClean="0"/>
              <a:t>10/9/2012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0DC323-011A-4F80-99B6-40F3086162B5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423AA-AA69-4019-98E5-998A24E33CA2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C84FF7-C64E-4A74-807D-77B3DD52C908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8CD58-7110-4CAF-90DC-BFF854AB41F7}" type="datetime1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DBC042-1FB8-46FC-A2F2-D9655D6460A8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FC010-9379-4623-9233-0FB23D282973}" type="datetime1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B96C74-5617-49DF-8247-1E82360961A5}" type="datetime1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88CBC-713D-43AD-94C0-5643F1641E0B}" type="datetime1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663711-7A35-49FA-A8F2-F6604C4ED263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AABEF5-9D04-48E3-9978-BAB956ED02F3}" type="datetime1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4DCBA4-132B-49E1-AE9F-30CD4823461B}" type="datetime1">
              <a:rPr lang="en-US" smtClean="0"/>
              <a:t>10/9/2012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474830-62C5-400D-B103-8888BE46DB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Chapter. 9 Phases of matters</a:t>
            </a:r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Determine the intermolecular spacing/size/ separation </a:t>
            </a:r>
            <a:r>
              <a:rPr lang="en-US" dirty="0" err="1" smtClean="0">
                <a:solidFill>
                  <a:srgbClr val="FFFF00"/>
                </a:solidFill>
              </a:rPr>
              <a:t>btwn</a:t>
            </a:r>
            <a:r>
              <a:rPr lang="en-US" dirty="0" smtClean="0">
                <a:solidFill>
                  <a:srgbClr val="FFFF00"/>
                </a:solidFill>
              </a:rPr>
              <a:t> molecules </a:t>
            </a:r>
            <a:r>
              <a:rPr lang="en-US" i="1" dirty="0" smtClean="0">
                <a:solidFill>
                  <a:srgbClr val="FFFF00"/>
                </a:solidFill>
              </a:rPr>
              <a:t>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91943" y="5867400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LimWH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April 2012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Assuming a simple model, 8 atoms located at the corner of a cube of edge d.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438400" y="2781300"/>
            <a:ext cx="3657600" cy="3276600"/>
            <a:chOff x="2438400" y="2781300"/>
            <a:chExt cx="3657600" cy="3276600"/>
          </a:xfrm>
        </p:grpSpPr>
        <p:sp>
          <p:nvSpPr>
            <p:cNvPr id="4" name="Cube 3"/>
            <p:cNvSpPr/>
            <p:nvPr/>
          </p:nvSpPr>
          <p:spPr>
            <a:xfrm>
              <a:off x="2690949" y="2971800"/>
              <a:ext cx="3124200" cy="2895600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36576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3659777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2783477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56769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05349" y="2973977"/>
              <a:ext cx="0" cy="1826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690949" y="4991100"/>
              <a:ext cx="805544" cy="8055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45774" y="4920344"/>
              <a:ext cx="206937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38800" y="48006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76749" y="4729844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52800" y="27813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2349" y="5606144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6477000" y="2973977"/>
            <a:ext cx="0" cy="201712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66933" y="3628595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endParaRPr lang="en-US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306" y="182640"/>
            <a:ext cx="8229600" cy="4525963"/>
          </a:xfrm>
        </p:spPr>
        <p:txBody>
          <a:bodyPr vert="horz"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  <a:t>Since each atom at the corner is shared by another 7 cubes (except those along the edges), the occupation of a cube over one atom is just 1/8.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3</a:t>
            </a:fld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2784770" y="3166543"/>
            <a:ext cx="3118566" cy="2681763"/>
            <a:chOff x="378945" y="3846456"/>
            <a:chExt cx="3118566" cy="2681763"/>
          </a:xfrm>
        </p:grpSpPr>
        <p:sp>
          <p:nvSpPr>
            <p:cNvPr id="92" name="Cube 91"/>
            <p:cNvSpPr/>
            <p:nvPr/>
          </p:nvSpPr>
          <p:spPr>
            <a:xfrm>
              <a:off x="1906623" y="4838793"/>
              <a:ext cx="1462609" cy="1307249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be 92"/>
            <p:cNvSpPr/>
            <p:nvPr/>
          </p:nvSpPr>
          <p:spPr>
            <a:xfrm>
              <a:off x="1517977" y="5188244"/>
              <a:ext cx="1462609" cy="1307249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be 93"/>
            <p:cNvSpPr/>
            <p:nvPr/>
          </p:nvSpPr>
          <p:spPr>
            <a:xfrm>
              <a:off x="473656" y="5194844"/>
              <a:ext cx="1462609" cy="1307249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>
              <a:off x="840343" y="3918743"/>
              <a:ext cx="1462609" cy="1307249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>
              <a:off x="1914819" y="3927809"/>
              <a:ext cx="1462609" cy="1307249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78945" y="4209488"/>
              <a:ext cx="1580841" cy="1447311"/>
              <a:chOff x="3242128" y="4492641"/>
              <a:chExt cx="1580841" cy="1447311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3360360" y="4578644"/>
                <a:ext cx="1462609" cy="1307249"/>
              </a:xfrm>
              <a:prstGeom prst="cube">
                <a:avLst>
                  <a:gd name="adj" fmla="val 2906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880307" y="5458335"/>
                <a:ext cx="86688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3242128" y="4492641"/>
                <a:ext cx="653333" cy="1447311"/>
                <a:chOff x="2268808" y="4522040"/>
                <a:chExt cx="653333" cy="144731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268808" y="4917655"/>
                  <a:ext cx="214040" cy="17200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815121" y="4609026"/>
                  <a:ext cx="0" cy="8246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2387040" y="5519677"/>
                  <a:ext cx="377119" cy="363671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2708101" y="5401730"/>
                  <a:ext cx="214040" cy="17200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96889" y="4522040"/>
                  <a:ext cx="214040" cy="17200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280020" y="5797345"/>
                  <a:ext cx="214040" cy="17200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1455932" y="4211295"/>
              <a:ext cx="1712323" cy="1479255"/>
              <a:chOff x="2438400" y="2781300"/>
              <a:chExt cx="3657600" cy="3276600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2690949" y="2971800"/>
                <a:ext cx="3124200" cy="2895600"/>
              </a:xfrm>
              <a:prstGeom prst="cube">
                <a:avLst>
                  <a:gd name="adj" fmla="val 2906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438400" y="36576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724400" y="3659777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38800" y="2783477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24400" y="56769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3605349" y="2973977"/>
                <a:ext cx="0" cy="1826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690949" y="4991100"/>
                <a:ext cx="805544" cy="80554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745774" y="4920344"/>
                <a:ext cx="206937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5638800" y="48006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376749" y="4729844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352800" y="27813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462349" y="5606144"/>
                <a:ext cx="457200" cy="381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134524" y="3846456"/>
              <a:ext cx="2362987" cy="1089071"/>
              <a:chOff x="3997707" y="4129609"/>
              <a:chExt cx="2362987" cy="108907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6146654" y="5046674"/>
                <a:ext cx="214040" cy="17200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070627" y="4138294"/>
                <a:ext cx="214040" cy="17200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997707" y="4131251"/>
                <a:ext cx="214040" cy="17200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005445" y="4129609"/>
                <a:ext cx="214040" cy="17200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 flipV="1">
              <a:off x="425082" y="6146042"/>
              <a:ext cx="510561" cy="3494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925258" y="5254172"/>
              <a:ext cx="10385" cy="89187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2471366" y="6356213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446" y="6349170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406184" y="6347528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52824" y="5665064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39856" y="5998637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979581" y="6146042"/>
              <a:ext cx="2028778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807799" y="6018243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873566" y="6046976"/>
              <a:ext cx="214040" cy="1720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35" y="762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Hence, the effective number of atoms possessed by one cube is only 1/8 of one atom multiplied by 8 atoms = 1 atom.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800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69472" y="3352800"/>
            <a:ext cx="3200400" cy="2705100"/>
            <a:chOff x="2438400" y="2781300"/>
            <a:chExt cx="3657600" cy="3276600"/>
          </a:xfrm>
        </p:grpSpPr>
        <p:sp>
          <p:nvSpPr>
            <p:cNvPr id="4" name="Cube 3"/>
            <p:cNvSpPr/>
            <p:nvPr/>
          </p:nvSpPr>
          <p:spPr>
            <a:xfrm>
              <a:off x="2690949" y="2971800"/>
              <a:ext cx="3124200" cy="2895600"/>
            </a:xfrm>
            <a:prstGeom prst="cube">
              <a:avLst>
                <a:gd name="adj" fmla="val 2906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36576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3659777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2783477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56769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05349" y="2973977"/>
              <a:ext cx="0" cy="1826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690949" y="4991100"/>
              <a:ext cx="805544" cy="8055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45774" y="4920344"/>
              <a:ext cx="206937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38800" y="48006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76749" y="4729844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52800" y="2781300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2349" y="5606144"/>
              <a:ext cx="457200" cy="381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14800" y="3879587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Symbol"/>
              </a:rPr>
              <a:t>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5250180" y="3223007"/>
            <a:ext cx="2733675" cy="2390553"/>
          </a:xfrm>
          <a:prstGeom prst="cube">
            <a:avLst>
              <a:gd name="adj" fmla="val 290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00800" y="4409853"/>
            <a:ext cx="400050" cy="3145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050280" y="3224805"/>
            <a:ext cx="0" cy="150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50180" y="4831689"/>
            <a:ext cx="766763" cy="7234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280" y="4831689"/>
            <a:ext cx="193357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153400" y="3176294"/>
            <a:ext cx="0" cy="165539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43333" y="383091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endParaRPr lang="en-US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5</a:t>
            </a:fld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2667000" y="1066800"/>
            <a:ext cx="2733675" cy="2390553"/>
          </a:xfrm>
          <a:prstGeom prst="cube">
            <a:avLst>
              <a:gd name="adj" fmla="val 290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17620" y="2253646"/>
            <a:ext cx="400050" cy="3145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67100" y="1068598"/>
            <a:ext cx="0" cy="150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67000" y="2675482"/>
            <a:ext cx="766763" cy="7234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67100" y="2675482"/>
            <a:ext cx="193357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70220" y="1020087"/>
            <a:ext cx="0" cy="165539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60153" y="1674705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endParaRPr lang="en-US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581400"/>
            <a:ext cx="82717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mass of one </a:t>
            </a: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cube </a:t>
            </a:r>
          </a:p>
          <a:p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= mass of </a:t>
            </a:r>
            <a:r>
              <a:rPr lang="en-GB" sz="3600" u="sng" dirty="0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 atom or molecule</a:t>
            </a:r>
          </a:p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volume 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of one </a:t>
            </a:r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cube</a:t>
            </a:r>
          </a:p>
          <a:p>
            <a:r>
              <a:rPr lang="en-GB" sz="3600" dirty="0" smtClean="0">
                <a:solidFill>
                  <a:schemeClr val="bg1">
                    <a:lumMod val="95000"/>
                  </a:schemeClr>
                </a:solidFill>
              </a:rPr>
              <a:t>= d</a:t>
            </a:r>
            <a:r>
              <a:rPr lang="en-GB" sz="3600" baseline="300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36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Density = mass/volume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Density = mass of </a:t>
            </a:r>
            <a:r>
              <a:rPr lang="en-GB" u="sng" dirty="0" smtClean="0">
                <a:solidFill>
                  <a:schemeClr val="bg1">
                    <a:lumMod val="95000"/>
                  </a:schemeClr>
                </a:solidFill>
              </a:rPr>
              <a:t>one cube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/ volume of </a:t>
            </a:r>
            <a:r>
              <a:rPr lang="en-GB" u="sng" dirty="0" smtClean="0">
                <a:solidFill>
                  <a:schemeClr val="bg1">
                    <a:lumMod val="95000"/>
                  </a:schemeClr>
                </a:solidFill>
              </a:rPr>
              <a:t>one cube</a:t>
            </a:r>
            <a:endParaRPr lang="en-US" u="sng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Density = mass of </a:t>
            </a:r>
            <a:r>
              <a:rPr lang="en-GB" dirty="0" smtClean="0">
                <a:solidFill>
                  <a:srgbClr val="FFFF00"/>
                </a:solidFill>
              </a:rPr>
              <a:t>one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atom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/ d</a:t>
            </a:r>
            <a:r>
              <a:rPr lang="en-GB" baseline="300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and mass of </a:t>
            </a:r>
            <a:r>
              <a:rPr lang="en-GB" dirty="0" smtClean="0">
                <a:solidFill>
                  <a:srgbClr val="FFFF00"/>
                </a:solidFill>
              </a:rPr>
              <a:t>one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atom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= molar mass/ N</a:t>
            </a:r>
            <a:r>
              <a:rPr lang="en-GB" baseline="-250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Molar mass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is the nucleon number which tells us the amount of grams per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mol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of a substance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question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tical Text Placeholder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533400" y="1143000"/>
                <a:ext cx="8229600" cy="4525963"/>
              </a:xfrm>
            </p:spPr>
            <p:txBody>
              <a:bodyPr vert="horz">
                <a:normAutofit lnSpcReduction="10000"/>
              </a:bodyPr>
              <a:lstStyle/>
              <a:p>
                <a:pPr marL="57150" indent="0" algn="just">
                  <a:buNone/>
                </a:pPr>
                <a:r>
                  <a:rPr lang="en-GB" dirty="0" smtClean="0">
                    <a:solidFill>
                      <a:srgbClr val="FFC000"/>
                    </a:solidFill>
                  </a:rPr>
                  <a:t>Sodium has a molar mass of </a:t>
                </a:r>
                <a:r>
                  <a:rPr lang="en-GB" dirty="0">
                    <a:solidFill>
                      <a:srgbClr val="FFC000"/>
                    </a:solidFill>
                  </a:rPr>
                  <a:t>0.023 kg and </a:t>
                </a:r>
                <a:r>
                  <a:rPr lang="en-GB" dirty="0" smtClean="0">
                    <a:solidFill>
                      <a:srgbClr val="FFC000"/>
                    </a:solidFill>
                  </a:rPr>
                  <a:t>a </a:t>
                </a:r>
                <a:r>
                  <a:rPr lang="en-GB" dirty="0">
                    <a:solidFill>
                      <a:srgbClr val="FFC000"/>
                    </a:solidFill>
                  </a:rPr>
                  <a:t>density of 970 </a:t>
                </a:r>
                <a:r>
                  <a:rPr lang="en-GB" dirty="0" smtClean="0">
                    <a:solidFill>
                      <a:srgbClr val="FFC000"/>
                    </a:solidFill>
                  </a:rPr>
                  <a:t>kgm</a:t>
                </a:r>
                <a:r>
                  <a:rPr lang="en-GB" baseline="30000" dirty="0" smtClean="0">
                    <a:solidFill>
                      <a:srgbClr val="FFC000"/>
                    </a:solidFill>
                  </a:rPr>
                  <a:t>-3</a:t>
                </a:r>
                <a:r>
                  <a:rPr lang="en-GB" dirty="0" smtClean="0">
                    <a:solidFill>
                      <a:srgbClr val="FFC000"/>
                    </a:solidFill>
                  </a:rPr>
                  <a:t>. Calculate </a:t>
                </a:r>
                <a:r>
                  <a:rPr lang="en-GB" dirty="0">
                    <a:solidFill>
                      <a:srgbClr val="FFC000"/>
                    </a:solidFill>
                  </a:rPr>
                  <a:t>the approximate size of a sodium atom</a:t>
                </a:r>
                <a:r>
                  <a:rPr lang="en-GB" dirty="0" smtClean="0">
                    <a:solidFill>
                      <a:srgbClr val="FFC000"/>
                    </a:solidFill>
                  </a:rPr>
                  <a:t>. (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N</a:t>
                </a:r>
                <a:r>
                  <a:rPr lang="en-GB" baseline="-25000" dirty="0" smtClean="0">
                    <a:solidFill>
                      <a:schemeClr val="bg1">
                        <a:lumMod val="85000"/>
                      </a:schemeClr>
                    </a:solidFill>
                  </a:rPr>
                  <a:t>A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=6.02x10</a:t>
                </a:r>
                <a:r>
                  <a:rPr lang="en-GB" baseline="30000" dirty="0" smtClean="0">
                    <a:solidFill>
                      <a:schemeClr val="bg1">
                        <a:lumMod val="85000"/>
                      </a:schemeClr>
                    </a:solidFill>
                  </a:rPr>
                  <a:t>23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mol</a:t>
                </a:r>
                <a:r>
                  <a:rPr lang="en-GB" baseline="30000" dirty="0" smtClean="0">
                    <a:solidFill>
                      <a:schemeClr val="bg1">
                        <a:lumMod val="85000"/>
                      </a:schemeClr>
                    </a:solidFill>
                  </a:rPr>
                  <a:t>-1</a:t>
                </a:r>
                <a:r>
                  <a:rPr lang="en-GB" dirty="0" smtClean="0">
                    <a:solidFill>
                      <a:srgbClr val="FFC000"/>
                    </a:solidFill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en-GB" u="sng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Solution </a:t>
                </a:r>
              </a:p>
              <a:p>
                <a:r>
                  <a:rPr lang="en-GB" dirty="0" smtClean="0">
                    <a:solidFill>
                      <a:schemeClr val="bg1">
                        <a:lumMod val="95000"/>
                      </a:schemeClr>
                    </a:solidFill>
                  </a:rPr>
                  <a:t>Density = mass for one atom / d</a:t>
                </a:r>
                <a:r>
                  <a:rPr lang="en-GB" baseline="30000" dirty="0" smtClean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endParaRPr lang="en-US" dirty="0" smtClean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bg1">
                        <a:lumMod val="95000"/>
                      </a:schemeClr>
                    </a:solidFill>
                  </a:rPr>
                  <a:t>mass of one atom = molar mass/ N</a:t>
                </a:r>
                <a:r>
                  <a:rPr lang="en-GB" baseline="-25000" dirty="0" smtClean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  <a:endParaRPr lang="en-US" dirty="0" smtClean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𝑚𝑜𝑙𝑎𝑟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𝑚𝑎𝑠𝑠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970 = 0.023/(d</a:t>
                </a:r>
                <a:r>
                  <a:rPr lang="en-US" baseline="30000" dirty="0" smtClean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x 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6.02x10</a:t>
                </a:r>
                <a:r>
                  <a:rPr lang="en-GB" baseline="30000" dirty="0" smtClean="0">
                    <a:solidFill>
                      <a:schemeClr val="bg1">
                        <a:lumMod val="85000"/>
                      </a:schemeClr>
                    </a:solidFill>
                  </a:rPr>
                  <a:t>23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)</a:t>
                </a:r>
              </a:p>
              <a:p>
                <a:pPr marL="457200" lvl="1" indent="0">
                  <a:buNone/>
                </a:pPr>
                <a:r>
                  <a:rPr lang="en-US" i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 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=……………………… (in the range of 10</a:t>
                </a:r>
                <a:r>
                  <a:rPr lang="en-US" baseline="30000" dirty="0" smtClean="0">
                    <a:solidFill>
                      <a:schemeClr val="bg1">
                        <a:lumMod val="85000"/>
                      </a:schemeClr>
                    </a:solidFill>
                  </a:rPr>
                  <a:t>-10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Vertical 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533400" y="1143000"/>
                <a:ext cx="8229600" cy="4525963"/>
              </a:xfrm>
              <a:blipFill rotWithShape="1">
                <a:blip r:embed="rId2"/>
                <a:stretch>
                  <a:fillRect l="-1556" t="-2695" r="-17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questions :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683975"/>
          </a:xfrm>
        </p:spPr>
        <p:txBody>
          <a:bodyPr vert="horz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molar mass of magnesium is 0.024 kg and has a density of 1740 kgm</a:t>
            </a: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Calculate the approximate size of a magnesium atom.</a:t>
            </a:r>
          </a:p>
          <a:p>
            <a:pPr marL="109728" indent="0">
              <a:buNone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of steam and water are given as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respectively. M kg of water turns into steam at the boiling point. Determine the ratio of the separation of molecules in water to that in steam, in terms of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M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14096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>
                    <a:lumMod val="85000"/>
                  </a:schemeClr>
                </a:solidFill>
              </a:rPr>
              <a:t>THE END…</a:t>
            </a:r>
            <a:endParaRPr lang="en-US" sz="8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LimWH2012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4830-62C5-400D-B103-8888BE46DB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280</Words>
  <Application>Microsoft Office PowerPoint</Application>
  <PresentationFormat>On-screen Show (4:3)</PresentationFormat>
  <Paragraphs>55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Chapter. 9 Phases of matters</vt:lpstr>
      <vt:lpstr>PowerPoint Presentation</vt:lpstr>
      <vt:lpstr>PowerPoint Presentation</vt:lpstr>
      <vt:lpstr>Hence, the effective number of atoms possessed by one cube is only 1/8 of one atom multiplied by 8 atoms = 1 atom. </vt:lpstr>
      <vt:lpstr>PowerPoint Presentation</vt:lpstr>
      <vt:lpstr>PowerPoint Presentation</vt:lpstr>
      <vt:lpstr>question</vt:lpstr>
      <vt:lpstr>Extra questions :</vt:lpstr>
      <vt:lpstr>THE END…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Chapter. 9 Phases of matters</dc:title>
  <dc:creator>Vivian5096</dc:creator>
  <cp:lastModifiedBy>Vivian5096</cp:lastModifiedBy>
  <cp:revision>3</cp:revision>
  <dcterms:created xsi:type="dcterms:W3CDTF">2012-10-08T15:29:38Z</dcterms:created>
  <dcterms:modified xsi:type="dcterms:W3CDTF">2012-10-09T14:28:15Z</dcterms:modified>
</cp:coreProperties>
</file>