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8" r:id="rId2"/>
    <p:sldId id="259" r:id="rId3"/>
    <p:sldId id="262" r:id="rId4"/>
    <p:sldId id="328" r:id="rId5"/>
    <p:sldId id="264" r:id="rId6"/>
    <p:sldId id="330" r:id="rId7"/>
    <p:sldId id="331" r:id="rId8"/>
    <p:sldId id="332" r:id="rId9"/>
    <p:sldId id="352" r:id="rId10"/>
    <p:sldId id="353" r:id="rId11"/>
    <p:sldId id="274" r:id="rId12"/>
    <p:sldId id="354" r:id="rId13"/>
    <p:sldId id="355" r:id="rId14"/>
    <p:sldId id="278" r:id="rId15"/>
    <p:sldId id="343" r:id="rId16"/>
    <p:sldId id="345" r:id="rId17"/>
    <p:sldId id="344" r:id="rId18"/>
    <p:sldId id="291" r:id="rId19"/>
    <p:sldId id="292" r:id="rId20"/>
    <p:sldId id="317" r:id="rId21"/>
    <p:sldId id="356" r:id="rId22"/>
    <p:sldId id="357" r:id="rId23"/>
    <p:sldId id="293" r:id="rId24"/>
    <p:sldId id="323" r:id="rId25"/>
    <p:sldId id="324" r:id="rId26"/>
    <p:sldId id="325" r:id="rId27"/>
    <p:sldId id="326" r:id="rId28"/>
    <p:sldId id="327" r:id="rId29"/>
    <p:sldId id="346" r:id="rId30"/>
    <p:sldId id="347" r:id="rId31"/>
    <p:sldId id="301" r:id="rId32"/>
    <p:sldId id="303" r:id="rId33"/>
    <p:sldId id="305" r:id="rId34"/>
    <p:sldId id="306" r:id="rId35"/>
    <p:sldId id="358" r:id="rId36"/>
    <p:sldId id="350" r:id="rId37"/>
    <p:sldId id="311" r:id="rId38"/>
    <p:sldId id="312"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00FF"/>
    <a:srgbClr val="FF99FF"/>
    <a:srgbClr val="FF66CC"/>
    <a:srgbClr val="0000FF"/>
    <a:srgbClr val="FF0066"/>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1" autoAdjust="0"/>
    <p:restoredTop sz="94683" autoAdjust="0"/>
  </p:normalViewPr>
  <p:slideViewPr>
    <p:cSldViewPr>
      <p:cViewPr>
        <p:scale>
          <a:sx n="75" d="100"/>
          <a:sy n="75" d="100"/>
        </p:scale>
        <p:origin x="-33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71129C6A-A4DD-4CF8-A7F1-53806A8ADB7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0A4D454C-8227-4337-8A2F-70BD5972E329}" type="slidenum">
              <a:rPr lang="en-US" smtClean="0"/>
              <a:pPr/>
              <a:t>1</a:t>
            </a:fld>
            <a:endParaRPr lang="en-US" smtClean="0"/>
          </a:p>
        </p:txBody>
      </p:sp>
      <p:sp>
        <p:nvSpPr>
          <p:cNvPr id="41987" name="Rectangle 2"/>
          <p:cNvSpPr>
            <a:spLocks noChangeArrowheads="1" noTextEdit="1"/>
          </p:cNvSpPr>
          <p:nvPr>
            <p:ph type="sldImg"/>
          </p:nvPr>
        </p:nvSpPr>
        <p:spPr>
          <a:xfrm>
            <a:off x="1143000" y="693738"/>
            <a:ext cx="4572000" cy="3429000"/>
          </a:xfrm>
          <a:ln/>
        </p:spPr>
      </p:sp>
      <p:sp>
        <p:nvSpPr>
          <p:cNvPr id="41988"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DDA872BA-5F62-42CE-A68B-081ECDAF1FA2}" type="slidenum">
              <a:rPr lang="en-US" smtClean="0"/>
              <a:pPr/>
              <a:t>19</a:t>
            </a:fld>
            <a:endParaRPr lang="en-US" smtClean="0"/>
          </a:p>
        </p:txBody>
      </p:sp>
      <p:sp>
        <p:nvSpPr>
          <p:cNvPr id="51203" name="Rectangle 2"/>
          <p:cNvSpPr>
            <a:spLocks noChangeArrowheads="1" noTextEdit="1"/>
          </p:cNvSpPr>
          <p:nvPr>
            <p:ph type="sldImg"/>
          </p:nvPr>
        </p:nvSpPr>
        <p:spPr>
          <a:xfrm>
            <a:off x="1143000" y="693738"/>
            <a:ext cx="4572000" cy="3429000"/>
          </a:xfrm>
          <a:ln/>
        </p:spPr>
      </p:sp>
      <p:sp>
        <p:nvSpPr>
          <p:cNvPr id="51204"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314D9A70-EC35-4E89-AACA-8D1F3CF9144A}" type="slidenum">
              <a:rPr lang="en-US" smtClean="0"/>
              <a:pPr/>
              <a:t>20</a:t>
            </a:fld>
            <a:endParaRPr lang="en-US" smtClean="0"/>
          </a:p>
        </p:txBody>
      </p:sp>
      <p:sp>
        <p:nvSpPr>
          <p:cNvPr id="52227" name="Rectangle 2"/>
          <p:cNvSpPr>
            <a:spLocks noChangeArrowheads="1" noTextEdit="1"/>
          </p:cNvSpPr>
          <p:nvPr>
            <p:ph type="sldImg"/>
          </p:nvPr>
        </p:nvSpPr>
        <p:spPr>
          <a:xfrm>
            <a:off x="1143000" y="693738"/>
            <a:ext cx="4572000" cy="3429000"/>
          </a:xfrm>
          <a:ln/>
        </p:spPr>
      </p:sp>
      <p:sp>
        <p:nvSpPr>
          <p:cNvPr id="52228"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9E3D9184-5817-4181-B8B8-9919F453E32F}" type="slidenum">
              <a:rPr lang="en-US" smtClean="0"/>
              <a:pPr/>
              <a:t>23</a:t>
            </a:fld>
            <a:endParaRPr lang="en-US" smtClean="0"/>
          </a:p>
        </p:txBody>
      </p:sp>
      <p:sp>
        <p:nvSpPr>
          <p:cNvPr id="53251" name="Rectangle 2"/>
          <p:cNvSpPr>
            <a:spLocks noChangeArrowheads="1" noTextEdit="1"/>
          </p:cNvSpPr>
          <p:nvPr>
            <p:ph type="sldImg"/>
          </p:nvPr>
        </p:nvSpPr>
        <p:spPr>
          <a:xfrm>
            <a:off x="1143000" y="693738"/>
            <a:ext cx="4572000" cy="3429000"/>
          </a:xfrm>
          <a:ln/>
        </p:spPr>
      </p:sp>
      <p:sp>
        <p:nvSpPr>
          <p:cNvPr id="53252"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7FD8B630-ED42-4708-9FB5-FF8BC4502A90}" type="slidenum">
              <a:rPr lang="en-US" smtClean="0"/>
              <a:pPr/>
              <a:t>29</a:t>
            </a:fld>
            <a:endParaRPr lang="en-US" smtClean="0"/>
          </a:p>
        </p:txBody>
      </p:sp>
      <p:sp>
        <p:nvSpPr>
          <p:cNvPr id="54275" name="Rectangle 2"/>
          <p:cNvSpPr>
            <a:spLocks noChangeArrowheads="1" noTextEdit="1"/>
          </p:cNvSpPr>
          <p:nvPr>
            <p:ph type="sldImg"/>
          </p:nvPr>
        </p:nvSpPr>
        <p:spPr>
          <a:xfrm>
            <a:off x="1143000" y="693738"/>
            <a:ext cx="4572000" cy="3429000"/>
          </a:xfrm>
          <a:ln/>
        </p:spPr>
      </p:sp>
      <p:sp>
        <p:nvSpPr>
          <p:cNvPr id="54276" name="Rectangle 3"/>
          <p:cNvSpPr>
            <a:spLocks noChangeArrowheads="1"/>
          </p:cNvSpPr>
          <p:nvPr>
            <p:ph type="body" idx="1"/>
          </p:nvPr>
        </p:nvSpPr>
        <p:spPr>
          <a:xfrm>
            <a:off x="685800" y="4341813"/>
            <a:ext cx="5487988" cy="4114800"/>
          </a:xfrm>
          <a:noFill/>
        </p:spPr>
        <p:txBody>
          <a:bodyPr wrap="none" anchor="ct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B5ECF949-C396-4B96-BA21-18E648600811}" type="slidenum">
              <a:rPr lang="en-US" smtClean="0"/>
              <a:pPr/>
              <a:t>30</a:t>
            </a:fld>
            <a:endParaRPr lang="en-US" smtClean="0"/>
          </a:p>
        </p:txBody>
      </p:sp>
      <p:sp>
        <p:nvSpPr>
          <p:cNvPr id="55299" name="Rectangle 2"/>
          <p:cNvSpPr>
            <a:spLocks noChangeArrowheads="1" noTextEdit="1"/>
          </p:cNvSpPr>
          <p:nvPr>
            <p:ph type="sldImg"/>
          </p:nvPr>
        </p:nvSpPr>
        <p:spPr>
          <a:xfrm>
            <a:off x="1143000" y="693738"/>
            <a:ext cx="4572000" cy="3429000"/>
          </a:xfrm>
          <a:ln/>
        </p:spPr>
      </p:sp>
      <p:sp>
        <p:nvSpPr>
          <p:cNvPr id="55300" name="Rectangle 3"/>
          <p:cNvSpPr>
            <a:spLocks noChangeArrowheads="1"/>
          </p:cNvSpPr>
          <p:nvPr>
            <p:ph type="body" idx="1"/>
          </p:nvPr>
        </p:nvSpPr>
        <p:spPr>
          <a:xfrm>
            <a:off x="685800" y="4341813"/>
            <a:ext cx="5487988" cy="4032250"/>
          </a:xfrm>
          <a:noFill/>
        </p:spPr>
        <p:txBody>
          <a:bodyPr wrap="none" anchor="ct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CB75FF7C-31E7-4481-9B1A-05C6853CF49F}" type="slidenum">
              <a:rPr lang="en-US" smtClean="0"/>
              <a:pPr/>
              <a:t>31</a:t>
            </a:fld>
            <a:endParaRPr lang="en-US" smtClean="0"/>
          </a:p>
        </p:txBody>
      </p:sp>
      <p:sp>
        <p:nvSpPr>
          <p:cNvPr id="56323" name="Rectangle 2"/>
          <p:cNvSpPr>
            <a:spLocks noChangeArrowheads="1" noTextEdit="1"/>
          </p:cNvSpPr>
          <p:nvPr>
            <p:ph type="sldImg"/>
          </p:nvPr>
        </p:nvSpPr>
        <p:spPr>
          <a:xfrm>
            <a:off x="1143000" y="693738"/>
            <a:ext cx="4572000" cy="3429000"/>
          </a:xfrm>
          <a:ln/>
        </p:spPr>
      </p:sp>
      <p:sp>
        <p:nvSpPr>
          <p:cNvPr id="56324"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83E79E12-B2DB-498D-BAD4-6828E64320BC}" type="slidenum">
              <a:rPr lang="en-US" smtClean="0"/>
              <a:pPr/>
              <a:t>32</a:t>
            </a:fld>
            <a:endParaRPr lang="en-US" smtClean="0"/>
          </a:p>
        </p:txBody>
      </p:sp>
      <p:sp>
        <p:nvSpPr>
          <p:cNvPr id="57347" name="Rectangle 2"/>
          <p:cNvSpPr>
            <a:spLocks noChangeArrowheads="1" noTextEdit="1"/>
          </p:cNvSpPr>
          <p:nvPr>
            <p:ph type="sldImg"/>
          </p:nvPr>
        </p:nvSpPr>
        <p:spPr>
          <a:xfrm>
            <a:off x="1143000" y="693738"/>
            <a:ext cx="4572000" cy="3429000"/>
          </a:xfrm>
          <a:ln/>
        </p:spPr>
      </p:sp>
      <p:sp>
        <p:nvSpPr>
          <p:cNvPr id="57348"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FC4C7C49-FC95-49B5-BC36-83D1E241956E}" type="slidenum">
              <a:rPr lang="en-US" smtClean="0"/>
              <a:pPr/>
              <a:t>33</a:t>
            </a:fld>
            <a:endParaRPr lang="en-US" smtClean="0"/>
          </a:p>
        </p:txBody>
      </p:sp>
      <p:sp>
        <p:nvSpPr>
          <p:cNvPr id="58371" name="Rectangle 2"/>
          <p:cNvSpPr>
            <a:spLocks noChangeArrowheads="1" noTextEdit="1"/>
          </p:cNvSpPr>
          <p:nvPr>
            <p:ph type="sldImg"/>
          </p:nvPr>
        </p:nvSpPr>
        <p:spPr>
          <a:xfrm>
            <a:off x="1143000" y="693738"/>
            <a:ext cx="4572000" cy="3429000"/>
          </a:xfrm>
          <a:ln/>
        </p:spPr>
      </p:sp>
      <p:sp>
        <p:nvSpPr>
          <p:cNvPr id="58372"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F413E946-CA4D-454F-84C6-A20A315E55F5}" type="slidenum">
              <a:rPr lang="en-US" smtClean="0"/>
              <a:pPr/>
              <a:t>34</a:t>
            </a:fld>
            <a:endParaRPr lang="en-US" smtClean="0"/>
          </a:p>
        </p:txBody>
      </p:sp>
      <p:sp>
        <p:nvSpPr>
          <p:cNvPr id="59395" name="Rectangle 2"/>
          <p:cNvSpPr>
            <a:spLocks noChangeArrowheads="1" noTextEdit="1"/>
          </p:cNvSpPr>
          <p:nvPr>
            <p:ph type="sldImg"/>
          </p:nvPr>
        </p:nvSpPr>
        <p:spPr>
          <a:xfrm>
            <a:off x="1143000" y="693738"/>
            <a:ext cx="4572000" cy="3429000"/>
          </a:xfrm>
          <a:ln/>
        </p:spPr>
      </p:sp>
      <p:sp>
        <p:nvSpPr>
          <p:cNvPr id="59396"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DAF6051E-E7FA-45F7-9229-583C7302C979}" type="slidenum">
              <a:rPr lang="en-US" smtClean="0"/>
              <a:pPr/>
              <a:t>35</a:t>
            </a:fld>
            <a:endParaRPr lang="en-US" smtClean="0"/>
          </a:p>
        </p:txBody>
      </p:sp>
      <p:sp>
        <p:nvSpPr>
          <p:cNvPr id="60419" name="Rectangle 2"/>
          <p:cNvSpPr>
            <a:spLocks noChangeArrowheads="1" noTextEdit="1"/>
          </p:cNvSpPr>
          <p:nvPr>
            <p:ph type="sldImg"/>
          </p:nvPr>
        </p:nvSpPr>
        <p:spPr>
          <a:xfrm>
            <a:off x="1143000" y="693738"/>
            <a:ext cx="4572000" cy="3429000"/>
          </a:xfrm>
          <a:ln/>
        </p:spPr>
      </p:sp>
      <p:sp>
        <p:nvSpPr>
          <p:cNvPr id="60420"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4D1AD188-A8A4-48DC-9301-22D716451183}" type="slidenum">
              <a:rPr lang="en-US" smtClean="0"/>
              <a:pPr/>
              <a:t>2</a:t>
            </a:fld>
            <a:endParaRPr lang="en-US" smtClean="0"/>
          </a:p>
        </p:txBody>
      </p:sp>
      <p:sp>
        <p:nvSpPr>
          <p:cNvPr id="43011" name="Rectangle 2"/>
          <p:cNvSpPr>
            <a:spLocks noChangeArrowheads="1" noTextEdit="1"/>
          </p:cNvSpPr>
          <p:nvPr>
            <p:ph type="sldImg"/>
          </p:nvPr>
        </p:nvSpPr>
        <p:spPr>
          <a:xfrm>
            <a:off x="1143000" y="693738"/>
            <a:ext cx="4572000" cy="3429000"/>
          </a:xfrm>
          <a:ln/>
        </p:spPr>
      </p:sp>
      <p:sp>
        <p:nvSpPr>
          <p:cNvPr id="43012"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76DBE210-4085-440C-B44F-34F31E7EDF56}" type="slidenum">
              <a:rPr lang="en-US" smtClean="0"/>
              <a:pPr/>
              <a:t>36</a:t>
            </a:fld>
            <a:endParaRPr lang="en-US" smtClean="0"/>
          </a:p>
        </p:txBody>
      </p:sp>
      <p:sp>
        <p:nvSpPr>
          <p:cNvPr id="61443" name="Rectangle 2"/>
          <p:cNvSpPr>
            <a:spLocks noChangeArrowheads="1" noTextEdit="1"/>
          </p:cNvSpPr>
          <p:nvPr>
            <p:ph type="sldImg"/>
          </p:nvPr>
        </p:nvSpPr>
        <p:spPr>
          <a:xfrm>
            <a:off x="1143000" y="693738"/>
            <a:ext cx="4572000" cy="3429000"/>
          </a:xfrm>
          <a:ln/>
        </p:spPr>
      </p:sp>
      <p:sp>
        <p:nvSpPr>
          <p:cNvPr id="61444"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976FB968-715C-443B-A6DD-FA1A29189BEB}" type="slidenum">
              <a:rPr lang="en-US" smtClean="0"/>
              <a:pPr/>
              <a:t>37</a:t>
            </a:fld>
            <a:endParaRPr lang="en-US" smtClean="0"/>
          </a:p>
        </p:txBody>
      </p:sp>
      <p:sp>
        <p:nvSpPr>
          <p:cNvPr id="62467" name="Rectangle 2"/>
          <p:cNvSpPr>
            <a:spLocks noChangeArrowheads="1" noTextEdit="1"/>
          </p:cNvSpPr>
          <p:nvPr>
            <p:ph type="sldImg"/>
          </p:nvPr>
        </p:nvSpPr>
        <p:spPr>
          <a:xfrm>
            <a:off x="1143000" y="693738"/>
            <a:ext cx="4572000" cy="3429000"/>
          </a:xfrm>
          <a:ln/>
        </p:spPr>
      </p:sp>
      <p:sp>
        <p:nvSpPr>
          <p:cNvPr id="62468"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A9B600AE-A833-4C03-8B6F-080BCAA753A6}" type="slidenum">
              <a:rPr lang="en-US" smtClean="0"/>
              <a:pPr/>
              <a:t>38</a:t>
            </a:fld>
            <a:endParaRPr lang="en-US" smtClean="0"/>
          </a:p>
        </p:txBody>
      </p:sp>
      <p:sp>
        <p:nvSpPr>
          <p:cNvPr id="63491" name="Rectangle 2"/>
          <p:cNvSpPr>
            <a:spLocks noChangeArrowheads="1" noTextEdit="1"/>
          </p:cNvSpPr>
          <p:nvPr>
            <p:ph type="sldImg"/>
          </p:nvPr>
        </p:nvSpPr>
        <p:spPr>
          <a:xfrm>
            <a:off x="1143000" y="693738"/>
            <a:ext cx="4572000" cy="3429000"/>
          </a:xfrm>
          <a:ln/>
        </p:spPr>
      </p:sp>
      <p:sp>
        <p:nvSpPr>
          <p:cNvPr id="63492"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85B6C3E6-71B9-41CB-931F-E6E42123AA43}" type="slidenum">
              <a:rPr lang="en-US" smtClean="0"/>
              <a:pPr/>
              <a:t>3</a:t>
            </a:fld>
            <a:endParaRPr lang="en-US" smtClean="0"/>
          </a:p>
        </p:txBody>
      </p:sp>
      <p:sp>
        <p:nvSpPr>
          <p:cNvPr id="44035" name="Rectangle 2"/>
          <p:cNvSpPr>
            <a:spLocks noChangeArrowheads="1" noTextEdit="1"/>
          </p:cNvSpPr>
          <p:nvPr>
            <p:ph type="sldImg"/>
          </p:nvPr>
        </p:nvSpPr>
        <p:spPr>
          <a:xfrm>
            <a:off x="1143000" y="693738"/>
            <a:ext cx="4572000" cy="3429000"/>
          </a:xfrm>
          <a:ln/>
        </p:spPr>
      </p:sp>
      <p:sp>
        <p:nvSpPr>
          <p:cNvPr id="44036"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FEEF29C6-3D37-4E92-B44D-98C6073DE0DF}" type="slidenum">
              <a:rPr lang="en-US" smtClean="0"/>
              <a:pPr/>
              <a:t>5</a:t>
            </a:fld>
            <a:endParaRPr lang="en-US" smtClean="0"/>
          </a:p>
        </p:txBody>
      </p:sp>
      <p:sp>
        <p:nvSpPr>
          <p:cNvPr id="45059" name="Rectangle 2"/>
          <p:cNvSpPr>
            <a:spLocks noChangeArrowheads="1" noTextEdit="1"/>
          </p:cNvSpPr>
          <p:nvPr>
            <p:ph type="sldImg"/>
          </p:nvPr>
        </p:nvSpPr>
        <p:spPr>
          <a:xfrm>
            <a:off x="1143000" y="693738"/>
            <a:ext cx="4572000" cy="3429000"/>
          </a:xfrm>
          <a:ln/>
        </p:spPr>
      </p:sp>
      <p:sp>
        <p:nvSpPr>
          <p:cNvPr id="45060"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8F909118-6ABC-4F1F-9075-8B4843B57E51}" type="slidenum">
              <a:rPr lang="en-US" smtClean="0"/>
              <a:pPr/>
              <a:t>11</a:t>
            </a:fld>
            <a:endParaRPr lang="en-US" smtClean="0"/>
          </a:p>
        </p:txBody>
      </p:sp>
      <p:sp>
        <p:nvSpPr>
          <p:cNvPr id="46083" name="Rectangle 2"/>
          <p:cNvSpPr>
            <a:spLocks noChangeArrowheads="1" noTextEdit="1"/>
          </p:cNvSpPr>
          <p:nvPr>
            <p:ph type="sldImg"/>
          </p:nvPr>
        </p:nvSpPr>
        <p:spPr>
          <a:xfrm>
            <a:off x="1143000" y="693738"/>
            <a:ext cx="4572000" cy="3429000"/>
          </a:xfrm>
          <a:ln/>
        </p:spPr>
      </p:sp>
      <p:sp>
        <p:nvSpPr>
          <p:cNvPr id="46084"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1EF36346-0FDA-41B8-AC8A-AD28F4C77303}" type="slidenum">
              <a:rPr lang="en-US" smtClean="0"/>
              <a:pPr/>
              <a:t>13</a:t>
            </a:fld>
            <a:endParaRPr lang="en-US" smtClean="0"/>
          </a:p>
        </p:txBody>
      </p:sp>
      <p:sp>
        <p:nvSpPr>
          <p:cNvPr id="47107" name="Rectangle 2"/>
          <p:cNvSpPr>
            <a:spLocks noChangeArrowheads="1" noTextEdit="1"/>
          </p:cNvSpPr>
          <p:nvPr>
            <p:ph type="sldImg"/>
          </p:nvPr>
        </p:nvSpPr>
        <p:spPr>
          <a:xfrm>
            <a:off x="1143000" y="693738"/>
            <a:ext cx="4572000" cy="3429000"/>
          </a:xfrm>
          <a:ln/>
        </p:spPr>
      </p:sp>
      <p:sp>
        <p:nvSpPr>
          <p:cNvPr id="47108"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00D0F777-4441-4133-B590-AD366334E027}" type="slidenum">
              <a:rPr lang="en-US" smtClean="0"/>
              <a:pPr/>
              <a:t>14</a:t>
            </a:fld>
            <a:endParaRPr lang="en-US" smtClean="0"/>
          </a:p>
        </p:txBody>
      </p:sp>
      <p:sp>
        <p:nvSpPr>
          <p:cNvPr id="48131" name="Rectangle 2"/>
          <p:cNvSpPr>
            <a:spLocks noChangeArrowheads="1" noTextEdit="1"/>
          </p:cNvSpPr>
          <p:nvPr>
            <p:ph type="sldImg"/>
          </p:nvPr>
        </p:nvSpPr>
        <p:spPr>
          <a:xfrm>
            <a:off x="1143000" y="693738"/>
            <a:ext cx="4572000" cy="3429000"/>
          </a:xfrm>
          <a:ln/>
        </p:spPr>
      </p:sp>
      <p:sp>
        <p:nvSpPr>
          <p:cNvPr id="48132"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64B54AED-519C-49B4-806D-6697A381AB0B}" type="slidenum">
              <a:rPr lang="en-US" smtClean="0"/>
              <a:pPr/>
              <a:t>16</a:t>
            </a:fld>
            <a:endParaRPr lang="en-US" smtClean="0"/>
          </a:p>
        </p:txBody>
      </p:sp>
      <p:sp>
        <p:nvSpPr>
          <p:cNvPr id="49155" name="Rectangle 2"/>
          <p:cNvSpPr>
            <a:spLocks noChangeArrowheads="1" noTextEdit="1"/>
          </p:cNvSpPr>
          <p:nvPr>
            <p:ph type="sldImg"/>
          </p:nvPr>
        </p:nvSpPr>
        <p:spPr>
          <a:xfrm>
            <a:off x="1143000" y="693738"/>
            <a:ext cx="4572000" cy="3429000"/>
          </a:xfrm>
          <a:ln/>
        </p:spPr>
      </p:sp>
      <p:sp>
        <p:nvSpPr>
          <p:cNvPr id="49156"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18FB4F37-FDB9-4DA1-93F9-E669F7928C8E}" type="slidenum">
              <a:rPr lang="en-US" smtClean="0"/>
              <a:pPr/>
              <a:t>18</a:t>
            </a:fld>
            <a:endParaRPr lang="en-US" smtClean="0"/>
          </a:p>
        </p:txBody>
      </p:sp>
      <p:sp>
        <p:nvSpPr>
          <p:cNvPr id="50179" name="Rectangle 2"/>
          <p:cNvSpPr>
            <a:spLocks noChangeArrowheads="1" noTextEdit="1"/>
          </p:cNvSpPr>
          <p:nvPr>
            <p:ph type="sldImg"/>
          </p:nvPr>
        </p:nvSpPr>
        <p:spPr>
          <a:xfrm>
            <a:off x="1143000" y="693738"/>
            <a:ext cx="4572000" cy="3429000"/>
          </a:xfrm>
          <a:ln/>
        </p:spPr>
      </p:sp>
      <p:sp>
        <p:nvSpPr>
          <p:cNvPr id="50180" name="Rectangle 3"/>
          <p:cNvSpPr>
            <a:spLocks noChangeArrowheads="1"/>
          </p:cNvSpPr>
          <p:nvPr>
            <p:ph type="body" idx="1"/>
          </p:nvPr>
        </p:nvSpPr>
        <p:spPr>
          <a:xfrm>
            <a:off x="685800" y="4341813"/>
            <a:ext cx="5487988" cy="4032250"/>
          </a:xfrm>
          <a:noFill/>
        </p:spPr>
        <p:txBody>
          <a:bodyPr wrap="none" anchor="ctr"/>
          <a:lstStyle/>
          <a:p>
            <a:pPr eaLnBrk="1" hangingPunct="1"/>
            <a:endParaRPr lang="ms-MY"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43B5BE6-0092-42E6-AE63-6F1BD6275511}" type="datetime1">
              <a:rPr lang="en-US"/>
              <a:pPr>
                <a:defRPr/>
              </a:pPr>
              <a:t>7/23/2012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4C125F-829A-4AA4-9E5D-AD221CD79B9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300E8BD-C8AF-43F9-8D44-BC2A485E89F8}" type="datetime1">
              <a:rPr lang="en-US"/>
              <a:pPr>
                <a:defRPr/>
              </a:pPr>
              <a:t>7/23/2012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6661AF-4A16-442B-B729-94F6246B237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621C30B-6C1D-46F5-902C-C2EC52756143}" type="datetime1">
              <a:rPr lang="en-US"/>
              <a:pPr>
                <a:defRPr/>
              </a:pPr>
              <a:t>7/23/2012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183C89-CF80-413E-9643-718AAE393CA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036B45A3-5D50-4205-8846-5118722EE17D}" type="datetime1">
              <a:rPr lang="en-US"/>
              <a:pPr>
                <a:defRPr/>
              </a:pPr>
              <a:t>7/23/2012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1F6FF7-B520-424A-AAEB-A7E5B65EA20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14EB5B4-5265-4B0F-A0D4-4E8DC722F29B}" type="datetime1">
              <a:rPr lang="en-US"/>
              <a:pPr>
                <a:defRPr/>
              </a:pPr>
              <a:t>7/23/2012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DABCF0-5491-4C6A-A1B1-4754BBC3CB4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D0C11193-FF2A-46EA-9CD0-77C8AD7D465A}" type="datetime1">
              <a:rPr lang="en-US"/>
              <a:pPr>
                <a:defRPr/>
              </a:pPr>
              <a:t>7/23/2012</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E155942-AFBD-4CF0-9026-3DD2EA025FE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A0959AD-A1D6-4186-B256-F9D66F84D791}" type="datetime1">
              <a:rPr lang="en-US"/>
              <a:pPr>
                <a:defRPr/>
              </a:pPr>
              <a:t>7/23/2012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241ECC-299F-4768-845A-F5A64F66381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CBDF849-132E-48C2-A47D-187DBDA75D23}" type="datetime1">
              <a:rPr lang="en-US"/>
              <a:pPr>
                <a:defRPr/>
              </a:pPr>
              <a:t>7/23/2012</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947035F-EC3A-47EC-A363-2790FF7B3BD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1ABD970-5EC5-4248-AC46-889CBD43F839}" type="datetime1">
              <a:rPr lang="en-US"/>
              <a:pPr>
                <a:defRPr/>
              </a:pPr>
              <a:t>7/23/2012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22E29A-48A8-41D9-97D2-6AEEED08A70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5B6C805-4F36-4847-B8AB-837A5730A624}" type="datetime1">
              <a:rPr lang="en-US"/>
              <a:pPr>
                <a:defRPr/>
              </a:pPr>
              <a:t>7/23/2012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D87607-EB0A-40EF-B140-570BFA217B5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BBFB1B7-F42C-4CD0-A370-37DB542AE6A3}" type="datetime1">
              <a:rPr lang="en-US"/>
              <a:pPr>
                <a:defRPr/>
              </a:pPr>
              <a:t>7/23/2012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CC2692-4C28-46CB-8F38-1CB132608C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B5AC8F5-D7DD-4A5A-A9F5-75C5422706FF}" type="datetime1">
              <a:rPr lang="en-US"/>
              <a:pPr>
                <a:defRPr/>
              </a:pPr>
              <a:t>7/23/2012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B1D21B-C94B-487C-ADEC-70A051F972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7254C2F4-9105-4A43-A40B-A907DBED1CA9}" type="datetime1">
              <a:rPr lang="en-US"/>
              <a:pPr>
                <a:defRPr/>
              </a:pPr>
              <a:t>7/23/2012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84FB71C-E32E-446F-B627-CE9539EE17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CF02BDE-FEBC-415F-92DB-1F13C4FBA978}" type="datetime1">
              <a:rPr lang="en-US"/>
              <a:pPr>
                <a:defRPr/>
              </a:pPr>
              <a:t>7/23/2012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0D53DB0-A3A4-41AB-B6CD-5465CB764D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09D2A1E-E10B-4F5B-B98C-45ACA31F2DF2}" type="datetime1">
              <a:rPr lang="en-US"/>
              <a:pPr>
                <a:defRPr/>
              </a:pPr>
              <a:t>7/23/2012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56846D-C141-408C-8EAD-288203414BA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A754F33-C178-4779-866C-41380FFF2ECD}" type="datetime1">
              <a:rPr lang="en-US"/>
              <a:pPr>
                <a:defRPr/>
              </a:pPr>
              <a:t>7/23/2012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81B6EF-DAE4-4D95-BF92-03CFA990C7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fld id="{4E0CFEED-2719-4DF4-A51A-BB959C8DF448}" type="datetime1">
              <a:rPr lang="en-US"/>
              <a:pPr>
                <a:defRPr/>
              </a:pPr>
              <a:t>7/23/2012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0EDF59EE-03CE-4BC4-A9EF-607ADF2CAA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6.v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vmlDrawing" Target="../drawings/vmlDrawing7.v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miter lim="800000"/>
            <a:headEnd/>
            <a:tailEnd/>
          </a:ln>
        </p:spPr>
        <p:txBody>
          <a:bodyPr/>
          <a:lstStyle/>
          <a:p>
            <a:fld id="{4134637A-9A72-438B-AFC4-ADEC47DC3027}" type="slidenum">
              <a:rPr lang="en-US" smtClean="0"/>
              <a:pPr/>
              <a:t>1</a:t>
            </a:fld>
            <a:endParaRPr lang="en-US" smtClean="0"/>
          </a:p>
        </p:txBody>
      </p:sp>
      <p:sp>
        <p:nvSpPr>
          <p:cNvPr id="2051" name="Rectangle 2"/>
          <p:cNvSpPr>
            <a:spLocks noGrp="1" noChangeArrowheads="1"/>
          </p:cNvSpPr>
          <p:nvPr>
            <p:ph type="title"/>
          </p:nvPr>
        </p:nvSpPr>
        <p:spPr>
          <a:xfrm>
            <a:off x="457200" y="152400"/>
            <a:ext cx="8228013" cy="1062038"/>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b="1" smtClean="0"/>
              <a:t>Kinematics</a:t>
            </a:r>
          </a:p>
        </p:txBody>
      </p:sp>
      <p:sp>
        <p:nvSpPr>
          <p:cNvPr id="2052" name="Rectangle 3"/>
          <p:cNvSpPr>
            <a:spLocks noGrp="1" noChangeArrowheads="1"/>
          </p:cNvSpPr>
          <p:nvPr>
            <p:ph type="body" idx="1"/>
          </p:nvPr>
        </p:nvSpPr>
        <p:spPr>
          <a:xfrm>
            <a:off x="414338" y="1450975"/>
            <a:ext cx="8228012" cy="5487988"/>
          </a:xfrm>
        </p:spPr>
        <p:txBody>
          <a:bodyPr lIns="0" tIns="25602" rIns="0" bIns="0"/>
          <a:lstStyle/>
          <a:p>
            <a:pPr marL="457200" lvl="1" indent="0" defTabSz="457200" eaLnBrk="1" hangingPunct="1">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3200" b="1" u="sng" dirty="0" smtClean="0">
                <a:latin typeface="Times New Roman" pitchFamily="18" charset="0"/>
                <a:cs typeface="Times New Roman" pitchFamily="18" charset="0"/>
              </a:rPr>
              <a:t>Content</a:t>
            </a:r>
          </a:p>
          <a:p>
            <a:pPr lvl="1"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3200" b="1" dirty="0" smtClean="0">
                <a:latin typeface="Times New Roman" pitchFamily="18" charset="0"/>
                <a:cs typeface="Times New Roman" pitchFamily="18" charset="0"/>
              </a:rPr>
              <a:t>3.1 Linear motion</a:t>
            </a:r>
          </a:p>
          <a:p>
            <a:pPr lvl="1"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3200" b="1" dirty="0" smtClean="0">
                <a:latin typeface="Times New Roman" pitchFamily="18" charset="0"/>
                <a:cs typeface="Times New Roman" pitchFamily="18" charset="0"/>
              </a:rPr>
              <a:t>3.2 Non-linear motion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2"/>
          <a:srcRect/>
          <a:stretch>
            <a:fillRect/>
          </a:stretch>
        </p:blipFill>
        <p:spPr bwMode="auto">
          <a:xfrm>
            <a:off x="685800" y="2209800"/>
            <a:ext cx="2152650" cy="3952875"/>
          </a:xfrm>
          <a:prstGeom prst="rect">
            <a:avLst/>
          </a:prstGeom>
          <a:noFill/>
          <a:ln w="9525">
            <a:noFill/>
            <a:miter lim="800000"/>
            <a:headEnd/>
            <a:tailEnd/>
          </a:ln>
          <a:effectLst/>
        </p:spPr>
      </p:pic>
      <p:sp>
        <p:nvSpPr>
          <p:cNvPr id="11267" name="Title 1"/>
          <p:cNvSpPr>
            <a:spLocks noGrp="1"/>
          </p:cNvSpPr>
          <p:nvPr>
            <p:ph type="title"/>
          </p:nvPr>
        </p:nvSpPr>
        <p:spPr>
          <a:xfrm>
            <a:off x="457200" y="152400"/>
            <a:ext cx="8229600" cy="563563"/>
          </a:xfrm>
        </p:spPr>
        <p:txBody>
          <a:bodyPr/>
          <a:lstStyle/>
          <a:p>
            <a:r>
              <a:rPr lang="en-US" sz="3600" smtClean="0">
                <a:latin typeface="Times New Roman" pitchFamily="18" charset="0"/>
                <a:cs typeface="Times New Roman" pitchFamily="18" charset="0"/>
              </a:rPr>
              <a:t>Determination of Sign Convention</a:t>
            </a:r>
          </a:p>
        </p:txBody>
      </p:sp>
      <p:sp>
        <p:nvSpPr>
          <p:cNvPr id="3" name="Content Placeholder 2"/>
          <p:cNvSpPr>
            <a:spLocks noGrp="1"/>
          </p:cNvSpPr>
          <p:nvPr>
            <p:ph idx="1"/>
          </p:nvPr>
        </p:nvSpPr>
        <p:spPr>
          <a:xfrm>
            <a:off x="457200" y="838200"/>
            <a:ext cx="8458200" cy="5095875"/>
          </a:xfrm>
        </p:spPr>
        <p:txBody>
          <a:bodyPr/>
          <a:lstStyle/>
          <a:p>
            <a:pPr>
              <a:defRPr/>
            </a:pPr>
            <a:r>
              <a:rPr lang="en-US" sz="2000" dirty="0" smtClean="0">
                <a:latin typeface="Times New Roman" pitchFamily="18" charset="0"/>
                <a:cs typeface="Times New Roman" pitchFamily="18" charset="0"/>
              </a:rPr>
              <a:t>Example: A ball which is thrown upwards from a boy’s hand and falls to the passed his hand to the ground. Fill up the sign convention for the below quantities. Let a.) upwards as positive, b.) downwards as positive</a:t>
            </a:r>
          </a:p>
          <a:p>
            <a:pPr marL="0" indent="0">
              <a:buFontTx/>
              <a:buNone/>
              <a:defRPr/>
            </a:pPr>
            <a:r>
              <a:rPr lang="en-US" sz="2000" dirty="0">
                <a:latin typeface="Times New Roman" pitchFamily="18" charset="0"/>
                <a:cs typeface="Times New Roman" pitchFamily="18" charset="0"/>
              </a:rPr>
              <a:t> </a:t>
            </a:r>
          </a:p>
        </p:txBody>
      </p:sp>
      <p:sp>
        <p:nvSpPr>
          <p:cNvPr id="11269" name="Slide Number Placeholder 3"/>
          <p:cNvSpPr>
            <a:spLocks noGrp="1"/>
          </p:cNvSpPr>
          <p:nvPr>
            <p:ph type="sldNum" sz="quarter" idx="12"/>
          </p:nvPr>
        </p:nvSpPr>
        <p:spPr>
          <a:noFill/>
          <a:ln>
            <a:miter lim="800000"/>
            <a:headEnd/>
            <a:tailEnd/>
          </a:ln>
        </p:spPr>
        <p:txBody>
          <a:bodyPr/>
          <a:lstStyle/>
          <a:p>
            <a:fld id="{01B01856-A1AF-46A8-8A44-7B922A13C525}" type="slidenum">
              <a:rPr lang="en-US" smtClean="0"/>
              <a:pPr/>
              <a:t>10</a:t>
            </a:fld>
            <a:endParaRPr lang="en-US" smtClean="0"/>
          </a:p>
        </p:txBody>
      </p:sp>
      <p:graphicFrame>
        <p:nvGraphicFramePr>
          <p:cNvPr id="5" name="Table 4"/>
          <p:cNvGraphicFramePr>
            <a:graphicFrameLocks noGrp="1"/>
          </p:cNvGraphicFramePr>
          <p:nvPr/>
        </p:nvGraphicFramePr>
        <p:xfrm>
          <a:off x="3048000" y="2355850"/>
          <a:ext cx="5791200" cy="3660775"/>
        </p:xfrm>
        <a:graphic>
          <a:graphicData uri="http://schemas.openxmlformats.org/drawingml/2006/table">
            <a:tbl>
              <a:tblPr firstRow="1" bandRow="1">
                <a:tableStyleId>{073A0DAA-6AF3-43AB-8588-CEC1D06C72B9}</a:tableStyleId>
              </a:tblPr>
              <a:tblGrid>
                <a:gridCol w="1447800"/>
                <a:gridCol w="1447800"/>
                <a:gridCol w="1447800"/>
                <a:gridCol w="1447800"/>
              </a:tblGrid>
              <a:tr h="756029">
                <a:tc>
                  <a:txBody>
                    <a:bodyPr/>
                    <a:lstStyle/>
                    <a:p>
                      <a:pPr algn="ctr"/>
                      <a:r>
                        <a:rPr lang="en-US" sz="1600" dirty="0" smtClean="0">
                          <a:latin typeface="Times New Roman" pitchFamily="18" charset="0"/>
                          <a:cs typeface="Times New Roman" pitchFamily="18" charset="0"/>
                        </a:rPr>
                        <a:t>Point</a:t>
                      </a:r>
                      <a:endParaRPr lang="en-US" sz="1600" dirty="0">
                        <a:latin typeface="Times New Roman" pitchFamily="18" charset="0"/>
                        <a:cs typeface="Times New Roman" pitchFamily="18" charset="0"/>
                      </a:endParaRPr>
                    </a:p>
                  </a:txBody>
                  <a:tcPr marT="45733" marB="45733" anchor="ctr"/>
                </a:tc>
                <a:tc>
                  <a:txBody>
                    <a:bodyPr/>
                    <a:lstStyle/>
                    <a:p>
                      <a:pPr algn="ctr"/>
                      <a:r>
                        <a:rPr lang="en-US" sz="1600" dirty="0" smtClean="0">
                          <a:latin typeface="Times New Roman" pitchFamily="18" charset="0"/>
                          <a:cs typeface="Times New Roman" pitchFamily="18" charset="0"/>
                        </a:rPr>
                        <a:t>Displacement, y</a:t>
                      </a:r>
                      <a:endParaRPr lang="en-US" sz="1600" dirty="0">
                        <a:latin typeface="Times New Roman" pitchFamily="18" charset="0"/>
                        <a:cs typeface="Times New Roman" pitchFamily="18" charset="0"/>
                      </a:endParaRPr>
                    </a:p>
                  </a:txBody>
                  <a:tcPr marT="45733" marB="45733" anchor="ctr"/>
                </a:tc>
                <a:tc>
                  <a:txBody>
                    <a:bodyPr/>
                    <a:lstStyle/>
                    <a:p>
                      <a:pPr algn="ctr"/>
                      <a:r>
                        <a:rPr lang="en-US" sz="1600" dirty="0" smtClean="0">
                          <a:latin typeface="Times New Roman" pitchFamily="18" charset="0"/>
                          <a:cs typeface="Times New Roman" pitchFamily="18" charset="0"/>
                        </a:rPr>
                        <a:t>Velocity, v</a:t>
                      </a:r>
                      <a:endParaRPr lang="en-US" sz="1600" dirty="0">
                        <a:latin typeface="Times New Roman" pitchFamily="18" charset="0"/>
                        <a:cs typeface="Times New Roman" pitchFamily="18" charset="0"/>
                      </a:endParaRPr>
                    </a:p>
                  </a:txBody>
                  <a:tcPr marT="45733" marB="45733" anchor="ctr"/>
                </a:tc>
                <a:tc>
                  <a:txBody>
                    <a:bodyPr/>
                    <a:lstStyle/>
                    <a:p>
                      <a:pPr algn="ctr"/>
                      <a:r>
                        <a:rPr lang="en-US" sz="1600" dirty="0" smtClean="0">
                          <a:latin typeface="Times New Roman" pitchFamily="18" charset="0"/>
                          <a:cs typeface="Times New Roman" pitchFamily="18" charset="0"/>
                        </a:rPr>
                        <a:t>Acceleration, g</a:t>
                      </a:r>
                      <a:endParaRPr lang="en-US" sz="1600" dirty="0">
                        <a:latin typeface="Times New Roman" pitchFamily="18" charset="0"/>
                        <a:cs typeface="Times New Roman" pitchFamily="18" charset="0"/>
                      </a:endParaRPr>
                    </a:p>
                  </a:txBody>
                  <a:tcPr marT="45733" marB="45733" anchor="ctr"/>
                </a:tc>
              </a:tr>
              <a:tr h="484124">
                <a:tc>
                  <a:txBody>
                    <a:bodyPr/>
                    <a:lstStyle/>
                    <a:p>
                      <a:pPr algn="ctr"/>
                      <a:r>
                        <a:rPr lang="en-US" sz="1600" dirty="0" smtClean="0">
                          <a:latin typeface="Times New Roman" pitchFamily="18" charset="0"/>
                          <a:cs typeface="Times New Roman" pitchFamily="18" charset="0"/>
                        </a:rPr>
                        <a:t>A</a:t>
                      </a:r>
                      <a:endParaRPr lang="en-US" sz="1600" dirty="0">
                        <a:latin typeface="Times New Roman" pitchFamily="18" charset="0"/>
                        <a:cs typeface="Times New Roman" pitchFamily="18" charset="0"/>
                      </a:endParaRPr>
                    </a:p>
                  </a:txBody>
                  <a:tcPr marT="45733" marB="45733" anchor="ct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marT="45733" marB="45733" anchor="ctr"/>
                </a:tc>
                <a:tc>
                  <a:txBody>
                    <a:bodyPr/>
                    <a:lstStyle/>
                    <a:p>
                      <a:pPr algn="ct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marT="45733" marB="45733" anchor="ctr"/>
                </a:tc>
                <a:tc>
                  <a:txBody>
                    <a:bodyPr/>
                    <a:lstStyle/>
                    <a:p>
                      <a:pPr algn="ct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marT="45733" marB="45733" anchor="ctr"/>
                </a:tc>
              </a:tr>
              <a:tr h="484124">
                <a:tc>
                  <a:txBody>
                    <a:bodyPr/>
                    <a:lstStyle/>
                    <a:p>
                      <a:pPr algn="ctr"/>
                      <a:r>
                        <a:rPr lang="en-US" sz="1600" dirty="0" smtClean="0">
                          <a:latin typeface="Times New Roman" pitchFamily="18" charset="0"/>
                          <a:cs typeface="Times New Roman" pitchFamily="18" charset="0"/>
                        </a:rPr>
                        <a:t>B</a:t>
                      </a:r>
                      <a:endParaRPr lang="en-US" sz="1600" dirty="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c>
                  <a:txBody>
                    <a:bodyPr/>
                    <a:lstStyle/>
                    <a:p>
                      <a:pPr algn="ctr"/>
                      <a:endParaRPr lang="en-US" sz="160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r>
              <a:tr h="484124">
                <a:tc>
                  <a:txBody>
                    <a:bodyPr/>
                    <a:lstStyle/>
                    <a:p>
                      <a:pPr algn="ctr"/>
                      <a:r>
                        <a:rPr lang="en-US" sz="1600" dirty="0" smtClean="0">
                          <a:latin typeface="Times New Roman" pitchFamily="18" charset="0"/>
                          <a:cs typeface="Times New Roman" pitchFamily="18" charset="0"/>
                        </a:rPr>
                        <a:t>C</a:t>
                      </a:r>
                      <a:endParaRPr lang="en-US" sz="1600" dirty="0">
                        <a:latin typeface="Times New Roman" pitchFamily="18" charset="0"/>
                        <a:cs typeface="Times New Roman" pitchFamily="18" charset="0"/>
                      </a:endParaRPr>
                    </a:p>
                  </a:txBody>
                  <a:tcPr marT="45733" marB="45733" anchor="ctr"/>
                </a:tc>
                <a:tc>
                  <a:txBody>
                    <a:bodyPr/>
                    <a:lstStyle/>
                    <a:p>
                      <a:pPr algn="ctr"/>
                      <a:endParaRPr lang="en-US" sz="160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r>
              <a:tr h="484124">
                <a:tc>
                  <a:txBody>
                    <a:bodyPr/>
                    <a:lstStyle/>
                    <a:p>
                      <a:pPr algn="ctr"/>
                      <a:r>
                        <a:rPr lang="en-US" sz="1600" dirty="0" smtClean="0">
                          <a:latin typeface="Times New Roman" pitchFamily="18" charset="0"/>
                          <a:cs typeface="Times New Roman" pitchFamily="18" charset="0"/>
                        </a:rPr>
                        <a:t>D</a:t>
                      </a:r>
                      <a:endParaRPr lang="en-US" sz="1600" dirty="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c>
                  <a:txBody>
                    <a:bodyPr/>
                    <a:lstStyle/>
                    <a:p>
                      <a:pPr algn="ctr"/>
                      <a:endParaRPr lang="en-US" sz="160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r>
              <a:tr h="484124">
                <a:tc>
                  <a:txBody>
                    <a:bodyPr/>
                    <a:lstStyle/>
                    <a:p>
                      <a:pPr algn="ctr"/>
                      <a:r>
                        <a:rPr lang="en-US" sz="1600" dirty="0" smtClean="0">
                          <a:latin typeface="Times New Roman" pitchFamily="18" charset="0"/>
                          <a:cs typeface="Times New Roman" pitchFamily="18" charset="0"/>
                        </a:rPr>
                        <a:t>E</a:t>
                      </a:r>
                    </a:p>
                  </a:txBody>
                  <a:tcPr marT="45733" marB="45733" anchor="ctr"/>
                </a:tc>
                <a:tc>
                  <a:txBody>
                    <a:bodyPr/>
                    <a:lstStyle/>
                    <a:p>
                      <a:pPr algn="ctr"/>
                      <a:endParaRPr lang="en-US" sz="160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r>
              <a:tr h="484124">
                <a:tc>
                  <a:txBody>
                    <a:bodyPr/>
                    <a:lstStyle/>
                    <a:p>
                      <a:pPr algn="ctr"/>
                      <a:r>
                        <a:rPr lang="en-US" sz="1600" dirty="0" smtClean="0">
                          <a:latin typeface="Times New Roman" pitchFamily="18" charset="0"/>
                          <a:cs typeface="Times New Roman" pitchFamily="18" charset="0"/>
                        </a:rPr>
                        <a:t>F</a:t>
                      </a:r>
                    </a:p>
                  </a:txBody>
                  <a:tcPr marT="45733" marB="45733" anchor="ctr"/>
                </a:tc>
                <a:tc>
                  <a:txBody>
                    <a:bodyPr/>
                    <a:lstStyle/>
                    <a:p>
                      <a:pPr algn="ctr"/>
                      <a:endParaRPr lang="en-US" sz="160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c>
                  <a:txBody>
                    <a:bodyPr/>
                    <a:lstStyle/>
                    <a:p>
                      <a:pPr algn="ctr"/>
                      <a:endParaRPr lang="en-US" sz="1600" dirty="0">
                        <a:latin typeface="Times New Roman" pitchFamily="18" charset="0"/>
                        <a:cs typeface="Times New Roman" pitchFamily="18" charset="0"/>
                      </a:endParaRPr>
                    </a:p>
                  </a:txBody>
                  <a:tcPr marT="45733" marB="45733" anchor="ctr"/>
                </a:tc>
              </a:tr>
            </a:tbl>
          </a:graphicData>
        </a:graphic>
      </p:graphicFrame>
      <p:sp>
        <p:nvSpPr>
          <p:cNvPr id="11312" name="TextBox 5"/>
          <p:cNvSpPr txBox="1">
            <a:spLocks noChangeArrowheads="1"/>
          </p:cNvSpPr>
          <p:nvPr/>
        </p:nvSpPr>
        <p:spPr bwMode="auto">
          <a:xfrm>
            <a:off x="1676400" y="2133600"/>
            <a:ext cx="350838" cy="369888"/>
          </a:xfrm>
          <a:prstGeom prst="rect">
            <a:avLst/>
          </a:prstGeom>
          <a:noFill/>
          <a:ln w="9525">
            <a:noFill/>
            <a:miter lim="800000"/>
            <a:headEnd/>
            <a:tailEnd/>
          </a:ln>
        </p:spPr>
        <p:txBody>
          <a:bodyPr wrap="none">
            <a:spAutoFit/>
          </a:bodyPr>
          <a:lstStyle/>
          <a:p>
            <a:r>
              <a:rPr lang="en-US" b="1">
                <a:solidFill>
                  <a:srgbClr val="FF0000"/>
                </a:solidFill>
                <a:latin typeface="Times New Roman" pitchFamily="18" charset="0"/>
                <a:cs typeface="Times New Roman" pitchFamily="18" charset="0"/>
              </a:rPr>
              <a:t>C</a:t>
            </a:r>
          </a:p>
        </p:txBody>
      </p:sp>
      <p:sp>
        <p:nvSpPr>
          <p:cNvPr id="11313" name="TextBox 8"/>
          <p:cNvSpPr txBox="1">
            <a:spLocks noChangeArrowheads="1"/>
          </p:cNvSpPr>
          <p:nvPr/>
        </p:nvSpPr>
        <p:spPr bwMode="auto">
          <a:xfrm>
            <a:off x="1401763" y="3287713"/>
            <a:ext cx="350837" cy="369887"/>
          </a:xfrm>
          <a:prstGeom prst="rect">
            <a:avLst/>
          </a:prstGeom>
          <a:noFill/>
          <a:ln w="9525">
            <a:noFill/>
            <a:miter lim="800000"/>
            <a:headEnd/>
            <a:tailEnd/>
          </a:ln>
        </p:spPr>
        <p:txBody>
          <a:bodyPr wrap="none">
            <a:spAutoFit/>
          </a:bodyPr>
          <a:lstStyle/>
          <a:p>
            <a:r>
              <a:rPr lang="en-US" b="1">
                <a:solidFill>
                  <a:srgbClr val="FF0000"/>
                </a:solidFill>
                <a:latin typeface="Times New Roman" pitchFamily="18" charset="0"/>
                <a:cs typeface="Times New Roman" pitchFamily="18" charset="0"/>
              </a:rPr>
              <a:t>B</a:t>
            </a:r>
          </a:p>
        </p:txBody>
      </p:sp>
      <p:sp>
        <p:nvSpPr>
          <p:cNvPr id="11314" name="TextBox 9"/>
          <p:cNvSpPr txBox="1">
            <a:spLocks noChangeArrowheads="1"/>
          </p:cNvSpPr>
          <p:nvPr/>
        </p:nvSpPr>
        <p:spPr bwMode="auto">
          <a:xfrm>
            <a:off x="1935163" y="3276600"/>
            <a:ext cx="350837" cy="369888"/>
          </a:xfrm>
          <a:prstGeom prst="rect">
            <a:avLst/>
          </a:prstGeom>
          <a:noFill/>
          <a:ln w="9525">
            <a:noFill/>
            <a:miter lim="800000"/>
            <a:headEnd/>
            <a:tailEnd/>
          </a:ln>
        </p:spPr>
        <p:txBody>
          <a:bodyPr wrap="none">
            <a:spAutoFit/>
          </a:bodyPr>
          <a:lstStyle/>
          <a:p>
            <a:r>
              <a:rPr lang="en-US" b="1">
                <a:solidFill>
                  <a:srgbClr val="FF0000"/>
                </a:solidFill>
                <a:latin typeface="Times New Roman" pitchFamily="18" charset="0"/>
                <a:cs typeface="Times New Roman" pitchFamily="18" charset="0"/>
              </a:rPr>
              <a:t>D</a:t>
            </a:r>
          </a:p>
        </p:txBody>
      </p:sp>
      <p:sp>
        <p:nvSpPr>
          <p:cNvPr id="11315" name="TextBox 10"/>
          <p:cNvSpPr txBox="1">
            <a:spLocks noChangeArrowheads="1"/>
          </p:cNvSpPr>
          <p:nvPr/>
        </p:nvSpPr>
        <p:spPr bwMode="auto">
          <a:xfrm>
            <a:off x="1905000" y="4343400"/>
            <a:ext cx="350838" cy="369888"/>
          </a:xfrm>
          <a:prstGeom prst="rect">
            <a:avLst/>
          </a:prstGeom>
          <a:noFill/>
          <a:ln w="9525">
            <a:noFill/>
            <a:miter lim="800000"/>
            <a:headEnd/>
            <a:tailEnd/>
          </a:ln>
        </p:spPr>
        <p:txBody>
          <a:bodyPr wrap="none">
            <a:spAutoFit/>
          </a:bodyPr>
          <a:lstStyle/>
          <a:p>
            <a:pPr algn="ctr"/>
            <a:r>
              <a:rPr lang="en-US" b="1">
                <a:solidFill>
                  <a:srgbClr val="FF0000"/>
                </a:solidFill>
                <a:latin typeface="Times New Roman" pitchFamily="18" charset="0"/>
                <a:cs typeface="Times New Roman" pitchFamily="18" charset="0"/>
              </a:rPr>
              <a:t>E</a:t>
            </a:r>
          </a:p>
        </p:txBody>
      </p:sp>
      <p:sp>
        <p:nvSpPr>
          <p:cNvPr id="11316" name="TextBox 11"/>
          <p:cNvSpPr txBox="1">
            <a:spLocks noChangeArrowheads="1"/>
          </p:cNvSpPr>
          <p:nvPr/>
        </p:nvSpPr>
        <p:spPr bwMode="auto">
          <a:xfrm>
            <a:off x="1871663" y="5345113"/>
            <a:ext cx="325437" cy="369887"/>
          </a:xfrm>
          <a:prstGeom prst="rect">
            <a:avLst/>
          </a:prstGeom>
          <a:noFill/>
          <a:ln w="9525">
            <a:noFill/>
            <a:miter lim="800000"/>
            <a:headEnd/>
            <a:tailEnd/>
          </a:ln>
        </p:spPr>
        <p:txBody>
          <a:bodyPr wrap="none">
            <a:spAutoFit/>
          </a:bodyPr>
          <a:lstStyle/>
          <a:p>
            <a:pPr algn="ctr"/>
            <a:r>
              <a:rPr lang="en-US" b="1">
                <a:solidFill>
                  <a:srgbClr val="FF0000"/>
                </a:solidFill>
                <a:latin typeface="Times New Roman" pitchFamily="18" charset="0"/>
                <a:cs typeface="Times New Roman" pitchFamily="18" charset="0"/>
              </a:rPr>
              <a:t>F</a:t>
            </a:r>
          </a:p>
        </p:txBody>
      </p:sp>
      <p:sp>
        <p:nvSpPr>
          <p:cNvPr id="11317" name="TextBox 12"/>
          <p:cNvSpPr txBox="1">
            <a:spLocks noChangeArrowheads="1"/>
          </p:cNvSpPr>
          <p:nvPr/>
        </p:nvSpPr>
        <p:spPr bwMode="auto">
          <a:xfrm>
            <a:off x="1447800" y="4343400"/>
            <a:ext cx="350838" cy="369888"/>
          </a:xfrm>
          <a:prstGeom prst="rect">
            <a:avLst/>
          </a:prstGeom>
          <a:noFill/>
          <a:ln w="9525">
            <a:noFill/>
            <a:miter lim="800000"/>
            <a:headEnd/>
            <a:tailEnd/>
          </a:ln>
        </p:spPr>
        <p:txBody>
          <a:bodyPr wrap="none">
            <a:spAutoFit/>
          </a:bodyPr>
          <a:lstStyle/>
          <a:p>
            <a:r>
              <a:rPr lang="en-US" b="1">
                <a:solidFill>
                  <a:srgbClr val="FF0000"/>
                </a:solidFill>
                <a:latin typeface="Times New Roman" pitchFamily="18" charset="0"/>
                <a:cs typeface="Times New Roman" pitchFamily="18" charset="0"/>
              </a:rPr>
              <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7"/>
          <p:cNvSpPr>
            <a:spLocks noGrp="1"/>
          </p:cNvSpPr>
          <p:nvPr>
            <p:ph type="sldNum" sz="quarter" idx="12"/>
          </p:nvPr>
        </p:nvSpPr>
        <p:spPr>
          <a:noFill/>
          <a:ln>
            <a:miter lim="800000"/>
            <a:headEnd/>
            <a:tailEnd/>
          </a:ln>
        </p:spPr>
        <p:txBody>
          <a:bodyPr/>
          <a:lstStyle/>
          <a:p>
            <a:fld id="{093A1E45-F12C-4572-8F3C-32E941D7DC37}" type="slidenum">
              <a:rPr lang="en-US" smtClean="0"/>
              <a:pPr/>
              <a:t>11</a:t>
            </a:fld>
            <a:endParaRPr lang="en-US" smtClean="0"/>
          </a:p>
        </p:txBody>
      </p:sp>
      <p:sp>
        <p:nvSpPr>
          <p:cNvPr id="12291" name="Rectangle 2"/>
          <p:cNvSpPr>
            <a:spLocks noGrp="1" noChangeArrowheads="1"/>
          </p:cNvSpPr>
          <p:nvPr>
            <p:ph type="title"/>
          </p:nvPr>
        </p:nvSpPr>
        <p:spPr>
          <a:xfrm>
            <a:off x="381000" y="0"/>
            <a:ext cx="8231188" cy="1144588"/>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 </a:t>
            </a:r>
            <a:r>
              <a:rPr lang="en-GB" sz="2800" smtClean="0"/>
              <a:t>Determination of displacement, velocity &amp; acceleration graphically</a:t>
            </a:r>
          </a:p>
        </p:txBody>
      </p:sp>
      <p:sp>
        <p:nvSpPr>
          <p:cNvPr id="11269" name="Rectangle 4"/>
          <p:cNvSpPr>
            <a:spLocks noGrp="1" noChangeArrowheads="1"/>
          </p:cNvSpPr>
          <p:nvPr>
            <p:ph type="body" idx="1"/>
          </p:nvPr>
        </p:nvSpPr>
        <p:spPr>
          <a:xfrm>
            <a:off x="381000" y="1371600"/>
            <a:ext cx="8382000" cy="4876800"/>
          </a:xfrm>
        </p:spPr>
        <p:txBody>
          <a:bodyPr lIns="0" tIns="25602" rIns="0" bIns="0"/>
          <a:lstStyle/>
          <a:p>
            <a:pPr marL="450850" defTabSz="457200" eaLnBrk="1" hangingPunct="1">
              <a:buSzPct val="45000"/>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If a displacement-time graph is given:</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dirty="0">
                <a:solidFill>
                  <a:srgbClr val="0000FF"/>
                </a:solidFill>
                <a:latin typeface="Times New Roman" pitchFamily="18" charset="0"/>
                <a:cs typeface="Times New Roman" pitchFamily="18" charset="0"/>
              </a:rPr>
              <a:t> </a:t>
            </a:r>
            <a:r>
              <a:rPr lang="en-GB" sz="2000" dirty="0" smtClean="0">
                <a:solidFill>
                  <a:srgbClr val="0000FF"/>
                </a:solidFill>
                <a:latin typeface="Times New Roman" pitchFamily="18" charset="0"/>
                <a:cs typeface="Times New Roman" pitchFamily="18" charset="0"/>
              </a:rPr>
              <a:t>    a.) the gradient of the graph represents the value of velocity</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    </a:t>
            </a:r>
          </a:p>
          <a:p>
            <a:pPr marL="450850" defTabSz="457200" eaLnBrk="1" hangingPunct="1">
              <a:buSzPct val="45000"/>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If a velocity-time graph is given:</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     </a:t>
            </a:r>
            <a:r>
              <a:rPr lang="en-GB" sz="2000" dirty="0" smtClean="0">
                <a:solidFill>
                  <a:srgbClr val="FF3300"/>
                </a:solidFill>
                <a:latin typeface="Times New Roman" pitchFamily="18" charset="0"/>
                <a:cs typeface="Times New Roman" pitchFamily="18" charset="0"/>
              </a:rPr>
              <a:t>a.) the gradient of the graph represents the value of acceleration</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     </a:t>
            </a:r>
            <a:r>
              <a:rPr lang="en-GB" sz="2000" dirty="0" smtClean="0">
                <a:solidFill>
                  <a:srgbClr val="0000FF"/>
                </a:solidFill>
                <a:latin typeface="Times New Roman" pitchFamily="18" charset="0"/>
                <a:cs typeface="Times New Roman" pitchFamily="18" charset="0"/>
              </a:rPr>
              <a:t>b.) the value of velocity represents the gradient of displacement-time graph</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     </a:t>
            </a:r>
            <a:r>
              <a:rPr lang="en-GB" sz="2000" b="1" dirty="0">
                <a:solidFill>
                  <a:srgbClr val="00B050"/>
                </a:solidFill>
                <a:latin typeface="Times New Roman" pitchFamily="18" charset="0"/>
                <a:cs typeface="Times New Roman" pitchFamily="18" charset="0"/>
              </a:rPr>
              <a:t>c</a:t>
            </a:r>
            <a:r>
              <a:rPr lang="en-GB" sz="2000" b="1" dirty="0" smtClean="0">
                <a:solidFill>
                  <a:srgbClr val="00B050"/>
                </a:solidFill>
                <a:latin typeface="Times New Roman" pitchFamily="18" charset="0"/>
                <a:cs typeface="Times New Roman" pitchFamily="18" charset="0"/>
              </a:rPr>
              <a:t>.) the area under the graph represents total displacement</a:t>
            </a:r>
          </a:p>
          <a:p>
            <a:pPr marL="107950" indent="0" defTabSz="457200" eaLnBrk="1" hangingPunct="1">
              <a:buSzPct val="45000"/>
              <a:buFontTx/>
              <a:buNone/>
              <a:tabLst>
                <a:tab pos="723900" algn="l"/>
                <a:tab pos="1447800" algn="l"/>
                <a:tab pos="2171700" algn="l"/>
                <a:tab pos="2895600" algn="l"/>
                <a:tab pos="3619500" algn="l"/>
                <a:tab pos="4343400" algn="l"/>
              </a:tabLst>
              <a:defRPr/>
            </a:pPr>
            <a:endParaRPr lang="en-GB" sz="2000" dirty="0">
              <a:latin typeface="Times New Roman" pitchFamily="18" charset="0"/>
              <a:cs typeface="Times New Roman" pitchFamily="18" charset="0"/>
            </a:endParaRPr>
          </a:p>
          <a:p>
            <a:pPr marL="450850" defTabSz="457200" eaLnBrk="1" hangingPunct="1">
              <a:buSzPct val="45000"/>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 If an acceleration-time graph is given:</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     </a:t>
            </a:r>
            <a:r>
              <a:rPr lang="en-GB" sz="2000" dirty="0" smtClean="0">
                <a:solidFill>
                  <a:srgbClr val="FF3300"/>
                </a:solidFill>
                <a:latin typeface="Times New Roman" pitchFamily="18" charset="0"/>
                <a:cs typeface="Times New Roman" pitchFamily="18" charset="0"/>
              </a:rPr>
              <a:t>a.) the value of acceleration represents the gradient of velocity-time graph</a:t>
            </a:r>
          </a:p>
          <a:p>
            <a:pPr marL="107950" indent="0" defTabSz="457200" eaLnBrk="1" hangingPunct="1">
              <a:buSzPct val="45000"/>
              <a:buFontTx/>
              <a:buNone/>
              <a:tabLst>
                <a:tab pos="723900" algn="l"/>
                <a:tab pos="1447800" algn="l"/>
                <a:tab pos="2171700" algn="l"/>
                <a:tab pos="2895600" algn="l"/>
                <a:tab pos="3619500" algn="l"/>
                <a:tab pos="4343400" algn="l"/>
              </a:tabLst>
              <a:defRPr/>
            </a:pPr>
            <a:endParaRPr lang="en-GB" sz="2000" dirty="0" smtClean="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1143000"/>
          </a:xfrm>
        </p:spPr>
        <p:txBody>
          <a:bodyPr/>
          <a:lstStyle/>
          <a:p>
            <a:r>
              <a:rPr lang="en-GB" sz="2800" smtClean="0"/>
              <a:t>Determination of displacement, velocity &amp; acceleration graphically</a:t>
            </a:r>
            <a:endParaRPr lang="en-US" sz="2800" smtClean="0"/>
          </a:p>
        </p:txBody>
      </p:sp>
      <p:sp>
        <p:nvSpPr>
          <p:cNvPr id="13315" name="Slide Number Placeholder 5"/>
          <p:cNvSpPr>
            <a:spLocks noGrp="1"/>
          </p:cNvSpPr>
          <p:nvPr>
            <p:ph type="sldNum" sz="quarter" idx="12"/>
          </p:nvPr>
        </p:nvSpPr>
        <p:spPr>
          <a:noFill/>
          <a:ln>
            <a:miter lim="800000"/>
            <a:headEnd/>
            <a:tailEnd/>
          </a:ln>
        </p:spPr>
        <p:txBody>
          <a:bodyPr/>
          <a:lstStyle/>
          <a:p>
            <a:fld id="{7D6E2154-4DF3-4419-B64E-9BE471314CEA}" type="slidenum">
              <a:rPr lang="en-US" smtClean="0"/>
              <a:pPr/>
              <a:t>12</a:t>
            </a:fld>
            <a:endParaRPr lang="en-US" smtClean="0"/>
          </a:p>
        </p:txBody>
      </p:sp>
      <p:sp>
        <p:nvSpPr>
          <p:cNvPr id="7" name="Rectangle 6"/>
          <p:cNvSpPr/>
          <p:nvPr/>
        </p:nvSpPr>
        <p:spPr>
          <a:xfrm>
            <a:off x="2427825" y="1524000"/>
            <a:ext cx="4288353" cy="646331"/>
          </a:xfrm>
          <a:prstGeom prst="rect">
            <a:avLst/>
          </a:prstGeom>
          <a:noFill/>
        </p:spPr>
        <p:txBody>
          <a:bodyPr wrap="none">
            <a:spAutoFit/>
          </a:bodyPr>
          <a:lstStyle/>
          <a:p>
            <a:pPr algn="ctr">
              <a:defRPr/>
            </a:pP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Displacement-time</a:t>
            </a:r>
          </a:p>
        </p:txBody>
      </p:sp>
      <p:sp>
        <p:nvSpPr>
          <p:cNvPr id="8" name="Rectangle 7"/>
          <p:cNvSpPr/>
          <p:nvPr/>
        </p:nvSpPr>
        <p:spPr>
          <a:xfrm>
            <a:off x="2743200" y="3040559"/>
            <a:ext cx="3667286" cy="769441"/>
          </a:xfrm>
          <a:prstGeom prst="rect">
            <a:avLst/>
          </a:prstGeom>
          <a:noFill/>
        </p:spPr>
        <p:txBody>
          <a:bodyPr wrap="none">
            <a:spAutoFit/>
          </a:bodyPr>
          <a:lstStyle/>
          <a:p>
            <a:pPr algn="ctr">
              <a:defRPr/>
            </a:pPr>
            <a:r>
              <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Velocity-time</a:t>
            </a:r>
          </a:p>
        </p:txBody>
      </p:sp>
      <p:sp>
        <p:nvSpPr>
          <p:cNvPr id="9" name="Rectangle 8"/>
          <p:cNvSpPr/>
          <p:nvPr/>
        </p:nvSpPr>
        <p:spPr>
          <a:xfrm>
            <a:off x="2641809" y="5021759"/>
            <a:ext cx="4057521" cy="646331"/>
          </a:xfrm>
          <a:prstGeom prst="rect">
            <a:avLst/>
          </a:prstGeom>
          <a:noFill/>
        </p:spPr>
        <p:txBody>
          <a:bodyPr wrap="none">
            <a:spAutoFit/>
          </a:bodyPr>
          <a:lstStyle/>
          <a:p>
            <a:pPr algn="ctr">
              <a:defRPr/>
            </a:pPr>
            <a:r>
              <a:rPr 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Acceleration-time</a:t>
            </a:r>
          </a:p>
        </p:txBody>
      </p:sp>
      <p:sp>
        <p:nvSpPr>
          <p:cNvPr id="10" name="Curved Right Arrow 9"/>
          <p:cNvSpPr/>
          <p:nvPr/>
        </p:nvSpPr>
        <p:spPr>
          <a:xfrm>
            <a:off x="1806575" y="1935163"/>
            <a:ext cx="660400" cy="1443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 name="Curved Right Arrow 10"/>
          <p:cNvSpPr/>
          <p:nvPr/>
        </p:nvSpPr>
        <p:spPr>
          <a:xfrm>
            <a:off x="1955800" y="3589338"/>
            <a:ext cx="660400" cy="182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Curved Left Arrow 11"/>
          <p:cNvSpPr/>
          <p:nvPr/>
        </p:nvSpPr>
        <p:spPr>
          <a:xfrm flipV="1">
            <a:off x="6624638" y="1778000"/>
            <a:ext cx="731837" cy="160496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 name="Curved Left Arrow 12"/>
          <p:cNvSpPr/>
          <p:nvPr/>
        </p:nvSpPr>
        <p:spPr>
          <a:xfrm flipV="1">
            <a:off x="6624638" y="3508375"/>
            <a:ext cx="731837" cy="1905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323" name="TextBox 13"/>
          <p:cNvSpPr txBox="1">
            <a:spLocks noChangeArrowheads="1"/>
          </p:cNvSpPr>
          <p:nvPr/>
        </p:nvSpPr>
        <p:spPr bwMode="auto">
          <a:xfrm>
            <a:off x="230188" y="2041525"/>
            <a:ext cx="1598612" cy="1077913"/>
          </a:xfrm>
          <a:prstGeom prst="rect">
            <a:avLst/>
          </a:prstGeom>
          <a:noFill/>
          <a:ln w="9525">
            <a:noFill/>
            <a:miter lim="800000"/>
            <a:headEnd/>
            <a:tailEnd/>
          </a:ln>
        </p:spPr>
        <p:txBody>
          <a:bodyPr>
            <a:spAutoFit/>
          </a:bodyPr>
          <a:lstStyle/>
          <a:p>
            <a:r>
              <a:rPr lang="en-US" sz="1600" b="1">
                <a:solidFill>
                  <a:srgbClr val="FF0066"/>
                </a:solidFill>
              </a:rPr>
              <a:t>Gradient of displacement represents </a:t>
            </a:r>
          </a:p>
          <a:p>
            <a:r>
              <a:rPr lang="en-US" sz="1600" b="1">
                <a:solidFill>
                  <a:srgbClr val="FF0066"/>
                </a:solidFill>
              </a:rPr>
              <a:t>thevalue..</a:t>
            </a:r>
          </a:p>
        </p:txBody>
      </p:sp>
      <p:sp>
        <p:nvSpPr>
          <p:cNvPr id="13324" name="TextBox 14"/>
          <p:cNvSpPr txBox="1">
            <a:spLocks noChangeArrowheads="1"/>
          </p:cNvSpPr>
          <p:nvPr/>
        </p:nvSpPr>
        <p:spPr bwMode="auto">
          <a:xfrm>
            <a:off x="603250" y="4046538"/>
            <a:ext cx="1454150" cy="1077912"/>
          </a:xfrm>
          <a:prstGeom prst="rect">
            <a:avLst/>
          </a:prstGeom>
          <a:noFill/>
          <a:ln w="9525">
            <a:noFill/>
            <a:miter lim="800000"/>
            <a:headEnd/>
            <a:tailEnd/>
          </a:ln>
        </p:spPr>
        <p:txBody>
          <a:bodyPr>
            <a:spAutoFit/>
          </a:bodyPr>
          <a:lstStyle/>
          <a:p>
            <a:r>
              <a:rPr lang="en-US" sz="1600" b="1">
                <a:solidFill>
                  <a:srgbClr val="FF0066"/>
                </a:solidFill>
              </a:rPr>
              <a:t>Gradient of </a:t>
            </a:r>
          </a:p>
          <a:p>
            <a:r>
              <a:rPr lang="en-US" sz="1600" b="1">
                <a:solidFill>
                  <a:srgbClr val="FF0066"/>
                </a:solidFill>
              </a:rPr>
              <a:t>velocity represents the value..</a:t>
            </a:r>
          </a:p>
        </p:txBody>
      </p:sp>
      <p:sp>
        <p:nvSpPr>
          <p:cNvPr id="13325" name="TextBox 15"/>
          <p:cNvSpPr txBox="1">
            <a:spLocks noChangeArrowheads="1"/>
          </p:cNvSpPr>
          <p:nvPr/>
        </p:nvSpPr>
        <p:spPr bwMode="auto">
          <a:xfrm>
            <a:off x="7394575" y="4191000"/>
            <a:ext cx="1655763" cy="1077913"/>
          </a:xfrm>
          <a:prstGeom prst="rect">
            <a:avLst/>
          </a:prstGeom>
          <a:noFill/>
          <a:ln w="9525">
            <a:noFill/>
            <a:miter lim="800000"/>
            <a:headEnd/>
            <a:tailEnd/>
          </a:ln>
        </p:spPr>
        <p:txBody>
          <a:bodyPr wrap="none">
            <a:spAutoFit/>
          </a:bodyPr>
          <a:lstStyle/>
          <a:p>
            <a:r>
              <a:rPr lang="en-US" sz="1600" b="1">
                <a:solidFill>
                  <a:srgbClr val="FF0066"/>
                </a:solidFill>
              </a:rPr>
              <a:t>Value of </a:t>
            </a:r>
          </a:p>
          <a:p>
            <a:r>
              <a:rPr lang="en-US" sz="1600" b="1">
                <a:solidFill>
                  <a:srgbClr val="FF0066"/>
                </a:solidFill>
              </a:rPr>
              <a:t>acceleration </a:t>
            </a:r>
          </a:p>
          <a:p>
            <a:r>
              <a:rPr lang="en-US" sz="1600" b="1">
                <a:solidFill>
                  <a:srgbClr val="FF0066"/>
                </a:solidFill>
              </a:rPr>
              <a:t>represents the </a:t>
            </a:r>
          </a:p>
          <a:p>
            <a:r>
              <a:rPr lang="en-US" sz="1600" b="1">
                <a:solidFill>
                  <a:srgbClr val="FF0066"/>
                </a:solidFill>
              </a:rPr>
              <a:t>gradient..</a:t>
            </a:r>
          </a:p>
        </p:txBody>
      </p:sp>
      <p:sp>
        <p:nvSpPr>
          <p:cNvPr id="13326" name="TextBox 16"/>
          <p:cNvSpPr txBox="1">
            <a:spLocks noChangeArrowheads="1"/>
          </p:cNvSpPr>
          <p:nvPr/>
        </p:nvSpPr>
        <p:spPr bwMode="auto">
          <a:xfrm>
            <a:off x="7467600" y="2057400"/>
            <a:ext cx="1724025" cy="1077913"/>
          </a:xfrm>
          <a:prstGeom prst="rect">
            <a:avLst/>
          </a:prstGeom>
          <a:noFill/>
          <a:ln w="9525">
            <a:noFill/>
            <a:miter lim="800000"/>
            <a:headEnd/>
            <a:tailEnd/>
          </a:ln>
        </p:spPr>
        <p:txBody>
          <a:bodyPr wrap="none">
            <a:spAutoFit/>
          </a:bodyPr>
          <a:lstStyle/>
          <a:p>
            <a:r>
              <a:rPr lang="en-US" sz="1600" b="1">
                <a:solidFill>
                  <a:srgbClr val="FF0066"/>
                </a:solidFill>
              </a:rPr>
              <a:t>Value of </a:t>
            </a:r>
          </a:p>
          <a:p>
            <a:r>
              <a:rPr lang="en-US" sz="1600" b="1">
                <a:solidFill>
                  <a:srgbClr val="FF0066"/>
                </a:solidFill>
              </a:rPr>
              <a:t>velocity </a:t>
            </a:r>
          </a:p>
          <a:p>
            <a:r>
              <a:rPr lang="en-US" sz="1600" b="1">
                <a:solidFill>
                  <a:srgbClr val="FF0066"/>
                </a:solidFill>
              </a:rPr>
              <a:t>Represents the </a:t>
            </a:r>
          </a:p>
          <a:p>
            <a:r>
              <a:rPr lang="en-US" sz="1600" b="1">
                <a:solidFill>
                  <a:srgbClr val="FF0066"/>
                </a:solidFill>
              </a:rPr>
              <a:t>gradient..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7"/>
          <p:cNvSpPr>
            <a:spLocks noGrp="1"/>
          </p:cNvSpPr>
          <p:nvPr>
            <p:ph type="sldNum" sz="quarter" idx="12"/>
          </p:nvPr>
        </p:nvSpPr>
        <p:spPr>
          <a:noFill/>
          <a:ln>
            <a:miter lim="800000"/>
            <a:headEnd/>
            <a:tailEnd/>
          </a:ln>
        </p:spPr>
        <p:txBody>
          <a:bodyPr/>
          <a:lstStyle/>
          <a:p>
            <a:fld id="{392BF064-D6B3-4B01-82F6-4544EB8330A9}" type="slidenum">
              <a:rPr lang="en-US" smtClean="0"/>
              <a:pPr/>
              <a:t>13</a:t>
            </a:fld>
            <a:endParaRPr lang="en-US" smtClean="0"/>
          </a:p>
        </p:txBody>
      </p:sp>
      <p:sp>
        <p:nvSpPr>
          <p:cNvPr id="14339" name="Rectangle 2"/>
          <p:cNvSpPr>
            <a:spLocks noGrp="1" noChangeArrowheads="1"/>
          </p:cNvSpPr>
          <p:nvPr>
            <p:ph type="title"/>
          </p:nvPr>
        </p:nvSpPr>
        <p:spPr>
          <a:xfrm>
            <a:off x="381000" y="0"/>
            <a:ext cx="8231188" cy="1144588"/>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 </a:t>
            </a:r>
            <a:r>
              <a:rPr lang="en-GB" sz="2800" smtClean="0"/>
              <a:t>Determination of displacement, velocity &amp; acceleration graphically</a:t>
            </a:r>
          </a:p>
        </p:txBody>
      </p:sp>
      <p:pic>
        <p:nvPicPr>
          <p:cNvPr id="14340" name="Picture 2"/>
          <p:cNvPicPr>
            <a:picLocks noChangeAspect="1" noChangeArrowheads="1"/>
          </p:cNvPicPr>
          <p:nvPr/>
        </p:nvPicPr>
        <p:blipFill>
          <a:blip r:embed="rId3"/>
          <a:srcRect/>
          <a:stretch>
            <a:fillRect/>
          </a:stretch>
        </p:blipFill>
        <p:spPr bwMode="auto">
          <a:xfrm>
            <a:off x="457200" y="1676400"/>
            <a:ext cx="8229600" cy="4591050"/>
          </a:xfrm>
          <a:prstGeom prst="rect">
            <a:avLst/>
          </a:prstGeom>
          <a:noFill/>
          <a:ln w="38100">
            <a:solidFill>
              <a:srgbClr val="92D050"/>
            </a:solidFill>
            <a:miter lim="800000"/>
            <a:headEnd/>
            <a:tailEnd/>
          </a:ln>
          <a:effectLst/>
        </p:spPr>
      </p:pic>
      <p:sp>
        <p:nvSpPr>
          <p:cNvPr id="14341" name="TextBox 1"/>
          <p:cNvSpPr txBox="1">
            <a:spLocks noChangeArrowheads="1"/>
          </p:cNvSpPr>
          <p:nvPr/>
        </p:nvSpPr>
        <p:spPr bwMode="auto">
          <a:xfrm>
            <a:off x="228600" y="1219200"/>
            <a:ext cx="8577263" cy="369888"/>
          </a:xfrm>
          <a:prstGeom prst="rect">
            <a:avLst/>
          </a:prstGeom>
          <a:noFill/>
          <a:ln w="9525">
            <a:noFill/>
            <a:miter lim="800000"/>
            <a:headEnd/>
            <a:tailEnd/>
          </a:ln>
        </p:spPr>
        <p:txBody>
          <a:bodyPr wrap="none">
            <a:spAutoFit/>
          </a:bodyPr>
          <a:lstStyle/>
          <a:p>
            <a:pPr marL="285750" indent="-285750">
              <a:buFont typeface="Arial" charset="0"/>
              <a:buChar char="•"/>
            </a:pPr>
            <a:r>
              <a:rPr lang="en-US" u="sng"/>
              <a:t>Relationship between displacement, velocity &amp; acceleration as functions of time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2"/>
          </p:nvPr>
        </p:nvSpPr>
        <p:spPr>
          <a:noFill/>
          <a:ln>
            <a:miter lim="800000"/>
            <a:headEnd/>
            <a:tailEnd/>
          </a:ln>
        </p:spPr>
        <p:txBody>
          <a:bodyPr/>
          <a:lstStyle/>
          <a:p>
            <a:fld id="{3478B467-3CBC-4342-8C50-EB08F9001EEF}" type="slidenum">
              <a:rPr lang="en-US" smtClean="0"/>
              <a:pPr/>
              <a:t>14</a:t>
            </a:fld>
            <a:endParaRPr lang="en-US" smtClean="0"/>
          </a:p>
        </p:txBody>
      </p:sp>
      <p:sp>
        <p:nvSpPr>
          <p:cNvPr id="15363" name="Rectangle 2"/>
          <p:cNvSpPr>
            <a:spLocks noGrp="1" noChangeArrowheads="1"/>
          </p:cNvSpPr>
          <p:nvPr>
            <p:ph type="title"/>
          </p:nvPr>
        </p:nvSpPr>
        <p:spPr>
          <a:xfrm>
            <a:off x="457200" y="228600"/>
            <a:ext cx="8231188" cy="639763"/>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Area under Velocity-Time graph</a:t>
            </a:r>
          </a:p>
        </p:txBody>
      </p:sp>
      <p:sp>
        <p:nvSpPr>
          <p:cNvPr id="15364" name="Rectangle 3"/>
          <p:cNvSpPr>
            <a:spLocks noGrp="1" noChangeArrowheads="1"/>
          </p:cNvSpPr>
          <p:nvPr>
            <p:ph type="body" idx="1"/>
          </p:nvPr>
        </p:nvSpPr>
        <p:spPr>
          <a:xfrm>
            <a:off x="481013" y="4148138"/>
            <a:ext cx="8228012" cy="2159000"/>
          </a:xfrm>
          <a:noFill/>
        </p:spPr>
        <p:txBody>
          <a:bodyPr lIns="0" tIns="25602" rIns="0" bIns="0"/>
          <a:lstStyle/>
          <a:p>
            <a:pPr marL="431800" indent="-323850"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431800" indent="-323850"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smtClean="0"/>
          </a:p>
          <a:p>
            <a:pPr marL="431800" indent="-323850"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smtClean="0"/>
          </a:p>
          <a:p>
            <a:pPr marL="431800" indent="-323850"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smtClean="0"/>
          </a:p>
          <a:p>
            <a:pPr marL="431800" indent="-323850"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smtClean="0">
              <a:latin typeface="Times New Roman" pitchFamily="18" charset="0"/>
              <a:cs typeface="Times New Roman" pitchFamily="18" charset="0"/>
            </a:endParaRPr>
          </a:p>
          <a:p>
            <a:pPr marL="431800" indent="-323850"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So total displacement / distance travelled is = 40 m</a:t>
            </a:r>
          </a:p>
        </p:txBody>
      </p:sp>
      <p:pic>
        <p:nvPicPr>
          <p:cNvPr id="15365" name="Picture 4"/>
          <p:cNvPicPr>
            <a:picLocks noChangeAspect="1" noChangeArrowheads="1"/>
          </p:cNvPicPr>
          <p:nvPr/>
        </p:nvPicPr>
        <p:blipFill>
          <a:blip r:embed="rId4"/>
          <a:srcRect/>
          <a:stretch>
            <a:fillRect/>
          </a:stretch>
        </p:blipFill>
        <p:spPr bwMode="auto">
          <a:xfrm>
            <a:off x="1057275" y="1981200"/>
            <a:ext cx="6843713" cy="2562225"/>
          </a:xfrm>
          <a:prstGeom prst="rect">
            <a:avLst/>
          </a:prstGeom>
          <a:noFill/>
          <a:ln w="9525">
            <a:noFill/>
            <a:round/>
            <a:headEnd/>
            <a:tailEnd/>
          </a:ln>
        </p:spPr>
      </p:pic>
      <p:graphicFrame>
        <p:nvGraphicFramePr>
          <p:cNvPr id="15366" name="Object 5"/>
          <p:cNvGraphicFramePr>
            <a:graphicFrameLocks noChangeAspect="1"/>
          </p:cNvGraphicFramePr>
          <p:nvPr/>
        </p:nvGraphicFramePr>
        <p:xfrm>
          <a:off x="685800" y="4572000"/>
          <a:ext cx="3921125" cy="1219200"/>
        </p:xfrm>
        <a:graphic>
          <a:graphicData uri="http://schemas.openxmlformats.org/presentationml/2006/ole">
            <p:oleObj spid="_x0000_s15366" r:id="rId5" imgW="4342680" imgH="1319040" progId="">
              <p:embed/>
            </p:oleObj>
          </a:graphicData>
        </a:graphic>
      </p:graphicFrame>
      <p:graphicFrame>
        <p:nvGraphicFramePr>
          <p:cNvPr id="15367" name="Object 6"/>
          <p:cNvGraphicFramePr>
            <a:graphicFrameLocks noChangeAspect="1"/>
          </p:cNvGraphicFramePr>
          <p:nvPr/>
        </p:nvGraphicFramePr>
        <p:xfrm>
          <a:off x="5029200" y="4343400"/>
          <a:ext cx="3614738" cy="882650"/>
        </p:xfrm>
        <a:graphic>
          <a:graphicData uri="http://schemas.openxmlformats.org/presentationml/2006/ole">
            <p:oleObj spid="_x0000_s15367" r:id="rId6" imgW="4003560" imgH="979560" progId="">
              <p:embed/>
            </p:oleObj>
          </a:graphicData>
        </a:graphic>
      </p:graphicFrame>
      <p:sp>
        <p:nvSpPr>
          <p:cNvPr id="15368" name="TextBox 1"/>
          <p:cNvSpPr txBox="1">
            <a:spLocks noChangeArrowheads="1"/>
          </p:cNvSpPr>
          <p:nvPr/>
        </p:nvSpPr>
        <p:spPr bwMode="auto">
          <a:xfrm>
            <a:off x="304800" y="958850"/>
            <a:ext cx="8629650" cy="922338"/>
          </a:xfrm>
          <a:prstGeom prst="rect">
            <a:avLst/>
          </a:prstGeom>
          <a:noFill/>
          <a:ln w="9525">
            <a:noFill/>
            <a:miter lim="800000"/>
            <a:headEnd/>
            <a:tailEnd/>
          </a:ln>
        </p:spPr>
        <p:txBody>
          <a:bodyPr wrap="none">
            <a:spAutoFit/>
          </a:bodyPr>
          <a:lstStyle/>
          <a:p>
            <a:pPr marL="285750" indent="-285750">
              <a:buFont typeface="Arial" charset="0"/>
              <a:buChar char="•"/>
            </a:pPr>
            <a:r>
              <a:rPr lang="en-US"/>
              <a:t>The area under the velocity-time graph represents total displacement / distance </a:t>
            </a:r>
          </a:p>
          <a:p>
            <a:pPr marL="285750" indent="-285750">
              <a:buFont typeface="Arial" charset="0"/>
              <a:buChar char="•"/>
            </a:pPr>
            <a:r>
              <a:rPr lang="en-US"/>
              <a:t>travelled for a given time interval.</a:t>
            </a:r>
          </a:p>
          <a:p>
            <a:pPr marL="285750" indent="-285750">
              <a:buFont typeface="Arial" charset="0"/>
              <a:buChar char="•"/>
            </a:pPr>
            <a:r>
              <a:rPr lang="en-US"/>
              <a:t>Example: for the graph below find the total displacement for t=1s to t=3s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28625" y="914400"/>
            <a:ext cx="8229600" cy="5473700"/>
          </a:xfrm>
        </p:spPr>
        <p:txBody>
          <a:bodyPr/>
          <a:lstStyle/>
          <a:p>
            <a:pPr>
              <a:defRPr/>
            </a:pPr>
            <a:r>
              <a:rPr lang="en-US" sz="1800" dirty="0" smtClean="0">
                <a:solidFill>
                  <a:srgbClr val="FF0000"/>
                </a:solidFill>
                <a:latin typeface="Times New Roman" pitchFamily="18" charset="0"/>
                <a:cs typeface="Times New Roman" pitchFamily="18" charset="0"/>
              </a:rPr>
              <a:t>The kinematics equations are very useful only for </a:t>
            </a:r>
            <a:r>
              <a:rPr lang="en-US" sz="1800" u="sng" dirty="0" smtClean="0">
                <a:solidFill>
                  <a:srgbClr val="0000FF"/>
                </a:solidFill>
                <a:latin typeface="Times New Roman" pitchFamily="18" charset="0"/>
                <a:cs typeface="Times New Roman" pitchFamily="18" charset="0"/>
              </a:rPr>
              <a:t>motion with constant acceleration.</a:t>
            </a:r>
          </a:p>
          <a:p>
            <a:pPr>
              <a:defRPr/>
            </a:pPr>
            <a:r>
              <a:rPr lang="en-GB" sz="1800" dirty="0" smtClean="0">
                <a:latin typeface="Times New Roman" pitchFamily="18" charset="0"/>
                <a:cs typeface="Times New Roman" pitchFamily="18" charset="0"/>
              </a:rPr>
              <a:t>If the acceleration is not constant (changes with time) then the below equation cannot be used.</a:t>
            </a:r>
          </a:p>
          <a:p>
            <a:pPr>
              <a:defRPr/>
            </a:pPr>
            <a:endParaRPr lang="en-GB" sz="1800" dirty="0" smtClean="0">
              <a:latin typeface="Times New Roman" pitchFamily="18" charset="0"/>
              <a:cs typeface="Times New Roman" pitchFamily="18" charset="0"/>
            </a:endParaRPr>
          </a:p>
          <a:p>
            <a:pPr>
              <a:defRPr/>
            </a:pPr>
            <a:endParaRPr lang="en-GB" sz="1800" dirty="0">
              <a:latin typeface="Times New Roman" pitchFamily="18" charset="0"/>
              <a:cs typeface="Times New Roman" pitchFamily="18" charset="0"/>
            </a:endParaRPr>
          </a:p>
          <a:p>
            <a:pPr>
              <a:defRPr/>
            </a:pPr>
            <a:endParaRPr lang="en-GB" sz="1800" dirty="0" smtClean="0">
              <a:latin typeface="Times New Roman" pitchFamily="18" charset="0"/>
              <a:cs typeface="Times New Roman" pitchFamily="18" charset="0"/>
            </a:endParaRPr>
          </a:p>
          <a:p>
            <a:pPr>
              <a:defRPr/>
            </a:pPr>
            <a:endParaRPr lang="en-GB" sz="1800" dirty="0">
              <a:latin typeface="Times New Roman" pitchFamily="18" charset="0"/>
              <a:cs typeface="Times New Roman" pitchFamily="18" charset="0"/>
            </a:endParaRPr>
          </a:p>
          <a:p>
            <a:pPr>
              <a:defRPr/>
            </a:pPr>
            <a:endParaRPr lang="en-GB" sz="1800" dirty="0" smtClean="0">
              <a:latin typeface="Times New Roman" pitchFamily="18" charset="0"/>
              <a:cs typeface="Times New Roman" pitchFamily="18" charset="0"/>
            </a:endParaRPr>
          </a:p>
          <a:p>
            <a:pPr>
              <a:defRPr/>
            </a:pPr>
            <a:endParaRPr lang="en-GB" sz="1800" dirty="0">
              <a:latin typeface="Times New Roman" pitchFamily="18" charset="0"/>
              <a:cs typeface="Times New Roman" pitchFamily="18" charset="0"/>
            </a:endParaRPr>
          </a:p>
          <a:p>
            <a:pPr>
              <a:defRPr/>
            </a:pPr>
            <a:endParaRPr lang="en-GB" sz="1800" dirty="0" smtClean="0">
              <a:latin typeface="Times New Roman" pitchFamily="18" charset="0"/>
              <a:cs typeface="Times New Roman" pitchFamily="18" charset="0"/>
            </a:endParaRPr>
          </a:p>
          <a:p>
            <a:pPr>
              <a:defRPr/>
            </a:pPr>
            <a:endParaRPr lang="en-GB" sz="1800" dirty="0" smtClean="0">
              <a:latin typeface="Times New Roman" pitchFamily="18" charset="0"/>
              <a:cs typeface="Times New Roman" pitchFamily="18" charset="0"/>
            </a:endParaRPr>
          </a:p>
          <a:p>
            <a:pPr eaLnBrk="1" hangingPunct="1">
              <a:lnSpc>
                <a:spcPct val="95000"/>
              </a:lnSpc>
              <a:defRPr/>
            </a:pPr>
            <a:r>
              <a:rPr lang="en-GB" sz="1800" dirty="0" smtClean="0">
                <a:latin typeface="Times New Roman" pitchFamily="18" charset="0"/>
                <a:cs typeface="Times New Roman" pitchFamily="18" charset="0"/>
              </a:rPr>
              <a:t> Generally  this is what each symbol means:</a:t>
            </a:r>
          </a:p>
          <a:p>
            <a:pPr marL="0" indent="0" eaLnBrk="1" hangingPunct="1">
              <a:lnSpc>
                <a:spcPct val="95000"/>
              </a:lnSpc>
              <a:buFontTx/>
              <a:buNone/>
              <a:defRPr/>
            </a:pPr>
            <a:r>
              <a:rPr lang="en-GB" sz="1800" i="1" dirty="0" smtClean="0">
                <a:latin typeface="Times New Roman" pitchFamily="18" charset="0"/>
                <a:cs typeface="Times New Roman" pitchFamily="18" charset="0"/>
              </a:rPr>
              <a:t>         u</a:t>
            </a:r>
            <a:r>
              <a:rPr lang="en-GB" sz="1800" dirty="0" smtClean="0">
                <a:latin typeface="Times New Roman" pitchFamily="18" charset="0"/>
                <a:cs typeface="Times New Roman" pitchFamily="18" charset="0"/>
              </a:rPr>
              <a:t> = initial velocity, ms</a:t>
            </a:r>
            <a:r>
              <a:rPr lang="en-GB" sz="1800" baseline="30000" dirty="0" smtClean="0">
                <a:latin typeface="Times New Roman" pitchFamily="18" charset="0"/>
                <a:cs typeface="Times New Roman" pitchFamily="18" charset="0"/>
              </a:rPr>
              <a:t>-1</a:t>
            </a:r>
            <a:r>
              <a:rPr lang="en-GB" sz="1800" dirty="0" smtClean="0">
                <a:latin typeface="Times New Roman" pitchFamily="18" charset="0"/>
                <a:cs typeface="Times New Roman" pitchFamily="18" charset="0"/>
              </a:rPr>
              <a:t>	 	  </a:t>
            </a:r>
            <a:r>
              <a:rPr lang="en-GB" sz="1800" i="1" dirty="0" smtClean="0">
                <a:latin typeface="Times New Roman" pitchFamily="18" charset="0"/>
                <a:cs typeface="Times New Roman" pitchFamily="18" charset="0"/>
              </a:rPr>
              <a:t>v </a:t>
            </a:r>
            <a:r>
              <a:rPr lang="en-GB" sz="1800" dirty="0" smtClean="0">
                <a:latin typeface="Times New Roman" pitchFamily="18" charset="0"/>
                <a:cs typeface="Times New Roman" pitchFamily="18" charset="0"/>
              </a:rPr>
              <a:t>= final velocity, ms</a:t>
            </a:r>
            <a:r>
              <a:rPr lang="en-GB" sz="1800" baseline="30000" dirty="0" smtClean="0">
                <a:latin typeface="Times New Roman" pitchFamily="18" charset="0"/>
                <a:cs typeface="Times New Roman" pitchFamily="18" charset="0"/>
              </a:rPr>
              <a:t>-1</a:t>
            </a:r>
            <a:endParaRPr lang="en-GB" sz="1800" dirty="0" smtClean="0">
              <a:latin typeface="Times New Roman" pitchFamily="18" charset="0"/>
              <a:cs typeface="Times New Roman" pitchFamily="18" charset="0"/>
            </a:endParaRPr>
          </a:p>
          <a:p>
            <a:pPr eaLnBrk="1" hangingPunct="1">
              <a:lnSpc>
                <a:spcPct val="95000"/>
              </a:lnSpc>
              <a:buFontTx/>
              <a:buNone/>
              <a:defRPr/>
            </a:pPr>
            <a:r>
              <a:rPr lang="en-GB" sz="1800" i="1" dirty="0" smtClean="0">
                <a:latin typeface="Times New Roman" pitchFamily="18" charset="0"/>
                <a:cs typeface="Times New Roman" pitchFamily="18" charset="0"/>
              </a:rPr>
              <a:t>          s</a:t>
            </a:r>
            <a:r>
              <a:rPr lang="en-GB" sz="1800" dirty="0" smtClean="0">
                <a:latin typeface="Times New Roman" pitchFamily="18" charset="0"/>
                <a:cs typeface="Times New Roman" pitchFamily="18" charset="0"/>
              </a:rPr>
              <a:t> = displacement, m	                   </a:t>
            </a:r>
            <a:r>
              <a:rPr lang="en-GB" sz="1800" i="1" dirty="0" smtClean="0">
                <a:latin typeface="Times New Roman" pitchFamily="18" charset="0"/>
                <a:cs typeface="Times New Roman" pitchFamily="18" charset="0"/>
              </a:rPr>
              <a:t>t </a:t>
            </a:r>
            <a:r>
              <a:rPr lang="en-GB" sz="1800" dirty="0" smtClean="0">
                <a:latin typeface="Times New Roman" pitchFamily="18" charset="0"/>
                <a:cs typeface="Times New Roman" pitchFamily="18" charset="0"/>
              </a:rPr>
              <a:t>= time taken, s</a:t>
            </a:r>
          </a:p>
          <a:p>
            <a:pPr eaLnBrk="1" hangingPunct="1">
              <a:lnSpc>
                <a:spcPct val="95000"/>
              </a:lnSpc>
              <a:buFontTx/>
              <a:buNone/>
              <a:defRPr/>
            </a:pPr>
            <a:r>
              <a:rPr lang="en-GB" sz="1800" dirty="0" smtClean="0">
                <a:latin typeface="Times New Roman" pitchFamily="18" charset="0"/>
                <a:cs typeface="Times New Roman" pitchFamily="18" charset="0"/>
              </a:rPr>
              <a:t>          a = uniform acceleration, ms</a:t>
            </a:r>
            <a:r>
              <a:rPr lang="en-GB" sz="1800" baseline="30000" dirty="0" smtClean="0">
                <a:latin typeface="Times New Roman" pitchFamily="18" charset="0"/>
                <a:cs typeface="Times New Roman" pitchFamily="18" charset="0"/>
              </a:rPr>
              <a:t>-2</a:t>
            </a:r>
            <a:r>
              <a:rPr lang="en-GB" sz="1800" baseline="42000" dirty="0" smtClean="0">
                <a:latin typeface="Times New Roman" pitchFamily="18" charset="0"/>
                <a:cs typeface="Times New Roman" pitchFamily="18" charset="0"/>
              </a:rPr>
              <a:t>                           </a:t>
            </a:r>
            <a:endParaRPr lang="en-GB" sz="1800" dirty="0" smtClean="0">
              <a:latin typeface="Times New Roman" pitchFamily="18" charset="0"/>
              <a:cs typeface="Times New Roman" pitchFamily="18" charset="0"/>
            </a:endParaRPr>
          </a:p>
          <a:p>
            <a:pPr>
              <a:defRPr/>
            </a:pPr>
            <a:endParaRPr lang="en-GB" sz="1800" dirty="0" smtClean="0">
              <a:solidFill>
                <a:srgbClr val="FF0000"/>
              </a:solidFill>
              <a:latin typeface="Times New Roman" pitchFamily="18" charset="0"/>
              <a:cs typeface="Times New Roman" pitchFamily="18" charset="0"/>
            </a:endParaRPr>
          </a:p>
          <a:p>
            <a:pPr>
              <a:defRPr/>
            </a:pPr>
            <a:endParaRPr lang="en-US" sz="1800" dirty="0" smtClean="0">
              <a:solidFill>
                <a:srgbClr val="FF0000"/>
              </a:solidFill>
              <a:latin typeface="Times New Roman" pitchFamily="18" charset="0"/>
              <a:cs typeface="Times New Roman" pitchFamily="18" charset="0"/>
            </a:endParaRPr>
          </a:p>
          <a:p>
            <a:pPr>
              <a:defRPr/>
            </a:pPr>
            <a:endParaRPr lang="en-US" sz="1800" dirty="0" smtClean="0">
              <a:solidFill>
                <a:srgbClr val="FF0000"/>
              </a:solidFill>
              <a:latin typeface="Times New Roman" pitchFamily="18" charset="0"/>
              <a:cs typeface="Times New Roman" pitchFamily="18" charset="0"/>
            </a:endParaRPr>
          </a:p>
          <a:p>
            <a:pPr>
              <a:defRPr/>
            </a:pPr>
            <a:endParaRPr lang="en-US" sz="1800" dirty="0" smtClean="0">
              <a:solidFill>
                <a:srgbClr val="FF0000"/>
              </a:solidFill>
              <a:latin typeface="Times New Roman" pitchFamily="18" charset="0"/>
              <a:cs typeface="Times New Roman" pitchFamily="18" charset="0"/>
            </a:endParaRPr>
          </a:p>
          <a:p>
            <a:pPr>
              <a:defRPr/>
            </a:pPr>
            <a:endParaRPr lang="ms-MY" sz="1800" dirty="0" smtClean="0">
              <a:solidFill>
                <a:srgbClr val="FF0000"/>
              </a:solidFill>
              <a:latin typeface="Times New Roman" pitchFamily="18" charset="0"/>
              <a:cs typeface="Times New Roman" pitchFamily="18" charset="0"/>
            </a:endParaRPr>
          </a:p>
        </p:txBody>
      </p:sp>
      <p:sp>
        <p:nvSpPr>
          <p:cNvPr id="16387" name="Title 1"/>
          <p:cNvSpPr>
            <a:spLocks noGrp="1"/>
          </p:cNvSpPr>
          <p:nvPr>
            <p:ph type="title"/>
          </p:nvPr>
        </p:nvSpPr>
        <p:spPr>
          <a:xfrm>
            <a:off x="457200" y="152400"/>
            <a:ext cx="8229600" cy="639763"/>
          </a:xfrm>
        </p:spPr>
        <p:txBody>
          <a:bodyPr/>
          <a:lstStyle/>
          <a:p>
            <a:r>
              <a:rPr lang="en-US" sz="3200" smtClean="0"/>
              <a:t>KINEMATICS EQUATIONS</a:t>
            </a:r>
            <a:endParaRPr lang="ms-MY" sz="3200" smtClean="0"/>
          </a:p>
        </p:txBody>
      </p:sp>
      <p:grpSp>
        <p:nvGrpSpPr>
          <p:cNvPr id="4" name="Group 13"/>
          <p:cNvGrpSpPr>
            <a:grpSpLocks/>
          </p:cNvGrpSpPr>
          <p:nvPr/>
        </p:nvGrpSpPr>
        <p:grpSpPr bwMode="auto">
          <a:xfrm>
            <a:off x="5360988" y="2095500"/>
            <a:ext cx="2603500" cy="2781300"/>
            <a:chOff x="5113588" y="2341522"/>
            <a:chExt cx="3224353" cy="4181915"/>
          </a:xfrm>
        </p:grpSpPr>
        <p:pic>
          <p:nvPicPr>
            <p:cNvPr id="16397" name="Picture 8"/>
            <p:cNvPicPr>
              <a:picLocks noChangeAspect="1" noChangeArrowheads="1"/>
            </p:cNvPicPr>
            <p:nvPr/>
          </p:nvPicPr>
          <p:blipFill>
            <a:blip r:embed="rId2"/>
            <a:srcRect/>
            <a:stretch>
              <a:fillRect/>
            </a:stretch>
          </p:blipFill>
          <p:spPr bwMode="auto">
            <a:xfrm rot="-120000">
              <a:off x="5113588" y="2341522"/>
              <a:ext cx="3224353" cy="2435917"/>
            </a:xfrm>
            <a:prstGeom prst="rect">
              <a:avLst/>
            </a:prstGeom>
            <a:noFill/>
            <a:ln w="9525">
              <a:noFill/>
              <a:miter lim="800000"/>
              <a:headEnd/>
              <a:tailEnd/>
            </a:ln>
          </p:spPr>
        </p:pic>
        <p:grpSp>
          <p:nvGrpSpPr>
            <p:cNvPr id="16398" name="Group 12"/>
            <p:cNvGrpSpPr>
              <a:grpSpLocks/>
            </p:cNvGrpSpPr>
            <p:nvPr/>
          </p:nvGrpSpPr>
          <p:grpSpPr bwMode="auto">
            <a:xfrm>
              <a:off x="5214942" y="4729154"/>
              <a:ext cx="2827198" cy="1794283"/>
              <a:chOff x="5214942" y="4572008"/>
              <a:chExt cx="2827198" cy="1794283"/>
            </a:xfrm>
          </p:grpSpPr>
          <p:sp>
            <p:nvSpPr>
              <p:cNvPr id="16399" name="TextBox 6"/>
              <p:cNvSpPr txBox="1">
                <a:spLocks noChangeArrowheads="1"/>
              </p:cNvSpPr>
              <p:nvPr/>
            </p:nvSpPr>
            <p:spPr bwMode="auto">
              <a:xfrm>
                <a:off x="5214942" y="4572008"/>
                <a:ext cx="2827198" cy="1203229"/>
              </a:xfrm>
              <a:prstGeom prst="rect">
                <a:avLst/>
              </a:prstGeom>
              <a:noFill/>
              <a:ln w="9525">
                <a:noFill/>
                <a:miter lim="800000"/>
                <a:headEnd/>
                <a:tailEnd/>
              </a:ln>
            </p:spPr>
            <p:txBody>
              <a:bodyPr wrap="none">
                <a:spAutoFit/>
              </a:bodyPr>
              <a:lstStyle/>
              <a:p>
                <a:r>
                  <a:rPr lang="en-US" sz="2800" b="1">
                    <a:latin typeface="Times New Roman" pitchFamily="18" charset="0"/>
                    <a:cs typeface="Times New Roman" pitchFamily="18" charset="0"/>
                  </a:rPr>
                  <a:t>s = ½ (u + v) t</a:t>
                </a:r>
              </a:p>
              <a:p>
                <a:endParaRPr lang="ms-MY"/>
              </a:p>
            </p:txBody>
          </p:sp>
          <p:sp>
            <p:nvSpPr>
              <p:cNvPr id="16400" name="TextBox 11"/>
              <p:cNvSpPr txBox="1">
                <a:spLocks noChangeArrowheads="1"/>
              </p:cNvSpPr>
              <p:nvPr/>
            </p:nvSpPr>
            <p:spPr bwMode="auto">
              <a:xfrm>
                <a:off x="5220328" y="5163062"/>
                <a:ext cx="2672359" cy="1203229"/>
              </a:xfrm>
              <a:prstGeom prst="rect">
                <a:avLst/>
              </a:prstGeom>
              <a:noFill/>
              <a:ln w="9525">
                <a:noFill/>
                <a:miter lim="800000"/>
                <a:headEnd/>
                <a:tailEnd/>
              </a:ln>
            </p:spPr>
            <p:txBody>
              <a:bodyPr wrap="none">
                <a:spAutoFit/>
              </a:bodyPr>
              <a:lstStyle/>
              <a:p>
                <a:r>
                  <a:rPr lang="en-US" sz="2800" b="1">
                    <a:latin typeface="Times New Roman" pitchFamily="18" charset="0"/>
                    <a:cs typeface="Times New Roman" pitchFamily="18" charset="0"/>
                  </a:rPr>
                  <a:t>a = (v - u) / t </a:t>
                </a:r>
              </a:p>
              <a:p>
                <a:endParaRPr lang="ms-MY"/>
              </a:p>
            </p:txBody>
          </p:sp>
        </p:grpSp>
      </p:grpSp>
      <p:grpSp>
        <p:nvGrpSpPr>
          <p:cNvPr id="16389" name="Group 15"/>
          <p:cNvGrpSpPr>
            <a:grpSpLocks/>
          </p:cNvGrpSpPr>
          <p:nvPr/>
        </p:nvGrpSpPr>
        <p:grpSpPr bwMode="auto">
          <a:xfrm>
            <a:off x="838200" y="2133600"/>
            <a:ext cx="2979738" cy="2405063"/>
            <a:chOff x="785786" y="3843211"/>
            <a:chExt cx="2979573" cy="2405216"/>
          </a:xfrm>
        </p:grpSpPr>
        <p:grpSp>
          <p:nvGrpSpPr>
            <p:cNvPr id="16392" name="Group 12"/>
            <p:cNvGrpSpPr>
              <a:grpSpLocks/>
            </p:cNvGrpSpPr>
            <p:nvPr/>
          </p:nvGrpSpPr>
          <p:grpSpPr bwMode="auto">
            <a:xfrm>
              <a:off x="785786" y="3843211"/>
              <a:ext cx="2941731" cy="2100431"/>
              <a:chOff x="785786" y="3843211"/>
              <a:chExt cx="2941731" cy="2100431"/>
            </a:xfrm>
          </p:grpSpPr>
          <p:sp>
            <p:nvSpPr>
              <p:cNvPr id="16394" name="TextBox 8"/>
              <p:cNvSpPr txBox="1">
                <a:spLocks noChangeArrowheads="1"/>
              </p:cNvSpPr>
              <p:nvPr/>
            </p:nvSpPr>
            <p:spPr bwMode="auto">
              <a:xfrm>
                <a:off x="806021" y="5143381"/>
                <a:ext cx="2821509" cy="800261"/>
              </a:xfrm>
              <a:prstGeom prst="rect">
                <a:avLst/>
              </a:prstGeom>
              <a:noFill/>
              <a:ln w="9525">
                <a:noFill/>
                <a:miter lim="800000"/>
                <a:headEnd/>
                <a:tailEnd/>
              </a:ln>
            </p:spPr>
            <p:txBody>
              <a:bodyPr wrap="none">
                <a:spAutoFit/>
              </a:bodyPr>
              <a:lstStyle/>
              <a:p>
                <a:r>
                  <a:rPr lang="en-US" sz="2800" b="1">
                    <a:latin typeface="Times New Roman" pitchFamily="18" charset="0"/>
                    <a:cs typeface="Times New Roman" pitchFamily="18" charset="0"/>
                  </a:rPr>
                  <a:t>3.)   v</a:t>
                </a:r>
                <a:r>
                  <a:rPr lang="en-US" sz="2800" b="1" baseline="30000">
                    <a:latin typeface="Times New Roman" pitchFamily="18" charset="0"/>
                    <a:cs typeface="Times New Roman" pitchFamily="18" charset="0"/>
                  </a:rPr>
                  <a:t>2</a:t>
                </a:r>
                <a:r>
                  <a:rPr lang="en-US" sz="2800" b="1">
                    <a:latin typeface="Times New Roman" pitchFamily="18" charset="0"/>
                    <a:cs typeface="Times New Roman" pitchFamily="18" charset="0"/>
                  </a:rPr>
                  <a:t>  = u</a:t>
                </a:r>
                <a:r>
                  <a:rPr lang="en-US" sz="2800" b="1" baseline="30000">
                    <a:latin typeface="Times New Roman" pitchFamily="18" charset="0"/>
                    <a:cs typeface="Times New Roman" pitchFamily="18" charset="0"/>
                  </a:rPr>
                  <a:t>2</a:t>
                </a:r>
                <a:r>
                  <a:rPr lang="en-US" sz="2800" b="1">
                    <a:latin typeface="Times New Roman" pitchFamily="18" charset="0"/>
                    <a:cs typeface="Times New Roman" pitchFamily="18" charset="0"/>
                  </a:rPr>
                  <a:t> + 2as</a:t>
                </a:r>
              </a:p>
              <a:p>
                <a:endParaRPr lang="ms-MY">
                  <a:latin typeface="Times New Roman" pitchFamily="18" charset="0"/>
                  <a:cs typeface="Times New Roman" pitchFamily="18" charset="0"/>
                </a:endParaRPr>
              </a:p>
            </p:txBody>
          </p:sp>
          <p:sp>
            <p:nvSpPr>
              <p:cNvPr id="16395" name="TextBox 9"/>
              <p:cNvSpPr txBox="1">
                <a:spLocks noChangeArrowheads="1"/>
              </p:cNvSpPr>
              <p:nvPr/>
            </p:nvSpPr>
            <p:spPr bwMode="auto">
              <a:xfrm>
                <a:off x="785786" y="4529011"/>
                <a:ext cx="2941731" cy="800261"/>
              </a:xfrm>
              <a:prstGeom prst="rect">
                <a:avLst/>
              </a:prstGeom>
              <a:noFill/>
              <a:ln w="9525">
                <a:noFill/>
                <a:miter lim="800000"/>
                <a:headEnd/>
                <a:tailEnd/>
              </a:ln>
            </p:spPr>
            <p:txBody>
              <a:bodyPr wrap="none">
                <a:spAutoFit/>
              </a:bodyPr>
              <a:lstStyle/>
              <a:p>
                <a:r>
                  <a:rPr lang="en-US" sz="2800" b="1">
                    <a:latin typeface="Times New Roman" pitchFamily="18" charset="0"/>
                    <a:cs typeface="Times New Roman" pitchFamily="18" charset="0"/>
                  </a:rPr>
                  <a:t>2.)   s   = ut + ½at</a:t>
                </a:r>
                <a:r>
                  <a:rPr lang="en-US" sz="2800" b="1" baseline="30000">
                    <a:latin typeface="Times New Roman" pitchFamily="18" charset="0"/>
                    <a:cs typeface="Times New Roman" pitchFamily="18" charset="0"/>
                  </a:rPr>
                  <a:t>2</a:t>
                </a:r>
              </a:p>
              <a:p>
                <a:endParaRPr lang="ms-MY">
                  <a:latin typeface="Times New Roman" pitchFamily="18" charset="0"/>
                  <a:cs typeface="Times New Roman" pitchFamily="18" charset="0"/>
                </a:endParaRPr>
              </a:p>
            </p:txBody>
          </p:sp>
          <p:sp>
            <p:nvSpPr>
              <p:cNvPr id="16396" name="TextBox 10"/>
              <p:cNvSpPr txBox="1">
                <a:spLocks noChangeArrowheads="1"/>
              </p:cNvSpPr>
              <p:nvPr/>
            </p:nvSpPr>
            <p:spPr bwMode="auto">
              <a:xfrm>
                <a:off x="785786" y="3843211"/>
                <a:ext cx="2561833" cy="800261"/>
              </a:xfrm>
              <a:prstGeom prst="rect">
                <a:avLst/>
              </a:prstGeom>
              <a:noFill/>
              <a:ln w="9525">
                <a:noFill/>
                <a:miter lim="800000"/>
                <a:headEnd/>
                <a:tailEnd/>
              </a:ln>
            </p:spPr>
            <p:txBody>
              <a:bodyPr wrap="none">
                <a:spAutoFit/>
              </a:bodyPr>
              <a:lstStyle/>
              <a:p>
                <a:r>
                  <a:rPr lang="en-US" sz="2800" b="1">
                    <a:latin typeface="Times New Roman" pitchFamily="18" charset="0"/>
                    <a:cs typeface="Times New Roman" pitchFamily="18" charset="0"/>
                  </a:rPr>
                  <a:t>1.)   v   = u + at </a:t>
                </a:r>
              </a:p>
              <a:p>
                <a:endParaRPr lang="ms-MY">
                  <a:latin typeface="Times New Roman" pitchFamily="18" charset="0"/>
                  <a:cs typeface="Times New Roman" pitchFamily="18" charset="0"/>
                </a:endParaRPr>
              </a:p>
            </p:txBody>
          </p:sp>
        </p:grpSp>
        <p:sp>
          <p:nvSpPr>
            <p:cNvPr id="16393" name="TextBox 14"/>
            <p:cNvSpPr txBox="1">
              <a:spLocks noChangeArrowheads="1"/>
            </p:cNvSpPr>
            <p:nvPr/>
          </p:nvSpPr>
          <p:spPr bwMode="auto">
            <a:xfrm>
              <a:off x="823629" y="5725180"/>
              <a:ext cx="2941730" cy="523247"/>
            </a:xfrm>
            <a:prstGeom prst="rect">
              <a:avLst/>
            </a:prstGeom>
            <a:noFill/>
            <a:ln w="9525">
              <a:noFill/>
              <a:miter lim="800000"/>
              <a:headEnd/>
              <a:tailEnd/>
            </a:ln>
          </p:spPr>
          <p:txBody>
            <a:bodyPr wrap="none">
              <a:spAutoFit/>
            </a:bodyPr>
            <a:lstStyle/>
            <a:p>
              <a:r>
                <a:rPr lang="en-US" sz="2800" b="1">
                  <a:latin typeface="Times New Roman" pitchFamily="18" charset="0"/>
                  <a:cs typeface="Times New Roman" pitchFamily="18" charset="0"/>
                </a:rPr>
                <a:t>4.)   s  = ½ (u + v)t</a:t>
              </a:r>
              <a:endParaRPr lang="ms-MY">
                <a:latin typeface="Times New Roman" pitchFamily="18" charset="0"/>
                <a:cs typeface="Times New Roman" pitchFamily="18" charset="0"/>
              </a:endParaRPr>
            </a:p>
          </p:txBody>
        </p:sp>
      </p:grpSp>
      <p:sp>
        <p:nvSpPr>
          <p:cNvPr id="16390" name="Slide Number Placeholder 6"/>
          <p:cNvSpPr>
            <a:spLocks noGrp="1"/>
          </p:cNvSpPr>
          <p:nvPr>
            <p:ph type="sldNum" sz="quarter" idx="12"/>
          </p:nvPr>
        </p:nvSpPr>
        <p:spPr>
          <a:noFill/>
          <a:ln>
            <a:miter lim="800000"/>
            <a:headEnd/>
            <a:tailEnd/>
          </a:ln>
        </p:spPr>
        <p:txBody>
          <a:bodyPr/>
          <a:lstStyle/>
          <a:p>
            <a:fld id="{4A3EE1F5-C706-4482-93F5-DA94EF83E3C1}" type="slidenum">
              <a:rPr lang="en-US" smtClean="0"/>
              <a:pPr/>
              <a:t>15</a:t>
            </a:fld>
            <a:endParaRPr lang="en-US" smtClean="0"/>
          </a:p>
        </p:txBody>
      </p:sp>
      <p:sp>
        <p:nvSpPr>
          <p:cNvPr id="2" name="Rectangle 1"/>
          <p:cNvSpPr/>
          <p:nvPr/>
        </p:nvSpPr>
        <p:spPr>
          <a:xfrm>
            <a:off x="5334000" y="1974850"/>
            <a:ext cx="2819400" cy="2597150"/>
          </a:xfrm>
          <a:prstGeom prst="rect">
            <a:avLst/>
          </a:prstGeom>
          <a:noFill/>
          <a:ln w="38100">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miter lim="800000"/>
            <a:headEnd/>
            <a:tailEnd/>
          </a:ln>
        </p:spPr>
        <p:txBody>
          <a:bodyPr/>
          <a:lstStyle/>
          <a:p>
            <a:fld id="{179F7F69-A74C-45CC-A76B-037B7971D280}" type="slidenum">
              <a:rPr lang="en-US" smtClean="0"/>
              <a:pPr/>
              <a:t>16</a:t>
            </a:fld>
            <a:endParaRPr lang="en-US" smtClean="0"/>
          </a:p>
        </p:txBody>
      </p:sp>
      <p:sp>
        <p:nvSpPr>
          <p:cNvPr id="17411" name="Rectangle 2"/>
          <p:cNvSpPr>
            <a:spLocks noGrp="1" noChangeArrowheads="1"/>
          </p:cNvSpPr>
          <p:nvPr>
            <p:ph type="title"/>
          </p:nvPr>
        </p:nvSpPr>
        <p:spPr>
          <a:xfrm>
            <a:off x="381000" y="228600"/>
            <a:ext cx="8231188" cy="609600"/>
          </a:xfrm>
          <a:noFill/>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Example 1</a:t>
            </a:r>
            <a:r>
              <a:rPr lang="en-GB" smtClean="0"/>
              <a:t> </a:t>
            </a:r>
          </a:p>
        </p:txBody>
      </p:sp>
      <p:sp>
        <p:nvSpPr>
          <p:cNvPr id="27652" name="Rectangle 3"/>
          <p:cNvSpPr>
            <a:spLocks noGrp="1" noChangeArrowheads="1"/>
          </p:cNvSpPr>
          <p:nvPr>
            <p:ph type="body" idx="1"/>
          </p:nvPr>
        </p:nvSpPr>
        <p:spPr>
          <a:xfrm>
            <a:off x="304800" y="990600"/>
            <a:ext cx="8382000" cy="5410200"/>
          </a:xfrm>
        </p:spPr>
        <p:txBody>
          <a:bodyPr lIns="0" tIns="22401" rIns="0" bIns="0"/>
          <a:lstStyle/>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latin typeface="Times New Roman" pitchFamily="18" charset="0"/>
                <a:cs typeface="Times New Roman" pitchFamily="18" charset="0"/>
              </a:rPr>
              <a:t>A car moves from the stationary state, undergoes uniform acceleration for 200 m in 5 s. After 5 s the car moves at a constant velocity for half a minute . The car then stops in 10 s. Find</a:t>
            </a:r>
            <a:r>
              <a:rPr lang="en-GB" sz="1600" dirty="0">
                <a:latin typeface="Times New Roman" pitchFamily="18" charset="0"/>
                <a:cs typeface="Times New Roman" pitchFamily="18" charset="0"/>
              </a:rPr>
              <a:t>:</a:t>
            </a:r>
            <a:endParaRPr lang="en-GB" sz="1600" dirty="0" smtClean="0">
              <a:latin typeface="Times New Roman" pitchFamily="18" charset="0"/>
              <a:cs typeface="Times New Roman" pitchFamily="18" charset="0"/>
            </a:endParaRP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a:latin typeface="Times New Roman" pitchFamily="18" charset="0"/>
                <a:cs typeface="Times New Roman" pitchFamily="18" charset="0"/>
              </a:rPr>
              <a:t> </a:t>
            </a:r>
            <a:r>
              <a:rPr lang="en-GB" sz="1600" dirty="0" smtClean="0">
                <a:latin typeface="Times New Roman" pitchFamily="18" charset="0"/>
                <a:cs typeface="Times New Roman" pitchFamily="18" charset="0"/>
              </a:rPr>
              <a:t>    a) the acceleration of the car for the first 5 s </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r>
              <a:rPr lang="en-GB" sz="1600" dirty="0" err="1" smtClean="0">
                <a:solidFill>
                  <a:srgbClr val="0000FF"/>
                </a:solidFill>
                <a:latin typeface="Times New Roman" pitchFamily="18" charset="0"/>
                <a:cs typeface="Times New Roman" pitchFamily="18" charset="0"/>
              </a:rPr>
              <a:t>ans</a:t>
            </a:r>
            <a:r>
              <a:rPr lang="en-GB" sz="1600" dirty="0" smtClean="0">
                <a:solidFill>
                  <a:srgbClr val="0000FF"/>
                </a:solidFill>
                <a:latin typeface="Times New Roman" pitchFamily="18" charset="0"/>
                <a:cs typeface="Times New Roman" pitchFamily="18" charset="0"/>
              </a:rPr>
              <a:t>: 16 ms</a:t>
            </a:r>
            <a:r>
              <a:rPr lang="en-GB" sz="1600" baseline="33000" dirty="0" smtClean="0">
                <a:solidFill>
                  <a:srgbClr val="0000FF"/>
                </a:solidFill>
                <a:latin typeface="Times New Roman" pitchFamily="18" charset="0"/>
                <a:cs typeface="Times New Roman" pitchFamily="18" charset="0"/>
              </a:rPr>
              <a:t>-2</a:t>
            </a:r>
            <a:r>
              <a:rPr lang="en-GB" sz="1600" dirty="0" smtClean="0">
                <a:solidFill>
                  <a:srgbClr val="0000FF"/>
                </a:solidFill>
                <a:latin typeface="Times New Roman" pitchFamily="18" charset="0"/>
                <a:cs typeface="Times New Roman" pitchFamily="18" charset="0"/>
              </a:rPr>
              <a:t>)</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GB" sz="1600" dirty="0" smtClean="0">
              <a:solidFill>
                <a:srgbClr val="0000FF"/>
              </a:solidFill>
              <a:latin typeface="Times New Roman" pitchFamily="18" charset="0"/>
              <a:cs typeface="Times New Roman" pitchFamily="18" charset="0"/>
            </a:endParaRP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latin typeface="Times New Roman" pitchFamily="18" charset="0"/>
                <a:cs typeface="Times New Roman" pitchFamily="18" charset="0"/>
              </a:rPr>
              <a:t>     b) the velocity of the car from the 5</a:t>
            </a:r>
            <a:r>
              <a:rPr lang="en-GB" sz="1600" baseline="33000" dirty="0" smtClean="0">
                <a:latin typeface="Times New Roman" pitchFamily="18" charset="0"/>
                <a:cs typeface="Times New Roman" pitchFamily="18" charset="0"/>
              </a:rPr>
              <a:t>th</a:t>
            </a:r>
            <a:r>
              <a:rPr lang="en-GB" sz="1600" dirty="0" smtClean="0">
                <a:latin typeface="Times New Roman" pitchFamily="18" charset="0"/>
                <a:cs typeface="Times New Roman" pitchFamily="18" charset="0"/>
              </a:rPr>
              <a:t> s to the 10</a:t>
            </a:r>
            <a:r>
              <a:rPr lang="en-GB" sz="1600" baseline="30000" dirty="0" smtClean="0">
                <a:latin typeface="Times New Roman" pitchFamily="18" charset="0"/>
                <a:cs typeface="Times New Roman" pitchFamily="18" charset="0"/>
              </a:rPr>
              <a:t>th</a:t>
            </a:r>
            <a:r>
              <a:rPr lang="en-GB" sz="1600" dirty="0" smtClean="0">
                <a:latin typeface="Times New Roman" pitchFamily="18" charset="0"/>
                <a:cs typeface="Times New Roman" pitchFamily="18" charset="0"/>
              </a:rPr>
              <a:t> s</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a:solidFill>
                  <a:srgbClr val="0000FF"/>
                </a:solidFill>
                <a:latin typeface="Times New Roman" pitchFamily="18" charset="0"/>
                <a:cs typeface="Times New Roman" pitchFamily="18" charset="0"/>
              </a:rPr>
              <a:t> </a:t>
            </a:r>
            <a:r>
              <a:rPr lang="en-GB" sz="1600" dirty="0" smtClean="0">
                <a:solidFill>
                  <a:srgbClr val="0000FF"/>
                </a:solidFill>
                <a:latin typeface="Times New Roman" pitchFamily="18" charset="0"/>
                <a:cs typeface="Times New Roman" pitchFamily="18" charset="0"/>
              </a:rPr>
              <a:t>        (</a:t>
            </a:r>
            <a:r>
              <a:rPr lang="en-GB" sz="1600" dirty="0" err="1" smtClean="0">
                <a:solidFill>
                  <a:srgbClr val="0000FF"/>
                </a:solidFill>
                <a:latin typeface="Times New Roman" pitchFamily="18" charset="0"/>
                <a:cs typeface="Times New Roman" pitchFamily="18" charset="0"/>
              </a:rPr>
              <a:t>ans</a:t>
            </a:r>
            <a:r>
              <a:rPr lang="en-GB" sz="1600" dirty="0" smtClean="0">
                <a:solidFill>
                  <a:srgbClr val="0000FF"/>
                </a:solidFill>
                <a:latin typeface="Times New Roman" pitchFamily="18" charset="0"/>
                <a:cs typeface="Times New Roman" pitchFamily="18" charset="0"/>
              </a:rPr>
              <a:t>: 80 ms</a:t>
            </a:r>
            <a:r>
              <a:rPr lang="en-GB" sz="1600" baseline="33000" dirty="0" smtClean="0">
                <a:solidFill>
                  <a:srgbClr val="0000FF"/>
                </a:solidFill>
                <a:latin typeface="Times New Roman" pitchFamily="18" charset="0"/>
                <a:cs typeface="Times New Roman" pitchFamily="18" charset="0"/>
              </a:rPr>
              <a:t>-1</a:t>
            </a:r>
            <a:r>
              <a:rPr lang="en-GB" sz="1600" dirty="0" smtClean="0">
                <a:solidFill>
                  <a:srgbClr val="0000FF"/>
                </a:solidFill>
                <a:latin typeface="Times New Roman" pitchFamily="18" charset="0"/>
                <a:cs typeface="Times New Roman" pitchFamily="18" charset="0"/>
              </a:rPr>
              <a:t>)</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GB" sz="1600" dirty="0" smtClean="0">
              <a:solidFill>
                <a:srgbClr val="0000FF"/>
              </a:solidFill>
              <a:latin typeface="Times New Roman" pitchFamily="18" charset="0"/>
              <a:cs typeface="Times New Roman" pitchFamily="18" charset="0"/>
            </a:endParaRP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r>
              <a:rPr lang="en-GB" sz="1600" dirty="0" smtClean="0">
                <a:latin typeface="Times New Roman" pitchFamily="18" charset="0"/>
                <a:cs typeface="Times New Roman" pitchFamily="18" charset="0"/>
              </a:rPr>
              <a:t>c) the deceleration of the car</a:t>
            </a:r>
            <a:endParaRPr lang="en-GB" sz="1600" dirty="0" smtClean="0">
              <a:solidFill>
                <a:srgbClr val="0000FF"/>
              </a:solidFill>
              <a:latin typeface="Times New Roman" pitchFamily="18" charset="0"/>
              <a:cs typeface="Times New Roman" pitchFamily="18" charset="0"/>
            </a:endParaRP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r>
              <a:rPr lang="en-GB" sz="1600" dirty="0" err="1" smtClean="0">
                <a:solidFill>
                  <a:srgbClr val="0000FF"/>
                </a:solidFill>
                <a:latin typeface="Times New Roman" pitchFamily="18" charset="0"/>
                <a:cs typeface="Times New Roman" pitchFamily="18" charset="0"/>
              </a:rPr>
              <a:t>ans</a:t>
            </a:r>
            <a:r>
              <a:rPr lang="en-GB" sz="1600" dirty="0" smtClean="0">
                <a:solidFill>
                  <a:srgbClr val="0000FF"/>
                </a:solidFill>
                <a:latin typeface="Times New Roman" pitchFamily="18" charset="0"/>
                <a:cs typeface="Times New Roman" pitchFamily="18" charset="0"/>
              </a:rPr>
              <a:t>: 8 ms</a:t>
            </a:r>
            <a:r>
              <a:rPr lang="en-GB" sz="1600" baseline="33000" dirty="0" smtClean="0">
                <a:solidFill>
                  <a:srgbClr val="0000FF"/>
                </a:solidFill>
                <a:latin typeface="Times New Roman" pitchFamily="18" charset="0"/>
                <a:cs typeface="Times New Roman" pitchFamily="18" charset="0"/>
              </a:rPr>
              <a:t>-2</a:t>
            </a:r>
            <a:r>
              <a:rPr lang="en-GB" sz="1600" dirty="0" smtClean="0">
                <a:solidFill>
                  <a:srgbClr val="0000FF"/>
                </a:solidFill>
                <a:latin typeface="Times New Roman" pitchFamily="18" charset="0"/>
                <a:cs typeface="Times New Roman" pitchFamily="18" charset="0"/>
              </a:rPr>
              <a:t>)</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a:solidFill>
                  <a:srgbClr val="0000FF"/>
                </a:solidFill>
                <a:latin typeface="Times New Roman" pitchFamily="18" charset="0"/>
                <a:cs typeface="Times New Roman" pitchFamily="18" charset="0"/>
              </a:rPr>
              <a:t> </a:t>
            </a:r>
            <a:r>
              <a:rPr lang="en-GB" sz="1600" dirty="0" smtClean="0">
                <a:solidFill>
                  <a:srgbClr val="0000FF"/>
                </a:solidFill>
                <a:latin typeface="Times New Roman" pitchFamily="18" charset="0"/>
                <a:cs typeface="Times New Roman" pitchFamily="18" charset="0"/>
              </a:rPr>
              <a:t>    </a:t>
            </a:r>
            <a:r>
              <a:rPr lang="en-GB" sz="1600" dirty="0" smtClean="0">
                <a:latin typeface="Times New Roman" pitchFamily="18" charset="0"/>
                <a:cs typeface="Times New Roman" pitchFamily="18" charset="0"/>
              </a:rPr>
              <a:t>d) the total displacement of the car</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r>
              <a:rPr lang="en-GB" sz="1600" dirty="0" err="1" smtClean="0">
                <a:solidFill>
                  <a:srgbClr val="0000FF"/>
                </a:solidFill>
                <a:latin typeface="Times New Roman" pitchFamily="18" charset="0"/>
                <a:cs typeface="Times New Roman" pitchFamily="18" charset="0"/>
              </a:rPr>
              <a:t>ans</a:t>
            </a:r>
            <a:r>
              <a:rPr lang="en-GB" sz="1600" dirty="0" smtClean="0">
                <a:solidFill>
                  <a:srgbClr val="0000FF"/>
                </a:solidFill>
                <a:latin typeface="Times New Roman" pitchFamily="18" charset="0"/>
                <a:cs typeface="Times New Roman" pitchFamily="18" charset="0"/>
              </a:rPr>
              <a:t>: 3000 m )</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GB" sz="1600" dirty="0" smtClean="0">
              <a:solidFill>
                <a:srgbClr val="0000FF"/>
              </a:solidFill>
              <a:latin typeface="Times New Roman" pitchFamily="18" charset="0"/>
              <a:cs typeface="Times New Roman" pitchFamily="18" charset="0"/>
            </a:endParaRP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r>
              <a:rPr lang="en-GB" sz="1600" dirty="0" smtClean="0">
                <a:latin typeface="Times New Roman" pitchFamily="18" charset="0"/>
                <a:cs typeface="Times New Roman" pitchFamily="18" charset="0"/>
              </a:rPr>
              <a:t>e) sketch the </a:t>
            </a:r>
            <a:r>
              <a:rPr lang="en-GB" sz="1600" dirty="0" err="1" smtClean="0">
                <a:latin typeface="Times New Roman" pitchFamily="18" charset="0"/>
                <a:cs typeface="Times New Roman" pitchFamily="18" charset="0"/>
              </a:rPr>
              <a:t>acc</a:t>
            </a:r>
            <a:r>
              <a:rPr lang="en-GB" sz="1600" dirty="0" smtClean="0">
                <a:latin typeface="Times New Roman" pitchFamily="18" charset="0"/>
                <a:cs typeface="Times New Roman" pitchFamily="18" charset="0"/>
              </a:rPr>
              <a:t>-time graph</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solidFill>
                  <a:srgbClr val="0000FF"/>
                </a:solidFill>
                <a:latin typeface="Times New Roman" pitchFamily="18" charset="0"/>
                <a:cs typeface="Times New Roman" pitchFamily="18" charset="0"/>
              </a:rPr>
              <a:t>         (</a:t>
            </a:r>
            <a:r>
              <a:rPr lang="en-GB" sz="1600" dirty="0" err="1" smtClean="0">
                <a:solidFill>
                  <a:srgbClr val="0000FF"/>
                </a:solidFill>
                <a:latin typeface="Times New Roman" pitchFamily="18" charset="0"/>
                <a:cs typeface="Times New Roman" pitchFamily="18" charset="0"/>
              </a:rPr>
              <a:t>ans</a:t>
            </a:r>
            <a:r>
              <a:rPr lang="en-GB" sz="1600" dirty="0" smtClean="0">
                <a:solidFill>
                  <a:srgbClr val="0000FF"/>
                </a:solidFill>
                <a:latin typeface="Times New Roman" pitchFamily="18" charset="0"/>
                <a:cs typeface="Times New Roman" pitchFamily="18" charset="0"/>
              </a:rPr>
              <a:t>: 16 ms</a:t>
            </a:r>
            <a:r>
              <a:rPr lang="en-GB" sz="1600" baseline="33000" dirty="0" smtClean="0">
                <a:solidFill>
                  <a:srgbClr val="0000FF"/>
                </a:solidFill>
                <a:latin typeface="Times New Roman" pitchFamily="18" charset="0"/>
                <a:cs typeface="Times New Roman" pitchFamily="18" charset="0"/>
              </a:rPr>
              <a:t>-2</a:t>
            </a:r>
            <a:r>
              <a:rPr lang="en-GB" sz="1600" dirty="0" smtClean="0">
                <a:solidFill>
                  <a:srgbClr val="0000FF"/>
                </a:solidFill>
                <a:latin typeface="Times New Roman" pitchFamily="18" charset="0"/>
                <a:cs typeface="Times New Roman" pitchFamily="18" charset="0"/>
              </a:rPr>
              <a:t>, 0, -8 ms</a:t>
            </a:r>
            <a:r>
              <a:rPr lang="en-GB" sz="1600" baseline="33000" dirty="0" smtClean="0">
                <a:solidFill>
                  <a:srgbClr val="0000FF"/>
                </a:solidFill>
                <a:latin typeface="Times New Roman" pitchFamily="18" charset="0"/>
                <a:cs typeface="Times New Roman" pitchFamily="18" charset="0"/>
              </a:rPr>
              <a:t>-2</a:t>
            </a:r>
            <a:r>
              <a:rPr lang="en-GB" sz="1600" dirty="0" smtClean="0">
                <a:solidFill>
                  <a:srgbClr val="0000FF"/>
                </a:solidFill>
                <a:latin typeface="Times New Roman" pitchFamily="18" charset="0"/>
                <a:cs typeface="Times New Roman" pitchFamily="18" charset="0"/>
              </a:rPr>
              <a:t>, 0)</a:t>
            </a:r>
          </a:p>
          <a:p>
            <a:pPr marL="107950" lvl="1" indent="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GB" sz="1600" dirty="0" smtClean="0">
              <a:latin typeface="Times New Roman" pitchFamily="18" charset="0"/>
              <a:cs typeface="Times New Roman" pitchFamily="18" charset="0"/>
            </a:endParaRPr>
          </a:p>
          <a:p>
            <a:pPr marL="1727200" lvl="1" indent="-573088" defTabSz="457200" eaLnBrk="1" hangingPunct="1">
              <a:buSzPct val="7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1600" dirty="0" smtClean="0">
                <a:latin typeface="Times New Roman" pitchFamily="18" charset="0"/>
                <a:cs typeface="Times New Roman" pitchFamily="18" charset="0"/>
              </a:rPr>
              <a:t>                </a:t>
            </a:r>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5" end="5"/>
                                            </p:txEl>
                                          </p:spTgt>
                                        </p:tgtEl>
                                        <p:attrNameLst>
                                          <p:attrName>style.visibility</p:attrName>
                                        </p:attrNameLst>
                                      </p:cBhvr>
                                      <p:to>
                                        <p:strVal val="visible"/>
                                      </p:to>
                                    </p:set>
                                    <p:anim calcmode="lin" valueType="num">
                                      <p:cBhvr additive="base">
                                        <p:cTn id="13"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8" end="8"/>
                                            </p:txEl>
                                          </p:spTgt>
                                        </p:tgtEl>
                                        <p:attrNameLst>
                                          <p:attrName>style.visibility</p:attrName>
                                        </p:attrNameLst>
                                      </p:cBhvr>
                                      <p:to>
                                        <p:strVal val="visible"/>
                                      </p:to>
                                    </p:set>
                                    <p:anim calcmode="lin" valueType="num">
                                      <p:cBhvr additive="base">
                                        <p:cTn id="19" dur="500" fill="hold"/>
                                        <p:tgtEl>
                                          <p:spTgt spid="2765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11" end="11"/>
                                            </p:txEl>
                                          </p:spTgt>
                                        </p:tgtEl>
                                        <p:attrNameLst>
                                          <p:attrName>style.visibility</p:attrName>
                                        </p:attrNameLst>
                                      </p:cBhvr>
                                      <p:to>
                                        <p:strVal val="visible"/>
                                      </p:to>
                                    </p:set>
                                    <p:anim calcmode="lin" valueType="num">
                                      <p:cBhvr additive="base">
                                        <p:cTn id="25" dur="500" fill="hold"/>
                                        <p:tgtEl>
                                          <p:spTgt spid="27652">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14" end="14"/>
                                            </p:txEl>
                                          </p:spTgt>
                                        </p:tgtEl>
                                        <p:attrNameLst>
                                          <p:attrName>style.visibility</p:attrName>
                                        </p:attrNameLst>
                                      </p:cBhvr>
                                      <p:to>
                                        <p:strVal val="visible"/>
                                      </p:to>
                                    </p:set>
                                    <p:anim calcmode="lin" valueType="num">
                                      <p:cBhvr additive="base">
                                        <p:cTn id="31" dur="500" fill="hold"/>
                                        <p:tgtEl>
                                          <p:spTgt spid="27652">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990600"/>
            <a:ext cx="8458200" cy="5715000"/>
          </a:xfrm>
        </p:spPr>
        <p:txBody>
          <a:bodyPr/>
          <a:lstStyle/>
          <a:p>
            <a:pPr>
              <a:defRPr/>
            </a:pPr>
            <a:r>
              <a:rPr lang="en-US" sz="2000" dirty="0" smtClean="0">
                <a:latin typeface="Times New Roman" pitchFamily="18" charset="0"/>
                <a:cs typeface="Times New Roman" pitchFamily="18" charset="0"/>
              </a:rPr>
              <a:t>You are designing an airport for small planes. The airplane must reach a speed before takeoff of at least 27.8 ms</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and can accelerate at 2.0 ms</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p>
          <a:p>
            <a:pPr marL="0" indent="0">
              <a:buFontTx/>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If the runway is 150m long, can this airplane reach the proper speed to </a:t>
            </a:r>
          </a:p>
          <a:p>
            <a:pPr marL="0" indent="0">
              <a:buFontTx/>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takeoff ?  </a:t>
            </a:r>
          </a:p>
          <a:p>
            <a:pPr marL="0" indent="0">
              <a:buFontTx/>
              <a:buNone/>
              <a:defRPr/>
            </a:pPr>
            <a:r>
              <a:rPr lang="en-US" sz="2000" dirty="0" smtClean="0">
                <a:latin typeface="Times New Roman" pitchFamily="18" charset="0"/>
                <a:cs typeface="Times New Roman" pitchFamily="18" charset="0"/>
              </a:rPr>
              <a:t>          v = </a:t>
            </a:r>
            <a:r>
              <a:rPr lang="en-US" sz="2000" b="1" dirty="0" smtClean="0">
                <a:solidFill>
                  <a:srgbClr val="08019D"/>
                </a:solidFill>
                <a:latin typeface="Times New Roman" pitchFamily="18" charset="0"/>
                <a:cs typeface="Times New Roman" pitchFamily="18" charset="0"/>
              </a:rPr>
              <a:t>24.5 m/s </a:t>
            </a:r>
            <a:r>
              <a:rPr lang="en-US" sz="2000" dirty="0" smtClean="0">
                <a:solidFill>
                  <a:srgbClr val="FF0000"/>
                </a:solidFill>
                <a:latin typeface="Times New Roman" pitchFamily="18" charset="0"/>
                <a:cs typeface="Times New Roman" pitchFamily="18" charset="0"/>
              </a:rPr>
              <a:t>, which is lesser than 27.8 m/s. </a:t>
            </a:r>
            <a:endParaRPr lang="ms-MY" sz="2000" dirty="0" smtClean="0">
              <a:solidFill>
                <a:srgbClr val="FF0000"/>
              </a:solidFill>
              <a:latin typeface="Times New Roman" pitchFamily="18" charset="0"/>
              <a:cs typeface="Times New Roman" pitchFamily="18" charset="0"/>
            </a:endParaRPr>
          </a:p>
          <a:p>
            <a:pPr>
              <a:buFontTx/>
              <a:buNone/>
              <a:defRPr/>
            </a:pPr>
            <a:r>
              <a:rPr lang="en-US" sz="2000" dirty="0" smtClean="0">
                <a:solidFill>
                  <a:srgbClr val="FF0000"/>
                </a:solidFill>
                <a:latin typeface="Times New Roman" pitchFamily="18" charset="0"/>
                <a:cs typeface="Times New Roman" pitchFamily="18" charset="0"/>
              </a:rPr>
              <a:t>                                 Cannot. Runway length is not sufficient.</a:t>
            </a:r>
          </a:p>
          <a:p>
            <a:pPr marL="0" indent="0">
              <a:buFontTx/>
              <a:buNone/>
              <a:defRPr/>
            </a:pPr>
            <a:endParaRPr lang="en-US" sz="2000" dirty="0">
              <a:latin typeface="Times New Roman" pitchFamily="18" charset="0"/>
              <a:cs typeface="Times New Roman" pitchFamily="18" charset="0"/>
            </a:endParaRPr>
          </a:p>
          <a:p>
            <a:pPr marL="0" indent="0">
              <a:buFontTx/>
              <a:buNone/>
              <a:defRPr/>
            </a:pPr>
            <a:endParaRPr lang="en-US" sz="2000" dirty="0">
              <a:latin typeface="Times New Roman" pitchFamily="18" charset="0"/>
              <a:cs typeface="Times New Roman" pitchFamily="18" charset="0"/>
            </a:endParaRPr>
          </a:p>
          <a:p>
            <a:pPr marL="0" indent="0">
              <a:buFontTx/>
              <a:buNone/>
              <a:defRPr/>
            </a:pPr>
            <a:endParaRPr lang="en-US" sz="2000" dirty="0" smtClean="0">
              <a:latin typeface="Times New Roman" pitchFamily="18" charset="0"/>
              <a:cs typeface="Times New Roman" pitchFamily="18" charset="0"/>
            </a:endParaRPr>
          </a:p>
          <a:p>
            <a:pPr marL="0" indent="0">
              <a:buFontTx/>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 If not, what minimum length must the runway have ?</a:t>
            </a:r>
          </a:p>
          <a:p>
            <a:pPr>
              <a:buFontTx/>
              <a:buNone/>
              <a:defRPr/>
            </a:pPr>
            <a:r>
              <a:rPr lang="en-US" sz="2000" dirty="0"/>
              <a:t> </a:t>
            </a:r>
            <a:r>
              <a:rPr lang="en-US" sz="2000" dirty="0" smtClean="0"/>
              <a:t>         </a:t>
            </a:r>
            <a:r>
              <a:rPr lang="en-US" sz="2000" dirty="0" smtClean="0">
                <a:latin typeface="Times New Roman" pitchFamily="18" charset="0"/>
                <a:cs typeface="Times New Roman" pitchFamily="18" charset="0"/>
              </a:rPr>
              <a:t>minimum length</a:t>
            </a:r>
            <a:r>
              <a:rPr lang="en-US" sz="2000" b="1" dirty="0" smtClean="0">
                <a:solidFill>
                  <a:srgbClr val="08019D"/>
                </a:solidFill>
                <a:latin typeface="Times New Roman" pitchFamily="18" charset="0"/>
                <a:cs typeface="Times New Roman" pitchFamily="18" charset="0"/>
              </a:rPr>
              <a:t> = 193 m</a:t>
            </a:r>
          </a:p>
        </p:txBody>
      </p:sp>
      <p:sp>
        <p:nvSpPr>
          <p:cNvPr id="18435" name="Title 2"/>
          <p:cNvSpPr>
            <a:spLocks noGrp="1"/>
          </p:cNvSpPr>
          <p:nvPr>
            <p:ph type="title"/>
          </p:nvPr>
        </p:nvSpPr>
        <p:spPr>
          <a:xfrm>
            <a:off x="457200" y="274638"/>
            <a:ext cx="8229600" cy="639762"/>
          </a:xfrm>
        </p:spPr>
        <p:txBody>
          <a:bodyPr/>
          <a:lstStyle/>
          <a:p>
            <a:r>
              <a:rPr lang="en-US" sz="3200" smtClean="0"/>
              <a:t>Example 2</a:t>
            </a:r>
            <a:endParaRPr lang="ms-MY" sz="3200" smtClean="0"/>
          </a:p>
        </p:txBody>
      </p:sp>
      <p:sp>
        <p:nvSpPr>
          <p:cNvPr id="18436" name="Slide Number Placeholder 6"/>
          <p:cNvSpPr>
            <a:spLocks noGrp="1"/>
          </p:cNvSpPr>
          <p:nvPr>
            <p:ph type="sldNum" sz="quarter" idx="12"/>
          </p:nvPr>
        </p:nvSpPr>
        <p:spPr>
          <a:noFill/>
          <a:ln>
            <a:miter lim="800000"/>
            <a:headEnd/>
            <a:tailEnd/>
          </a:ln>
        </p:spPr>
        <p:txBody>
          <a:bodyPr/>
          <a:lstStyle/>
          <a:p>
            <a:fld id="{E32068E6-6296-4E71-B070-4E399BCA64E0}" type="slidenum">
              <a:rPr lang="en-US" smtClean="0"/>
              <a:pPr/>
              <a:t>17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 calcmode="lin" valueType="num">
                                      <p:cBhvr additive="base">
                                        <p:cTn id="1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2"/>
          </p:nvPr>
        </p:nvSpPr>
        <p:spPr>
          <a:noFill/>
          <a:ln>
            <a:miter lim="800000"/>
            <a:headEnd/>
            <a:tailEnd/>
          </a:ln>
        </p:spPr>
        <p:txBody>
          <a:bodyPr/>
          <a:lstStyle/>
          <a:p>
            <a:fld id="{86034F23-4B42-4DCE-B79B-FA6A82200E63}" type="slidenum">
              <a:rPr lang="en-US" smtClean="0"/>
              <a:pPr/>
              <a:t>18</a:t>
            </a:fld>
            <a:endParaRPr lang="en-US" smtClean="0"/>
          </a:p>
        </p:txBody>
      </p:sp>
      <p:sp>
        <p:nvSpPr>
          <p:cNvPr id="19459" name="Rectangle 2"/>
          <p:cNvSpPr>
            <a:spLocks noGrp="1" noChangeArrowheads="1"/>
          </p:cNvSpPr>
          <p:nvPr>
            <p:ph type="title"/>
          </p:nvPr>
        </p:nvSpPr>
        <p:spPr>
          <a:xfrm>
            <a:off x="304800" y="0"/>
            <a:ext cx="8231188" cy="1144588"/>
          </a:xfrm>
        </p:spPr>
        <p:txBody>
          <a:bodyPr lIns="0" tIns="28802"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Acceleration due to GRAVITY / Free fall</a:t>
            </a:r>
          </a:p>
        </p:txBody>
      </p:sp>
      <p:sp>
        <p:nvSpPr>
          <p:cNvPr id="19460" name="Rectangle 3"/>
          <p:cNvSpPr>
            <a:spLocks noGrp="1" noChangeArrowheads="1"/>
          </p:cNvSpPr>
          <p:nvPr>
            <p:ph type="body" idx="1"/>
          </p:nvPr>
        </p:nvSpPr>
        <p:spPr>
          <a:xfrm>
            <a:off x="304800" y="1047750"/>
            <a:ext cx="4724400" cy="5080000"/>
          </a:xfrm>
        </p:spPr>
        <p:txBody>
          <a:bodyPr lIns="0" tIns="25602" rIns="0" bIns="0"/>
          <a:lstStyle/>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pPr>
            <a:r>
              <a:rPr lang="en-GB" sz="2000" smtClean="0">
                <a:latin typeface="Times New Roman" pitchFamily="18" charset="0"/>
                <a:cs typeface="Times New Roman" pitchFamily="18" charset="0"/>
              </a:rPr>
              <a:t>A </a:t>
            </a:r>
            <a:r>
              <a:rPr lang="en-GB" sz="2000" b="1" i="1" smtClean="0">
                <a:latin typeface="Times New Roman" pitchFamily="18" charset="0"/>
                <a:cs typeface="Times New Roman" pitchFamily="18" charset="0"/>
              </a:rPr>
              <a:t>free falling object</a:t>
            </a:r>
            <a:r>
              <a:rPr lang="en-GB" sz="2000" smtClean="0">
                <a:latin typeface="Times New Roman" pitchFamily="18" charset="0"/>
                <a:cs typeface="Times New Roman" pitchFamily="18" charset="0"/>
              </a:rPr>
              <a:t> falls under the </a:t>
            </a:r>
            <a:r>
              <a:rPr lang="en-GB" sz="2000" b="1" i="1" smtClean="0">
                <a:latin typeface="Times New Roman" pitchFamily="18" charset="0"/>
                <a:cs typeface="Times New Roman" pitchFamily="18" charset="0"/>
              </a:rPr>
              <a:t>sole influence of gravity</a:t>
            </a:r>
            <a:r>
              <a:rPr lang="en-GB" sz="2000" smtClean="0">
                <a:latin typeface="Times New Roman" pitchFamily="18" charset="0"/>
                <a:cs typeface="Times New Roman" pitchFamily="18" charset="0"/>
              </a:rPr>
              <a:t>.</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pPr>
            <a:r>
              <a:rPr lang="en-GB" sz="2000" smtClean="0">
                <a:solidFill>
                  <a:srgbClr val="0000FF"/>
                </a:solidFill>
                <a:latin typeface="Times New Roman" pitchFamily="18" charset="0"/>
                <a:cs typeface="Times New Roman" pitchFamily="18" charset="0"/>
              </a:rPr>
              <a:t>It does not encounter </a:t>
            </a:r>
            <a:r>
              <a:rPr lang="en-GB" sz="2000" b="1" i="1" smtClean="0">
                <a:solidFill>
                  <a:srgbClr val="0000FF"/>
                </a:solidFill>
                <a:latin typeface="Times New Roman" pitchFamily="18" charset="0"/>
                <a:cs typeface="Times New Roman" pitchFamily="18" charset="0"/>
              </a:rPr>
              <a:t>air resistance or air resistance is negligible.</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pPr>
            <a:r>
              <a:rPr lang="en-GB" sz="2000" smtClean="0">
                <a:latin typeface="Times New Roman" pitchFamily="18" charset="0"/>
                <a:cs typeface="Times New Roman" pitchFamily="18" charset="0"/>
              </a:rPr>
              <a:t>Accelerates downwards at the rate of 9.81 ms</a:t>
            </a:r>
            <a:r>
              <a:rPr lang="en-GB" sz="2000" baseline="30000" smtClean="0">
                <a:latin typeface="Times New Roman" pitchFamily="18" charset="0"/>
                <a:cs typeface="Times New Roman" pitchFamily="18" charset="0"/>
              </a:rPr>
              <a:t>-2</a:t>
            </a:r>
            <a:r>
              <a:rPr lang="en-GB" sz="2000" smtClean="0">
                <a:latin typeface="Times New Roman" pitchFamily="18" charset="0"/>
                <a:cs typeface="Times New Roman" pitchFamily="18" charset="0"/>
              </a:rPr>
              <a:t>    </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pPr>
            <a:r>
              <a:rPr lang="en-GB" sz="2000" smtClean="0">
                <a:latin typeface="Times New Roman" pitchFamily="18" charset="0"/>
                <a:cs typeface="Times New Roman" pitchFamily="18" charset="0"/>
              </a:rPr>
              <a:t>Symbol for acceleration of free-fall is </a:t>
            </a:r>
            <a:r>
              <a:rPr lang="en-GB" sz="2000" b="1" i="1" smtClean="0">
                <a:latin typeface="Times New Roman" pitchFamily="18" charset="0"/>
                <a:cs typeface="Times New Roman" pitchFamily="18" charset="0"/>
              </a:rPr>
              <a:t>g.</a:t>
            </a:r>
            <a:r>
              <a:rPr lang="en-GB" sz="2000" smtClean="0">
                <a:latin typeface="Times New Roman" pitchFamily="18" charset="0"/>
                <a:cs typeface="Times New Roman" pitchFamily="18" charset="0"/>
              </a:rPr>
              <a:t>          </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pPr>
            <a:r>
              <a:rPr lang="en-GB" sz="2000" smtClean="0">
                <a:latin typeface="Times New Roman" pitchFamily="18" charset="0"/>
                <a:cs typeface="Times New Roman" pitchFamily="18" charset="0"/>
              </a:rPr>
              <a:t>Acceleration of free fall is always acting downwards / towards the Earth.</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pPr>
            <a:r>
              <a:rPr lang="en-GB" sz="2000" smtClean="0">
                <a:latin typeface="Times New Roman" pitchFamily="18" charset="0"/>
                <a:cs typeface="Times New Roman" pitchFamily="18" charset="0"/>
              </a:rPr>
              <a:t>If we take upwards direction as positive in our calculation of motion for a given scenario, then acceleration of free fall, </a:t>
            </a:r>
            <a:r>
              <a:rPr lang="en-GB" sz="2000" b="1" i="1" smtClean="0">
                <a:latin typeface="Times New Roman" pitchFamily="18" charset="0"/>
                <a:cs typeface="Times New Roman" pitchFamily="18" charset="0"/>
              </a:rPr>
              <a:t>g</a:t>
            </a:r>
            <a:r>
              <a:rPr lang="en-GB" sz="2000" smtClean="0">
                <a:latin typeface="Times New Roman" pitchFamily="18" charset="0"/>
                <a:cs typeface="Times New Roman" pitchFamily="18" charset="0"/>
              </a:rPr>
              <a:t> must be negative (since it is always acting downwards).</a:t>
            </a:r>
          </a:p>
        </p:txBody>
      </p:sp>
      <p:graphicFrame>
        <p:nvGraphicFramePr>
          <p:cNvPr id="19461" name="Object 4"/>
          <p:cNvGraphicFramePr>
            <a:graphicFrameLocks noChangeAspect="1"/>
          </p:cNvGraphicFramePr>
          <p:nvPr/>
        </p:nvGraphicFramePr>
        <p:xfrm>
          <a:off x="4262438" y="3268663"/>
          <a:ext cx="652462" cy="327025"/>
        </p:xfrm>
        <a:graphic>
          <a:graphicData uri="http://schemas.openxmlformats.org/presentationml/2006/ole">
            <p:oleObj spid="_x0000_s19461" r:id="rId4" imgW="719640" imgH="359640" progId="">
              <p:embed/>
            </p:oleObj>
          </a:graphicData>
        </a:graphic>
      </p:graphicFrame>
      <p:pic>
        <p:nvPicPr>
          <p:cNvPr id="19462" name="Picture 6"/>
          <p:cNvPicPr>
            <a:picLocks noChangeAspect="1" noChangeArrowheads="1"/>
          </p:cNvPicPr>
          <p:nvPr/>
        </p:nvPicPr>
        <p:blipFill>
          <a:blip r:embed="rId5"/>
          <a:srcRect/>
          <a:stretch>
            <a:fillRect/>
          </a:stretch>
        </p:blipFill>
        <p:spPr bwMode="auto">
          <a:xfrm>
            <a:off x="5321300" y="1047750"/>
            <a:ext cx="3446463" cy="5083175"/>
          </a:xfrm>
          <a:prstGeom prst="rect">
            <a:avLst/>
          </a:prstGeom>
          <a:noFill/>
          <a:ln w="28575">
            <a:solidFill>
              <a:srgbClr val="C00000"/>
            </a:solid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a:ln>
            <a:miter lim="800000"/>
            <a:headEnd/>
            <a:tailEnd/>
          </a:ln>
        </p:spPr>
        <p:txBody>
          <a:bodyPr/>
          <a:lstStyle/>
          <a:p>
            <a:fld id="{82A48CDF-D1FA-41A2-9655-825A53C3051D}" type="slidenum">
              <a:rPr lang="en-US" smtClean="0"/>
              <a:pPr/>
              <a:t>19</a:t>
            </a:fld>
            <a:endParaRPr lang="en-US" smtClean="0"/>
          </a:p>
        </p:txBody>
      </p:sp>
      <p:sp>
        <p:nvSpPr>
          <p:cNvPr id="20483" name="Rectangle 2"/>
          <p:cNvSpPr>
            <a:spLocks noGrp="1" noChangeArrowheads="1"/>
          </p:cNvSpPr>
          <p:nvPr>
            <p:ph type="title"/>
          </p:nvPr>
        </p:nvSpPr>
        <p:spPr>
          <a:xfrm>
            <a:off x="457200" y="228600"/>
            <a:ext cx="8231188" cy="639763"/>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Effects of air resistance upon a falling object</a:t>
            </a:r>
          </a:p>
        </p:txBody>
      </p:sp>
      <p:sp>
        <p:nvSpPr>
          <p:cNvPr id="20484" name="Rectangle 3"/>
          <p:cNvSpPr>
            <a:spLocks noGrp="1" noChangeArrowheads="1"/>
          </p:cNvSpPr>
          <p:nvPr>
            <p:ph type="body" idx="1"/>
          </p:nvPr>
        </p:nvSpPr>
        <p:spPr>
          <a:xfrm>
            <a:off x="401638" y="960438"/>
            <a:ext cx="4398962" cy="5711825"/>
          </a:xfrm>
        </p:spPr>
        <p:txBody>
          <a:bodyPr lIns="0" tIns="22401" rIns="0" bIns="0"/>
          <a:lstStyle/>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In </a:t>
            </a:r>
            <a:r>
              <a:rPr lang="en-GB" sz="2000" b="1" dirty="0" smtClean="0">
                <a:latin typeface="Times New Roman" pitchFamily="18" charset="0"/>
                <a:cs typeface="Times New Roman" pitchFamily="18" charset="0"/>
              </a:rPr>
              <a:t>air</a:t>
            </a:r>
          </a:p>
          <a:p>
            <a:pPr marL="107950" indent="0" algn="just" defTabSz="457200" eaLnBrk="1" hangingPunct="1">
              <a:buSzPct val="45000"/>
              <a:buFontTx/>
              <a:buNone/>
              <a:tabLst>
                <a:tab pos="723900" algn="l"/>
                <a:tab pos="1447800" algn="l"/>
                <a:tab pos="2171700" algn="l"/>
                <a:tab pos="2895600" algn="l"/>
                <a:tab pos="3619500" algn="l"/>
                <a:tab pos="4343400" algn="l"/>
              </a:tabLst>
              <a:defRPr/>
            </a:pPr>
            <a:r>
              <a:rPr lang="en-GB" sz="2000" b="1" dirty="0">
                <a:latin typeface="Times New Roman" pitchFamily="18" charset="0"/>
                <a:cs typeface="Times New Roman" pitchFamily="18" charset="0"/>
              </a:rPr>
              <a:t> </a:t>
            </a:r>
            <a:r>
              <a:rPr lang="en-GB" sz="2000" b="1" dirty="0" smtClean="0">
                <a:latin typeface="Times New Roman" pitchFamily="18" charset="0"/>
                <a:cs typeface="Times New Roman" pitchFamily="18" charset="0"/>
              </a:rPr>
              <a:t>    - </a:t>
            </a:r>
            <a:r>
              <a:rPr lang="en-GB" sz="2000" dirty="0" smtClean="0">
                <a:latin typeface="Times New Roman" pitchFamily="18" charset="0"/>
                <a:cs typeface="Times New Roman" pitchFamily="18" charset="0"/>
              </a:rPr>
              <a:t>a stone falls faster  than a feather.</a:t>
            </a:r>
          </a:p>
          <a:p>
            <a:pPr marL="107950" indent="0" algn="just" defTabSz="457200" eaLnBrk="1" hangingPunct="1">
              <a:buSzPct val="45000"/>
              <a:buFontTx/>
              <a:buNone/>
              <a:tabLst>
                <a:tab pos="723900" algn="l"/>
                <a:tab pos="1447800" algn="l"/>
                <a:tab pos="2171700" algn="l"/>
                <a:tab pos="2895600" algn="l"/>
                <a:tab pos="3619500" algn="l"/>
                <a:tab pos="4343400" algn="l"/>
              </a:tabLst>
              <a:defRPr/>
            </a:pPr>
            <a:endParaRPr lang="en-GB" sz="2000" dirty="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In </a:t>
            </a:r>
            <a:r>
              <a:rPr lang="en-GB" sz="2000" b="1" dirty="0" smtClean="0">
                <a:latin typeface="Times New Roman" pitchFamily="18" charset="0"/>
                <a:cs typeface="Times New Roman" pitchFamily="18" charset="0"/>
              </a:rPr>
              <a:t>vacuum</a:t>
            </a:r>
          </a:p>
          <a:p>
            <a:pPr marL="107950" indent="0" algn="just" defTabSz="457200" eaLnBrk="1" hangingPunct="1">
              <a:buSzPct val="45000"/>
              <a:buFontTx/>
              <a:buNone/>
              <a:tabLst>
                <a:tab pos="723900" algn="l"/>
                <a:tab pos="1447800" algn="l"/>
                <a:tab pos="2171700" algn="l"/>
                <a:tab pos="2895600" algn="l"/>
                <a:tab pos="3619500" algn="l"/>
                <a:tab pos="4343400" algn="l"/>
              </a:tabLst>
              <a:defRPr/>
            </a:pPr>
            <a:r>
              <a:rPr lang="en-GB" sz="2000" b="1" dirty="0" smtClean="0">
                <a:latin typeface="Times New Roman" pitchFamily="18" charset="0"/>
                <a:cs typeface="Times New Roman" pitchFamily="18" charset="0"/>
              </a:rPr>
              <a:t>     - </a:t>
            </a:r>
            <a:r>
              <a:rPr lang="en-GB" sz="2000" dirty="0" smtClean="0">
                <a:latin typeface="Times New Roman" pitchFamily="18" charset="0"/>
                <a:cs typeface="Times New Roman" pitchFamily="18" charset="0"/>
              </a:rPr>
              <a:t>the stone and the feather fall at the    </a:t>
            </a:r>
          </a:p>
          <a:p>
            <a:pPr marL="107950" indent="0" algn="just" defTabSz="457200" eaLnBrk="1" hangingPunct="1">
              <a:buSzPct val="45000"/>
              <a:buFontTx/>
              <a:buNone/>
              <a:tabLst>
                <a:tab pos="723900" algn="l"/>
                <a:tab pos="1447800" algn="l"/>
                <a:tab pos="2171700" algn="l"/>
                <a:tab pos="2895600" algn="l"/>
                <a:tab pos="3619500" algn="l"/>
                <a:tab pos="4343400" algn="l"/>
              </a:tabLst>
              <a:defRPr/>
            </a:pP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       same speed.</a:t>
            </a:r>
          </a:p>
          <a:p>
            <a:pPr marL="1727200" lvl="1" indent="-573088" algn="just" defTabSz="457200" eaLnBrk="1" hangingPunct="1">
              <a:buSzPct val="75000"/>
              <a:buFont typeface="Symbol" pitchFamily="18" charset="2"/>
              <a:buChar char=""/>
              <a:tabLst>
                <a:tab pos="723900" algn="l"/>
                <a:tab pos="1447800" algn="l"/>
                <a:tab pos="2171700" algn="l"/>
                <a:tab pos="2895600" algn="l"/>
                <a:tab pos="3619500" algn="l"/>
                <a:tab pos="4343400" algn="l"/>
              </a:tabLst>
              <a:defRPr/>
            </a:pPr>
            <a:endParaRPr lang="en-GB" sz="2000" dirty="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GB" sz="2000" b="1" dirty="0" smtClean="0">
                <a:latin typeface="Times New Roman" pitchFamily="18" charset="0"/>
                <a:cs typeface="Times New Roman" pitchFamily="18" charset="0"/>
              </a:rPr>
              <a:t>Gravity</a:t>
            </a:r>
            <a:r>
              <a:rPr lang="en-GB" sz="2000" dirty="0" smtClean="0">
                <a:latin typeface="Times New Roman" pitchFamily="18" charset="0"/>
                <a:cs typeface="Times New Roman" pitchFamily="18" charset="0"/>
              </a:rPr>
              <a:t> causes all objects to </a:t>
            </a:r>
            <a:r>
              <a:rPr lang="en-GB" sz="2000" b="1" dirty="0" smtClean="0">
                <a:latin typeface="Times New Roman" pitchFamily="18" charset="0"/>
                <a:cs typeface="Times New Roman" pitchFamily="18" charset="0"/>
              </a:rPr>
              <a:t>accelerate downwards at the same rate</a:t>
            </a:r>
            <a:r>
              <a:rPr lang="en-GB" sz="2000" dirty="0" smtClean="0">
                <a:latin typeface="Times New Roman" pitchFamily="18" charset="0"/>
                <a:cs typeface="Times New Roman" pitchFamily="18" charset="0"/>
              </a:rPr>
              <a:t> regardless of their mass.</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endParaRPr lang="en-GB" sz="2000" dirty="0">
              <a:latin typeface="Times New Roman" pitchFamily="18" charset="0"/>
              <a:cs typeface="Times New Roman" pitchFamily="18" charset="0"/>
            </a:endParaRP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But because of the presence of air resistance, lighter objects will fall slower compare to the heavier objects.</a:t>
            </a:r>
          </a:p>
          <a:p>
            <a:pPr marL="431800" indent="-323850" algn="ctr" defTabSz="457200" eaLnBrk="1" hangingPunct="1">
              <a:buSzPct val="45000"/>
              <a:buFont typeface="Wingdings" pitchFamily="2" charset="2"/>
              <a:buChar char=""/>
              <a:tabLst>
                <a:tab pos="723900" algn="l"/>
                <a:tab pos="1447800" algn="l"/>
                <a:tab pos="2171700" algn="l"/>
                <a:tab pos="2895600" algn="l"/>
                <a:tab pos="3619500" algn="l"/>
                <a:tab pos="4343400" algn="l"/>
              </a:tabLst>
              <a:defRPr/>
            </a:pPr>
            <a:endParaRPr lang="en-GB" sz="2000" dirty="0" smtClean="0">
              <a:latin typeface="Times New Roman" pitchFamily="18" charset="0"/>
              <a:cs typeface="Times New Roman" pitchFamily="18" charset="0"/>
            </a:endParaRPr>
          </a:p>
          <a:p>
            <a:pPr marL="431800" indent="-323850" algn="r" defTabSz="457200" eaLnBrk="1" hangingPunct="1">
              <a:buSzPct val="45000"/>
              <a:buFont typeface="Wingdings" pitchFamily="2" charset="2"/>
              <a:buChar char=""/>
              <a:tabLst>
                <a:tab pos="723900" algn="l"/>
                <a:tab pos="1447800" algn="l"/>
                <a:tab pos="2171700" algn="l"/>
                <a:tab pos="2895600" algn="l"/>
                <a:tab pos="3619500" algn="l"/>
                <a:tab pos="4343400" algn="l"/>
              </a:tabLst>
              <a:defRPr/>
            </a:pPr>
            <a:endParaRPr lang="en-GB" dirty="0" smtClean="0"/>
          </a:p>
        </p:txBody>
      </p:sp>
      <p:pic>
        <p:nvPicPr>
          <p:cNvPr id="20485" name="Picture 4"/>
          <p:cNvPicPr>
            <a:picLocks noChangeAspect="1" noChangeArrowheads="1"/>
          </p:cNvPicPr>
          <p:nvPr/>
        </p:nvPicPr>
        <p:blipFill>
          <a:blip r:embed="rId3"/>
          <a:srcRect/>
          <a:stretch>
            <a:fillRect/>
          </a:stretch>
        </p:blipFill>
        <p:spPr bwMode="auto">
          <a:xfrm>
            <a:off x="5791200" y="914400"/>
            <a:ext cx="2659063" cy="4886325"/>
          </a:xfrm>
          <a:prstGeom prst="rect">
            <a:avLst/>
          </a:prstGeom>
          <a:noFill/>
          <a:ln w="28575">
            <a:solidFill>
              <a:srgbClr val="CC00FF"/>
            </a:solid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miter lim="800000"/>
            <a:headEnd/>
            <a:tailEnd/>
          </a:ln>
        </p:spPr>
        <p:txBody>
          <a:bodyPr/>
          <a:lstStyle/>
          <a:p>
            <a:fld id="{707A3C62-CA8E-4C60-8CA4-FAF9E147C9E9}" type="slidenum">
              <a:rPr lang="en-US" smtClean="0"/>
              <a:pPr/>
              <a:t>2</a:t>
            </a:fld>
            <a:endParaRPr lang="en-US" smtClean="0"/>
          </a:p>
        </p:txBody>
      </p:sp>
      <p:sp>
        <p:nvSpPr>
          <p:cNvPr id="3075" name="Rectangle 2"/>
          <p:cNvSpPr>
            <a:spLocks noGrp="1" noChangeArrowheads="1"/>
          </p:cNvSpPr>
          <p:nvPr>
            <p:ph type="title"/>
          </p:nvPr>
        </p:nvSpPr>
        <p:spPr>
          <a:xfrm>
            <a:off x="457200" y="76200"/>
            <a:ext cx="8231188" cy="914400"/>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Introduction to Kinematics</a:t>
            </a:r>
          </a:p>
        </p:txBody>
      </p:sp>
      <p:sp>
        <p:nvSpPr>
          <p:cNvPr id="3076" name="Rectangle 3"/>
          <p:cNvSpPr>
            <a:spLocks noGrp="1" noChangeArrowheads="1"/>
          </p:cNvSpPr>
          <p:nvPr>
            <p:ph type="body" idx="1"/>
          </p:nvPr>
        </p:nvSpPr>
        <p:spPr>
          <a:xfrm>
            <a:off x="457200" y="1066800"/>
            <a:ext cx="8231188" cy="5181600"/>
          </a:xfrm>
        </p:spPr>
        <p:txBody>
          <a:bodyPr lIns="0" tIns="14858" rIns="0" bIns="0"/>
          <a:lstStyle/>
          <a:p>
            <a:pPr>
              <a:defRPr/>
            </a:pPr>
            <a:r>
              <a:rPr lang="en-US" sz="2000" dirty="0" smtClean="0"/>
              <a:t>Definition:</a:t>
            </a:r>
          </a:p>
          <a:p>
            <a:pPr>
              <a:buFontTx/>
              <a:buNone/>
              <a:defRPr/>
            </a:pPr>
            <a:r>
              <a:rPr lang="en-US" sz="2000" dirty="0" smtClean="0"/>
              <a:t>     Kinematics is the </a:t>
            </a:r>
            <a:r>
              <a:rPr lang="en-US" sz="2000" dirty="0" smtClean="0">
                <a:solidFill>
                  <a:srgbClr val="08019D"/>
                </a:solidFill>
              </a:rPr>
              <a:t>branch of mechanics </a:t>
            </a:r>
            <a:r>
              <a:rPr lang="en-US" sz="2000" dirty="0" smtClean="0"/>
              <a:t>which deal with the </a:t>
            </a:r>
            <a:r>
              <a:rPr lang="en-US" sz="2000" dirty="0" smtClean="0">
                <a:solidFill>
                  <a:srgbClr val="08019D"/>
                </a:solidFill>
              </a:rPr>
              <a:t>motion of bodies without references to the force</a:t>
            </a:r>
            <a:r>
              <a:rPr lang="en-US" sz="2000" dirty="0" smtClean="0"/>
              <a:t> which act of the system.</a:t>
            </a:r>
          </a:p>
          <a:p>
            <a:pPr>
              <a:buFontTx/>
              <a:buNone/>
              <a:defRPr/>
            </a:pPr>
            <a:endParaRPr lang="en-US" sz="2000" dirty="0" smtClean="0">
              <a:latin typeface="Times New Roman" pitchFamily="18" charset="0"/>
              <a:cs typeface="Times New Roman" pitchFamily="18" charset="0"/>
            </a:endParaRPr>
          </a:p>
          <a:p>
            <a:pPr>
              <a:defRPr/>
            </a:pPr>
            <a:r>
              <a:rPr lang="en-GB" sz="2000" dirty="0" smtClean="0">
                <a:latin typeface="Times New Roman" pitchFamily="18" charset="0"/>
                <a:cs typeface="Times New Roman" pitchFamily="18" charset="0"/>
              </a:rPr>
              <a:t>Two types of motions</a:t>
            </a:r>
          </a:p>
          <a:p>
            <a:pPr marL="1727200" lvl="1" indent="-573088" eaLnBrk="1" hangingPunct="1">
              <a:buSzPct val="75000"/>
              <a:buFont typeface="Symbol" pitchFamily="18" charset="2"/>
              <a:buChar char=""/>
              <a:defRPr/>
            </a:pPr>
            <a:r>
              <a:rPr lang="en-GB" sz="2000" b="1" i="1" dirty="0" smtClean="0">
                <a:latin typeface="Times New Roman" pitchFamily="18" charset="0"/>
                <a:cs typeface="Times New Roman" pitchFamily="18" charset="0"/>
              </a:rPr>
              <a:t>Linear motion  </a:t>
            </a:r>
          </a:p>
          <a:p>
            <a:pPr marL="1727200" lvl="1" indent="-573088" eaLnBrk="1" hangingPunct="1">
              <a:buSzPct val="75000"/>
              <a:buFont typeface="Symbol" pitchFamily="18" charset="2"/>
              <a:buChar char=""/>
              <a:defRPr/>
            </a:pPr>
            <a:r>
              <a:rPr lang="en-GB" sz="2000" b="1" i="1" dirty="0" smtClean="0">
                <a:latin typeface="Times New Roman" pitchFamily="18" charset="0"/>
                <a:cs typeface="Times New Roman" pitchFamily="18" charset="0"/>
              </a:rPr>
              <a:t>Projectile motion  (Nonlinear)</a:t>
            </a:r>
          </a:p>
          <a:p>
            <a:pPr marL="1154112" lvl="1" indent="0" eaLnBrk="1" hangingPunct="1">
              <a:buSzPct val="75000"/>
              <a:buFontTx/>
              <a:buNone/>
              <a:defRPr/>
            </a:pPr>
            <a:endParaRPr lang="en-GB" sz="2000" b="1" i="1" dirty="0" smtClean="0">
              <a:latin typeface="Times New Roman" pitchFamily="18" charset="0"/>
              <a:cs typeface="Times New Roman" pitchFamily="18" charset="0"/>
            </a:endParaRPr>
          </a:p>
          <a:p>
            <a:pPr marL="1727200" lvl="1" indent="-573088" eaLnBrk="1" hangingPunct="1">
              <a:buSzPct val="45000"/>
              <a:buFont typeface="Wingdings" pitchFamily="2" charset="2"/>
              <a:buNone/>
              <a:defRPr/>
            </a:pPr>
            <a:endParaRPr lang="en-GB" sz="2000" dirty="0" smtClean="0">
              <a:latin typeface="Times New Roman" pitchFamily="18" charset="0"/>
              <a:cs typeface="Times New Roman" pitchFamily="18" charset="0"/>
            </a:endParaRPr>
          </a:p>
          <a:p>
            <a:pPr eaLnBrk="1" hangingPunct="1">
              <a:lnSpc>
                <a:spcPct val="95000"/>
              </a:lnSpc>
              <a:defRPr/>
            </a:pPr>
            <a:endParaRPr lang="en-US" sz="2000" dirty="0" smtClean="0">
              <a:latin typeface="Times New Roman" pitchFamily="18" charset="0"/>
              <a:cs typeface="Times New Roman" pitchFamily="18" charset="0"/>
            </a:endParaRPr>
          </a:p>
          <a:p>
            <a:pPr eaLnBrk="1" hangingPunct="1">
              <a:lnSpc>
                <a:spcPct val="95000"/>
              </a:lnSpc>
              <a:defRPr/>
            </a:pPr>
            <a:endParaRPr lang="en-US" sz="2000" dirty="0" smtClean="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miter lim="800000"/>
            <a:headEnd/>
            <a:tailEnd/>
          </a:ln>
        </p:spPr>
        <p:txBody>
          <a:bodyPr/>
          <a:lstStyle/>
          <a:p>
            <a:fld id="{73F1D59F-C904-46E4-9EEE-F24E730523E3}" type="slidenum">
              <a:rPr lang="en-US" smtClean="0"/>
              <a:pPr/>
              <a:t>20</a:t>
            </a:fld>
            <a:endParaRPr lang="en-US" smtClean="0"/>
          </a:p>
        </p:txBody>
      </p:sp>
      <p:sp>
        <p:nvSpPr>
          <p:cNvPr id="21507" name="Rectangle 2"/>
          <p:cNvSpPr>
            <a:spLocks noGrp="1" noChangeArrowheads="1"/>
          </p:cNvSpPr>
          <p:nvPr>
            <p:ph type="title"/>
          </p:nvPr>
        </p:nvSpPr>
        <p:spPr>
          <a:xfrm>
            <a:off x="457200" y="274638"/>
            <a:ext cx="8231188" cy="639762"/>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Example 3</a:t>
            </a:r>
          </a:p>
        </p:txBody>
      </p:sp>
      <p:sp>
        <p:nvSpPr>
          <p:cNvPr id="30724" name="Rectangle 3"/>
          <p:cNvSpPr>
            <a:spLocks noGrp="1" noChangeArrowheads="1"/>
          </p:cNvSpPr>
          <p:nvPr>
            <p:ph type="body" idx="1"/>
          </p:nvPr>
        </p:nvSpPr>
        <p:spPr>
          <a:xfrm>
            <a:off x="228600" y="1066800"/>
            <a:ext cx="8534400" cy="5486400"/>
          </a:xfrm>
        </p:spPr>
        <p:txBody>
          <a:bodyPr lIns="0" tIns="25602" rIns="0" bIns="0"/>
          <a:lstStyle/>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A ball is thrown upwards from the ground with a velocity of 30 ms</a:t>
            </a:r>
            <a:r>
              <a:rPr lang="en-GB" sz="2000" baseline="30000" smtClean="0">
                <a:latin typeface="Times New Roman" pitchFamily="18" charset="0"/>
                <a:cs typeface="Times New Roman" pitchFamily="18" charset="0"/>
              </a:rPr>
              <a:t>-1</a:t>
            </a:r>
            <a:r>
              <a:rPr lang="en-GB" sz="2000" smtClean="0">
                <a:latin typeface="Times New Roman" pitchFamily="18" charset="0"/>
                <a:cs typeface="Times New Roman" pitchFamily="18" charset="0"/>
              </a:rPr>
              <a:t>. </a:t>
            </a: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	Taking g = 9.81 ms</a:t>
            </a:r>
            <a:r>
              <a:rPr lang="en-GB" sz="2000" baseline="30000" smtClean="0">
                <a:latin typeface="Times New Roman" pitchFamily="18" charset="0"/>
                <a:cs typeface="Times New Roman" pitchFamily="18" charset="0"/>
              </a:rPr>
              <a:t>-2</a:t>
            </a:r>
            <a:r>
              <a:rPr lang="en-GB" sz="2000" smtClean="0">
                <a:latin typeface="Times New Roman" pitchFamily="18" charset="0"/>
                <a:cs typeface="Times New Roman" pitchFamily="18" charset="0"/>
              </a:rPr>
              <a:t> and assuming that air resistance is negligible,</a:t>
            </a: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     i) What is the maximum height reached? </a:t>
            </a:r>
            <a:endParaRPr lang="en-GB" sz="1200" smtClean="0">
              <a:latin typeface="Times New Roman" pitchFamily="18" charset="0"/>
              <a:cs typeface="Times New Roman" pitchFamily="18" charset="0"/>
            </a:endParaRPr>
          </a:p>
          <a:p>
            <a:pPr marL="431800" lvl="1" indent="-32385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200" smtClean="0">
                <a:latin typeface="Times New Roman" pitchFamily="18" charset="0"/>
                <a:cs typeface="Times New Roman" pitchFamily="18" charset="0"/>
              </a:rPr>
              <a:t>       </a:t>
            </a:r>
            <a:r>
              <a:rPr lang="en-GB" sz="2000" smtClean="0">
                <a:latin typeface="Times New Roman" pitchFamily="18" charset="0"/>
                <a:cs typeface="Times New Roman" pitchFamily="18" charset="0"/>
              </a:rPr>
              <a:t>    </a:t>
            </a:r>
            <a:r>
              <a:rPr lang="en-GB" sz="2000" smtClean="0">
                <a:solidFill>
                  <a:srgbClr val="0000FF"/>
                </a:solidFill>
                <a:latin typeface="Times New Roman" pitchFamily="18" charset="0"/>
                <a:cs typeface="Times New Roman" pitchFamily="18" charset="0"/>
              </a:rPr>
              <a:t>Ans:</a:t>
            </a:r>
            <a:r>
              <a:rPr lang="en-GB" sz="2000" smtClean="0">
                <a:latin typeface="Times New Roman" pitchFamily="18" charset="0"/>
                <a:cs typeface="Times New Roman" pitchFamily="18" charset="0"/>
              </a:rPr>
              <a:t> </a:t>
            </a:r>
            <a:r>
              <a:rPr lang="en-GB" sz="2000" smtClean="0">
                <a:solidFill>
                  <a:srgbClr val="0000FF"/>
                </a:solidFill>
                <a:latin typeface="Times New Roman" pitchFamily="18" charset="0"/>
                <a:cs typeface="Times New Roman" pitchFamily="18" charset="0"/>
              </a:rPr>
              <a:t>45.9 m</a:t>
            </a: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200" smtClean="0">
                <a:latin typeface="Times New Roman" pitchFamily="18" charset="0"/>
                <a:cs typeface="Times New Roman" pitchFamily="18" charset="0"/>
              </a:rPr>
              <a:t>         </a:t>
            </a:r>
            <a:r>
              <a:rPr lang="en-GB" sz="2000" smtClean="0">
                <a:latin typeface="Times New Roman" pitchFamily="18" charset="0"/>
                <a:cs typeface="Times New Roman" pitchFamily="18" charset="0"/>
              </a:rPr>
              <a:t>ii) After how many seconds will it strike the ground again? </a:t>
            </a:r>
            <a:endParaRPr lang="en-GB" sz="1200" smtClean="0">
              <a:latin typeface="Times New Roman" pitchFamily="18" charset="0"/>
              <a:cs typeface="Times New Roman" pitchFamily="18" charset="0"/>
            </a:endParaRPr>
          </a:p>
          <a:p>
            <a:pPr marL="431800" lvl="1" indent="-32385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200" smtClean="0">
                <a:latin typeface="Times New Roman" pitchFamily="18" charset="0"/>
                <a:cs typeface="Times New Roman" pitchFamily="18" charset="0"/>
              </a:rPr>
              <a:t>                 </a:t>
            </a:r>
            <a:r>
              <a:rPr lang="en-GB" sz="2000" smtClean="0">
                <a:solidFill>
                  <a:srgbClr val="0000FF"/>
                </a:solidFill>
                <a:latin typeface="Times New Roman" pitchFamily="18" charset="0"/>
                <a:cs typeface="Times New Roman" pitchFamily="18" charset="0"/>
              </a:rPr>
              <a:t>Ans: 6.1 s</a:t>
            </a:r>
            <a:endParaRPr lang="en-GB" sz="20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200" smtClean="0">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200" smtClean="0">
                <a:latin typeface="Times New Roman" pitchFamily="18" charset="0"/>
                <a:cs typeface="Times New Roman" pitchFamily="18" charset="0"/>
              </a:rPr>
              <a:t>         </a:t>
            </a:r>
            <a:r>
              <a:rPr lang="en-GB" sz="2000" smtClean="0">
                <a:latin typeface="Times New Roman" pitchFamily="18" charset="0"/>
                <a:cs typeface="Times New Roman" pitchFamily="18" charset="0"/>
              </a:rPr>
              <a:t>iii) What is the velocity just before it hits the ground? </a:t>
            </a:r>
            <a:endParaRPr lang="en-GB" sz="1200" smtClean="0">
              <a:latin typeface="Times New Roman" pitchFamily="18" charset="0"/>
              <a:cs typeface="Times New Roman" pitchFamily="18" charset="0"/>
            </a:endParaRPr>
          </a:p>
          <a:p>
            <a:pPr marL="431800" lvl="1" indent="-323850" algn="just" defTabSz="457200" eaLnBrk="1" hangingPunct="1">
              <a:buSzPct val="45000"/>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200" smtClean="0">
                <a:latin typeface="Times New Roman" pitchFamily="18" charset="0"/>
                <a:cs typeface="Times New Roman" pitchFamily="18" charset="0"/>
              </a:rPr>
              <a:t>                   </a:t>
            </a:r>
            <a:r>
              <a:rPr lang="en-GB" sz="2000" smtClean="0">
                <a:solidFill>
                  <a:srgbClr val="0000FF"/>
                </a:solidFill>
                <a:latin typeface="Times New Roman" pitchFamily="18" charset="0"/>
                <a:cs typeface="Times New Roman" pitchFamily="18" charset="0"/>
              </a:rPr>
              <a:t>Ans: 30 ms</a:t>
            </a:r>
            <a:r>
              <a:rPr lang="en-GB" sz="2000" baseline="30000" smtClean="0">
                <a:solidFill>
                  <a:srgbClr val="0000FF"/>
                </a:solidFill>
                <a:latin typeface="Times New Roman" pitchFamily="18" charset="0"/>
                <a:cs typeface="Times New Roman" pitchFamily="18" charset="0"/>
              </a:rPr>
              <a:t>-1</a:t>
            </a:r>
            <a:endParaRPr lang="en-GB" sz="2000" smtClean="0">
              <a:solidFill>
                <a:srgbClr val="0000FF"/>
              </a:solidFill>
              <a:latin typeface="Times New Roman" pitchFamily="18" charset="0"/>
              <a:cs typeface="Times New Roman" pitchFamily="18" charset="0"/>
            </a:endParaRPr>
          </a:p>
          <a:p>
            <a:pPr marL="431800" indent="-323850" algn="just" defTabSz="457200" eaLnBrk="1" hangingPunct="1">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000" smtClean="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xEl>
                                              <p:pRg st="3" end="3"/>
                                            </p:txEl>
                                          </p:spTgt>
                                        </p:tgtEl>
                                        <p:attrNameLst>
                                          <p:attrName>style.visibility</p:attrName>
                                        </p:attrNameLst>
                                      </p:cBhvr>
                                      <p:to>
                                        <p:strVal val="visible"/>
                                      </p:to>
                                    </p:set>
                                    <p:anim calcmode="lin" valueType="num">
                                      <p:cBhvr additive="base">
                                        <p:cTn id="7"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xEl>
                                              <p:pRg st="9" end="9"/>
                                            </p:txEl>
                                          </p:spTgt>
                                        </p:tgtEl>
                                        <p:attrNameLst>
                                          <p:attrName>style.visibility</p:attrName>
                                        </p:attrNameLst>
                                      </p:cBhvr>
                                      <p:to>
                                        <p:strVal val="visible"/>
                                      </p:to>
                                    </p:set>
                                    <p:anim calcmode="lin" valueType="num">
                                      <p:cBhvr additive="base">
                                        <p:cTn id="13" dur="500" fill="hold"/>
                                        <p:tgtEl>
                                          <p:spTgt spid="30724">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xEl>
                                              <p:pRg st="14" end="14"/>
                                            </p:txEl>
                                          </p:spTgt>
                                        </p:tgtEl>
                                        <p:attrNameLst>
                                          <p:attrName>style.visibility</p:attrName>
                                        </p:attrNameLst>
                                      </p:cBhvr>
                                      <p:to>
                                        <p:strVal val="visible"/>
                                      </p:to>
                                    </p:set>
                                    <p:anim calcmode="lin" valueType="num">
                                      <p:cBhvr additive="base">
                                        <p:cTn id="19" dur="500" fill="hold"/>
                                        <p:tgtEl>
                                          <p:spTgt spid="30724">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563562"/>
          </a:xfrm>
        </p:spPr>
        <p:txBody>
          <a:bodyPr/>
          <a:lstStyle/>
          <a:p>
            <a:r>
              <a:rPr lang="en-GB" sz="3200" smtClean="0"/>
              <a:t>Example 4</a:t>
            </a:r>
            <a:endParaRPr lang="en-US" sz="3200" smtClean="0"/>
          </a:p>
        </p:txBody>
      </p:sp>
      <p:sp>
        <p:nvSpPr>
          <p:cNvPr id="22531" name="Slide Number Placeholder 3"/>
          <p:cNvSpPr>
            <a:spLocks noGrp="1"/>
          </p:cNvSpPr>
          <p:nvPr>
            <p:ph type="sldNum" sz="quarter" idx="12"/>
          </p:nvPr>
        </p:nvSpPr>
        <p:spPr>
          <a:noFill/>
          <a:ln>
            <a:miter lim="800000"/>
            <a:headEnd/>
            <a:tailEnd/>
          </a:ln>
        </p:spPr>
        <p:txBody>
          <a:bodyPr/>
          <a:lstStyle/>
          <a:p>
            <a:fld id="{9896579D-D1E5-4F21-82EA-9A3E44BD00FF}" type="slidenum">
              <a:rPr lang="en-US" smtClean="0"/>
              <a:pPr/>
              <a:t>21</a:t>
            </a:fld>
            <a:endParaRPr lang="en-US" smtClean="0"/>
          </a:p>
        </p:txBody>
      </p:sp>
      <p:sp>
        <p:nvSpPr>
          <p:cNvPr id="2" name="TextBox 1"/>
          <p:cNvSpPr txBox="1">
            <a:spLocks noRot="1" noChangeAspect="1" noMove="1" noResize="1" noEditPoints="1" noAdjustHandles="1" noChangeArrowheads="1" noChangeShapeType="1" noTextEdit="1"/>
          </p:cNvSpPr>
          <p:nvPr/>
        </p:nvSpPr>
        <p:spPr>
          <a:xfrm>
            <a:off x="838200" y="1905000"/>
            <a:ext cx="1845377" cy="3530454"/>
          </a:xfrm>
          <a:prstGeom prst="rect">
            <a:avLst/>
          </a:prstGeom>
          <a:blipFill rotWithShape="1">
            <a:blip r:embed="rId2"/>
            <a:stretch>
              <a:fillRect l="-2980" r="-2649"/>
            </a:stretch>
          </a:blipFill>
        </p:spPr>
        <p:txBody>
          <a:bodyPr/>
          <a:lstStyle/>
          <a:p>
            <a:pPr>
              <a:defRPr/>
            </a:pPr>
            <a:r>
              <a:rPr lang="en-US">
                <a:noFill/>
              </a:rPr>
              <a:t> </a:t>
            </a:r>
          </a:p>
        </p:txBody>
      </p:sp>
      <p:pic>
        <p:nvPicPr>
          <p:cNvPr id="22533" name="Picture 6"/>
          <p:cNvPicPr>
            <a:picLocks noChangeAspect="1" noChangeArrowheads="1"/>
          </p:cNvPicPr>
          <p:nvPr/>
        </p:nvPicPr>
        <p:blipFill>
          <a:blip r:embed="rId3"/>
          <a:srcRect/>
          <a:stretch>
            <a:fillRect/>
          </a:stretch>
        </p:blipFill>
        <p:spPr bwMode="auto">
          <a:xfrm>
            <a:off x="127000" y="1123950"/>
            <a:ext cx="8686800" cy="552450"/>
          </a:xfrm>
          <a:prstGeom prst="rect">
            <a:avLst/>
          </a:prstGeom>
          <a:noFill/>
          <a:ln w="9525">
            <a:noFill/>
            <a:miter lim="800000"/>
            <a:headEnd/>
            <a:tailEnd/>
          </a:ln>
          <a:effectLst/>
        </p:spPr>
      </p:pic>
      <p:pic>
        <p:nvPicPr>
          <p:cNvPr id="22534" name="Picture 5"/>
          <p:cNvPicPr>
            <a:picLocks noChangeAspect="1" noChangeArrowheads="1"/>
          </p:cNvPicPr>
          <p:nvPr/>
        </p:nvPicPr>
        <p:blipFill>
          <a:blip r:embed="rId4"/>
          <a:srcRect/>
          <a:stretch>
            <a:fillRect/>
          </a:stretch>
        </p:blipFill>
        <p:spPr bwMode="auto">
          <a:xfrm>
            <a:off x="4191000" y="1524000"/>
            <a:ext cx="4572000" cy="35480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639763"/>
          </a:xfrm>
        </p:spPr>
        <p:txBody>
          <a:bodyPr/>
          <a:lstStyle/>
          <a:p>
            <a:r>
              <a:rPr lang="en-GB" sz="3600" smtClean="0"/>
              <a:t>Example 5</a:t>
            </a:r>
            <a:endParaRPr lang="en-US" sz="3600" smtClean="0"/>
          </a:p>
        </p:txBody>
      </p:sp>
      <p:sp>
        <p:nvSpPr>
          <p:cNvPr id="23555" name="Slide Number Placeholder 3"/>
          <p:cNvSpPr>
            <a:spLocks noGrp="1"/>
          </p:cNvSpPr>
          <p:nvPr>
            <p:ph type="sldNum" sz="quarter" idx="12"/>
          </p:nvPr>
        </p:nvSpPr>
        <p:spPr>
          <a:noFill/>
          <a:ln>
            <a:miter lim="800000"/>
            <a:headEnd/>
            <a:tailEnd/>
          </a:ln>
        </p:spPr>
        <p:txBody>
          <a:bodyPr/>
          <a:lstStyle/>
          <a:p>
            <a:fld id="{912F2A44-F005-45DB-AE76-159FBC9555CB}" type="slidenum">
              <a:rPr lang="en-US" smtClean="0"/>
              <a:pPr/>
              <a:t>22</a:t>
            </a:fld>
            <a:endParaRPr lang="en-US" smtClean="0"/>
          </a:p>
        </p:txBody>
      </p:sp>
      <p:pic>
        <p:nvPicPr>
          <p:cNvPr id="23556" name="Picture 2"/>
          <p:cNvPicPr>
            <a:picLocks noChangeAspect="1" noChangeArrowheads="1"/>
          </p:cNvPicPr>
          <p:nvPr/>
        </p:nvPicPr>
        <p:blipFill>
          <a:blip r:embed="rId2"/>
          <a:srcRect/>
          <a:stretch>
            <a:fillRect/>
          </a:stretch>
        </p:blipFill>
        <p:spPr bwMode="auto">
          <a:xfrm>
            <a:off x="381000" y="838200"/>
            <a:ext cx="8458200" cy="5200650"/>
          </a:xfrm>
          <a:prstGeom prst="rect">
            <a:avLst/>
          </a:prstGeom>
          <a:noFill/>
          <a:ln w="9525">
            <a:noFill/>
            <a:miter lim="800000"/>
            <a:headEnd/>
            <a:tailEnd/>
          </a:ln>
          <a:effectLst/>
        </p:spPr>
      </p:pic>
      <p:sp>
        <p:nvSpPr>
          <p:cNvPr id="5" name="TextBox 4"/>
          <p:cNvSpPr txBox="1">
            <a:spLocks noChangeArrowheads="1"/>
          </p:cNvSpPr>
          <p:nvPr/>
        </p:nvSpPr>
        <p:spPr bwMode="auto">
          <a:xfrm>
            <a:off x="381000" y="2508250"/>
            <a:ext cx="3429000" cy="923925"/>
          </a:xfrm>
          <a:prstGeom prst="rect">
            <a:avLst/>
          </a:prstGeom>
          <a:noFill/>
          <a:ln w="9525">
            <a:noFill/>
            <a:miter lim="800000"/>
            <a:headEnd/>
            <a:tailEnd/>
          </a:ln>
        </p:spPr>
        <p:txBody>
          <a:bodyPr>
            <a:spAutoFit/>
          </a:bodyPr>
          <a:lstStyle/>
          <a:p>
            <a:r>
              <a:rPr lang="en-US"/>
              <a:t>a.) v</a:t>
            </a:r>
            <a:r>
              <a:rPr lang="en-US" baseline="30000"/>
              <a:t>2</a:t>
            </a:r>
            <a:r>
              <a:rPr lang="en-US"/>
              <a:t> = u</a:t>
            </a:r>
            <a:r>
              <a:rPr lang="en-US" baseline="30000"/>
              <a:t>2</a:t>
            </a:r>
            <a:r>
              <a:rPr lang="en-US"/>
              <a:t> + 2as</a:t>
            </a:r>
          </a:p>
          <a:p>
            <a:r>
              <a:rPr lang="en-US"/>
              <a:t>     0</a:t>
            </a:r>
            <a:r>
              <a:rPr lang="en-US" baseline="30000"/>
              <a:t>2 </a:t>
            </a:r>
            <a:r>
              <a:rPr lang="en-US"/>
              <a:t>= 15</a:t>
            </a:r>
            <a:r>
              <a:rPr lang="en-US" baseline="30000"/>
              <a:t>2</a:t>
            </a:r>
            <a:r>
              <a:rPr lang="en-US"/>
              <a:t> + 2(-9.81)s</a:t>
            </a:r>
          </a:p>
          <a:p>
            <a:r>
              <a:rPr lang="en-US">
                <a:solidFill>
                  <a:srgbClr val="0000FF"/>
                </a:solidFill>
              </a:rPr>
              <a:t>      s = 11.47 m</a:t>
            </a:r>
            <a:endParaRPr lang="en-US" baseline="30000">
              <a:solidFill>
                <a:srgbClr val="0000FF"/>
              </a:solidFill>
            </a:endParaRPr>
          </a:p>
        </p:txBody>
      </p:sp>
      <p:sp>
        <p:nvSpPr>
          <p:cNvPr id="2" name="TextBox 1"/>
          <p:cNvSpPr txBox="1">
            <a:spLocks noChangeArrowheads="1"/>
          </p:cNvSpPr>
          <p:nvPr/>
        </p:nvSpPr>
        <p:spPr bwMode="auto">
          <a:xfrm>
            <a:off x="3898900" y="2559050"/>
            <a:ext cx="3340100" cy="1108075"/>
          </a:xfrm>
          <a:prstGeom prst="rect">
            <a:avLst/>
          </a:prstGeom>
          <a:noFill/>
          <a:ln w="9525">
            <a:noFill/>
            <a:miter lim="800000"/>
            <a:headEnd/>
            <a:tailEnd/>
          </a:ln>
        </p:spPr>
        <p:txBody>
          <a:bodyPr wrap="none">
            <a:spAutoFit/>
          </a:bodyPr>
          <a:lstStyle/>
          <a:p>
            <a:r>
              <a:rPr lang="en-US"/>
              <a:t>d.) v = u + at                             </a:t>
            </a:r>
            <a:endParaRPr lang="en-US">
              <a:solidFill>
                <a:srgbClr val="0000FF"/>
              </a:solidFill>
            </a:endParaRPr>
          </a:p>
          <a:p>
            <a:r>
              <a:rPr lang="en-US"/>
              <a:t>     v = 0 + (-9.81)(1.53)</a:t>
            </a:r>
          </a:p>
          <a:p>
            <a:r>
              <a:rPr lang="en-US"/>
              <a:t>     </a:t>
            </a:r>
            <a:r>
              <a:rPr lang="en-US">
                <a:solidFill>
                  <a:srgbClr val="0000FF"/>
                </a:solidFill>
              </a:rPr>
              <a:t>v = -15 ms</a:t>
            </a:r>
            <a:r>
              <a:rPr lang="en-US" baseline="30000">
                <a:solidFill>
                  <a:srgbClr val="0000FF"/>
                </a:solidFill>
              </a:rPr>
              <a:t>-1</a:t>
            </a:r>
          </a:p>
          <a:p>
            <a:endParaRPr lang="en-US" baseline="30000">
              <a:solidFill>
                <a:srgbClr val="0000FF"/>
              </a:solidFill>
            </a:endParaRPr>
          </a:p>
        </p:txBody>
      </p:sp>
      <p:sp>
        <p:nvSpPr>
          <p:cNvPr id="7" name="TextBox 6"/>
          <p:cNvSpPr txBox="1">
            <a:spLocks noChangeArrowheads="1"/>
          </p:cNvSpPr>
          <p:nvPr/>
        </p:nvSpPr>
        <p:spPr bwMode="auto">
          <a:xfrm>
            <a:off x="381000" y="3575050"/>
            <a:ext cx="3429000" cy="923925"/>
          </a:xfrm>
          <a:prstGeom prst="rect">
            <a:avLst/>
          </a:prstGeom>
          <a:noFill/>
          <a:ln w="9525">
            <a:noFill/>
            <a:miter lim="800000"/>
            <a:headEnd/>
            <a:tailEnd/>
          </a:ln>
        </p:spPr>
        <p:txBody>
          <a:bodyPr>
            <a:spAutoFit/>
          </a:bodyPr>
          <a:lstStyle/>
          <a:p>
            <a:r>
              <a:rPr lang="en-US"/>
              <a:t>b.)  s = ut + ½ at</a:t>
            </a:r>
            <a:r>
              <a:rPr lang="en-US" baseline="30000"/>
              <a:t>2</a:t>
            </a:r>
            <a:r>
              <a:rPr lang="en-US"/>
              <a:t> </a:t>
            </a:r>
          </a:p>
          <a:p>
            <a:r>
              <a:rPr lang="en-US">
                <a:solidFill>
                  <a:srgbClr val="0000FF"/>
                </a:solidFill>
              </a:rPr>
              <a:t>      </a:t>
            </a:r>
            <a:r>
              <a:rPr lang="en-US"/>
              <a:t>0 = (15)t + ½(-9.81) t</a:t>
            </a:r>
            <a:r>
              <a:rPr lang="en-US" baseline="30000"/>
              <a:t>2</a:t>
            </a:r>
          </a:p>
          <a:p>
            <a:r>
              <a:rPr lang="en-US">
                <a:solidFill>
                  <a:srgbClr val="0000FF"/>
                </a:solidFill>
              </a:rPr>
              <a:t>       t = 0 s and 3.06 s</a:t>
            </a:r>
          </a:p>
        </p:txBody>
      </p:sp>
      <p:sp>
        <p:nvSpPr>
          <p:cNvPr id="8" name="TextBox 7"/>
          <p:cNvSpPr txBox="1">
            <a:spLocks noChangeArrowheads="1"/>
          </p:cNvSpPr>
          <p:nvPr/>
        </p:nvSpPr>
        <p:spPr bwMode="auto">
          <a:xfrm>
            <a:off x="381000" y="4635500"/>
            <a:ext cx="3429000" cy="923925"/>
          </a:xfrm>
          <a:prstGeom prst="rect">
            <a:avLst/>
          </a:prstGeom>
          <a:noFill/>
          <a:ln w="9525">
            <a:noFill/>
            <a:miter lim="800000"/>
            <a:headEnd/>
            <a:tailEnd/>
          </a:ln>
        </p:spPr>
        <p:txBody>
          <a:bodyPr>
            <a:spAutoFit/>
          </a:bodyPr>
          <a:lstStyle/>
          <a:p>
            <a:r>
              <a:rPr lang="en-US"/>
              <a:t>c.) v = u + at</a:t>
            </a:r>
          </a:p>
          <a:p>
            <a:r>
              <a:rPr lang="en-US"/>
              <a:t>     0 = 15 + (-9.81)t</a:t>
            </a:r>
          </a:p>
          <a:p>
            <a:r>
              <a:rPr lang="en-US"/>
              <a:t>      </a:t>
            </a:r>
            <a:r>
              <a:rPr lang="en-US">
                <a:solidFill>
                  <a:srgbClr val="0000FF"/>
                </a:solidFill>
              </a:rPr>
              <a:t>t = 1.53 s (time to reach top)</a:t>
            </a:r>
          </a:p>
        </p:txBody>
      </p:sp>
      <p:sp>
        <p:nvSpPr>
          <p:cNvPr id="9" name="TextBox 8"/>
          <p:cNvSpPr txBox="1">
            <a:spLocks noChangeArrowheads="1"/>
          </p:cNvSpPr>
          <p:nvPr/>
        </p:nvSpPr>
        <p:spPr bwMode="auto">
          <a:xfrm>
            <a:off x="3898900" y="3667125"/>
            <a:ext cx="2719388" cy="923925"/>
          </a:xfrm>
          <a:prstGeom prst="rect">
            <a:avLst/>
          </a:prstGeom>
          <a:noFill/>
          <a:ln w="9525">
            <a:noFill/>
            <a:miter lim="800000"/>
            <a:headEnd/>
            <a:tailEnd/>
          </a:ln>
        </p:spPr>
        <p:txBody>
          <a:bodyPr wrap="none">
            <a:spAutoFit/>
          </a:bodyPr>
          <a:lstStyle/>
          <a:p>
            <a:r>
              <a:rPr lang="en-US"/>
              <a:t>e.) s = ut + ½ at</a:t>
            </a:r>
            <a:r>
              <a:rPr lang="en-US" baseline="30000"/>
              <a:t>2</a:t>
            </a:r>
            <a:r>
              <a:rPr lang="en-US"/>
              <a:t> </a:t>
            </a:r>
          </a:p>
          <a:p>
            <a:r>
              <a:rPr lang="en-US">
                <a:solidFill>
                  <a:srgbClr val="0000FF"/>
                </a:solidFill>
              </a:rPr>
              <a:t>     </a:t>
            </a:r>
            <a:r>
              <a:rPr lang="en-US"/>
              <a:t>8 = (15)t + ½(-9.81) t</a:t>
            </a:r>
            <a:r>
              <a:rPr lang="en-US" baseline="30000"/>
              <a:t>2</a:t>
            </a:r>
          </a:p>
          <a:p>
            <a:r>
              <a:rPr lang="en-US">
                <a:solidFill>
                  <a:srgbClr val="0000FF"/>
                </a:solidFill>
              </a:rPr>
              <a:t>      t = 0.69 s and 2.37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miter lim="800000"/>
            <a:headEnd/>
            <a:tailEnd/>
          </a:ln>
        </p:spPr>
        <p:txBody>
          <a:bodyPr/>
          <a:lstStyle/>
          <a:p>
            <a:fld id="{37BDB1DA-A954-40CB-B3C2-BE699113FFB9}" type="slidenum">
              <a:rPr lang="en-US" smtClean="0"/>
              <a:pPr/>
              <a:t>23</a:t>
            </a:fld>
            <a:endParaRPr lang="en-US" smtClean="0"/>
          </a:p>
        </p:txBody>
      </p:sp>
      <p:sp>
        <p:nvSpPr>
          <p:cNvPr id="24579" name="Rectangle 2"/>
          <p:cNvSpPr>
            <a:spLocks noGrp="1" noChangeArrowheads="1"/>
          </p:cNvSpPr>
          <p:nvPr>
            <p:ph type="title"/>
          </p:nvPr>
        </p:nvSpPr>
        <p:spPr>
          <a:xfrm>
            <a:off x="533400" y="150813"/>
            <a:ext cx="8231188" cy="611187"/>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Terminal Speed</a:t>
            </a:r>
          </a:p>
        </p:txBody>
      </p:sp>
      <p:sp>
        <p:nvSpPr>
          <p:cNvPr id="22532" name="Rectangle 3"/>
          <p:cNvSpPr>
            <a:spLocks noGrp="1" noChangeArrowheads="1"/>
          </p:cNvSpPr>
          <p:nvPr>
            <p:ph type="body" idx="1"/>
          </p:nvPr>
        </p:nvSpPr>
        <p:spPr>
          <a:xfrm>
            <a:off x="381000" y="914400"/>
            <a:ext cx="8458200" cy="5105400"/>
          </a:xfrm>
        </p:spPr>
        <p:txBody>
          <a:bodyPr lIns="0" tIns="25602" rIns="0" bIns="0"/>
          <a:lstStyle/>
          <a:p>
            <a:pPr marL="450850" algn="just" defTabSz="457200" eaLnBrk="1" hangingPunct="1">
              <a:lnSpc>
                <a:spcPct val="90000"/>
              </a:lnSpc>
              <a:buSzPct val="100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When an object falls, if the pull of gravity is opposed by air resistance, the object will not accelerate at value g. (9.81ms</a:t>
            </a:r>
            <a:r>
              <a:rPr lang="en-GB" sz="2000" baseline="30000" dirty="0" smtClean="0">
                <a:latin typeface="Times New Roman" pitchFamily="18" charset="0"/>
                <a:cs typeface="Times New Roman" pitchFamily="18" charset="0"/>
              </a:rPr>
              <a:t>-2</a:t>
            </a:r>
            <a:r>
              <a:rPr lang="en-GB" sz="2000" dirty="0" smtClean="0">
                <a:latin typeface="Times New Roman" pitchFamily="18" charset="0"/>
                <a:cs typeface="Times New Roman" pitchFamily="18" charset="0"/>
              </a:rPr>
              <a:t>)</a:t>
            </a:r>
          </a:p>
          <a:p>
            <a:pPr marL="431800" indent="-323850" algn="just"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b="1" u="sng" dirty="0" smtClean="0">
                <a:solidFill>
                  <a:srgbClr val="0000FF"/>
                </a:solidFill>
                <a:latin typeface="Times New Roman" pitchFamily="18" charset="0"/>
                <a:cs typeface="Times New Roman" pitchFamily="18" charset="0"/>
              </a:rPr>
              <a:t>Air resistance increases with speed. </a:t>
            </a:r>
          </a:p>
          <a:p>
            <a:pPr marL="431800" indent="-323850" algn="just"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As the speed increases, so does the air resistance until the air resistance equals the pull of gravity.</a:t>
            </a:r>
          </a:p>
          <a:p>
            <a:pPr marL="431800" indent="-323850" algn="just"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Once equality is reached, no further acceleration is possible. Thus object continues to fall at constant speed, called its </a:t>
            </a:r>
            <a:r>
              <a:rPr lang="en-GB" sz="2000" b="1" u="sng" dirty="0" smtClean="0">
                <a:solidFill>
                  <a:srgbClr val="FF3300"/>
                </a:solidFill>
                <a:latin typeface="Times New Roman" pitchFamily="18" charset="0"/>
                <a:cs typeface="Times New Roman" pitchFamily="18" charset="0"/>
              </a:rPr>
              <a:t>terminal speed.</a:t>
            </a:r>
          </a:p>
          <a:p>
            <a:pPr marL="431800" indent="-323850" algn="just"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The same general ideas apply when an object falls through water or any other fluid.</a:t>
            </a:r>
          </a:p>
          <a:p>
            <a:pPr marL="431800" indent="-323850" algn="just" defTabSz="457200" eaLnBrk="1" hangingPunct="1">
              <a:lnSpc>
                <a:spcPct val="90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The object reaches terminal speed more quickly in water than in air because the water resistance is much greater than the air resistance.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sz="half" idx="3"/>
          </p:nvPr>
        </p:nvSpPr>
        <p:spPr/>
        <p:txBody>
          <a:bodyPr/>
          <a:lstStyle/>
          <a:p>
            <a:r>
              <a:rPr lang="en-US" sz="2000" smtClean="0">
                <a:latin typeface="Times New Roman" pitchFamily="18" charset="0"/>
              </a:rPr>
              <a:t>The parachutist has just jumped out of the aircraft, and is falling faster and faster </a:t>
            </a:r>
            <a:r>
              <a:rPr lang="en-US" sz="2000" b="1" i="1" smtClean="0">
                <a:solidFill>
                  <a:srgbClr val="0000FF"/>
                </a:solidFill>
                <a:latin typeface="Times New Roman" pitchFamily="18" charset="0"/>
              </a:rPr>
              <a:t>("accelerating")</a:t>
            </a:r>
            <a:r>
              <a:rPr lang="en-US" sz="2000" b="1" smtClean="0">
                <a:solidFill>
                  <a:srgbClr val="0000FF"/>
                </a:solidFill>
                <a:latin typeface="Times New Roman" pitchFamily="18" charset="0"/>
              </a:rPr>
              <a:t>.</a:t>
            </a:r>
            <a:r>
              <a:rPr lang="en-US" sz="2000" smtClean="0">
                <a:latin typeface="Times New Roman" pitchFamily="18" charset="0"/>
              </a:rPr>
              <a:t/>
            </a:r>
            <a:br>
              <a:rPr lang="en-US" sz="2000" smtClean="0">
                <a:latin typeface="Times New Roman" pitchFamily="18" charset="0"/>
              </a:rPr>
            </a:br>
            <a:endParaRPr lang="en-US" sz="2000" smtClean="0">
              <a:latin typeface="Times New Roman" pitchFamily="18" charset="0"/>
            </a:endParaRPr>
          </a:p>
          <a:p>
            <a:r>
              <a:rPr lang="en-US" sz="2000" smtClean="0">
                <a:latin typeface="Times New Roman" pitchFamily="18" charset="0"/>
              </a:rPr>
              <a:t>As her </a:t>
            </a:r>
            <a:r>
              <a:rPr lang="en-US" sz="2000" b="1" smtClean="0">
                <a:latin typeface="Times New Roman" pitchFamily="18" charset="0"/>
              </a:rPr>
              <a:t>speed increases</a:t>
            </a:r>
            <a:r>
              <a:rPr lang="en-US" sz="2000" smtClean="0">
                <a:latin typeface="Times New Roman" pitchFamily="18" charset="0"/>
              </a:rPr>
              <a:t>, the </a:t>
            </a:r>
            <a:r>
              <a:rPr lang="en-US" sz="2000" b="1" smtClean="0">
                <a:latin typeface="Times New Roman" pitchFamily="18" charset="0"/>
              </a:rPr>
              <a:t>air resistance also increases.</a:t>
            </a:r>
            <a:r>
              <a:rPr lang="en-US" sz="2000" smtClean="0">
                <a:latin typeface="Times New Roman" pitchFamily="18" charset="0"/>
              </a:rPr>
              <a:t> </a:t>
            </a:r>
          </a:p>
        </p:txBody>
      </p:sp>
      <p:pic>
        <p:nvPicPr>
          <p:cNvPr id="25603" name="Picture 3" descr="para1"/>
          <p:cNvPicPr>
            <a:picLocks noChangeAspect="1" noChangeArrowheads="1"/>
          </p:cNvPicPr>
          <p:nvPr>
            <p:ph sz="quarter" idx="1"/>
          </p:nvPr>
        </p:nvPicPr>
        <p:blipFill>
          <a:blip r:embed="rId3"/>
          <a:srcRect/>
          <a:stretch>
            <a:fillRect/>
          </a:stretch>
        </p:blipFill>
        <p:spPr>
          <a:xfrm>
            <a:off x="609600" y="1600200"/>
            <a:ext cx="1990725" cy="1457325"/>
          </a:xfrm>
          <a:noFill/>
        </p:spPr>
      </p:pic>
      <p:graphicFrame>
        <p:nvGraphicFramePr>
          <p:cNvPr id="25604" name="Object 4"/>
          <p:cNvGraphicFramePr>
            <a:graphicFrameLocks noChangeAspect="1"/>
          </p:cNvGraphicFramePr>
          <p:nvPr>
            <p:ph sz="quarter" idx="2"/>
          </p:nvPr>
        </p:nvGraphicFramePr>
        <p:xfrm>
          <a:off x="2743200" y="381000"/>
          <a:ext cx="5854700" cy="3405188"/>
        </p:xfrm>
        <a:graphic>
          <a:graphicData uri="http://schemas.openxmlformats.org/presentationml/2006/ole">
            <p:oleObj spid="_x0000_s25604" name="Bitmap Image" r:id="rId4" imgW="3448531" imgH="1952898" progId="Paint.Picture">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3"/>
          <p:cNvGraphicFramePr>
            <a:graphicFrameLocks noChangeAspect="1"/>
          </p:cNvGraphicFramePr>
          <p:nvPr>
            <p:ph sz="quarter" idx="2"/>
          </p:nvPr>
        </p:nvGraphicFramePr>
        <p:xfrm>
          <a:off x="2514600" y="533400"/>
          <a:ext cx="6172200" cy="3211513"/>
        </p:xfrm>
        <a:graphic>
          <a:graphicData uri="http://schemas.openxmlformats.org/presentationml/2006/ole">
            <p:oleObj spid="_x0000_s26626" name="Bitmap Image" r:id="rId3" imgW="3895238" imgH="2029108" progId="Paint.Picture">
              <p:embed/>
            </p:oleObj>
          </a:graphicData>
        </a:graphic>
      </p:graphicFrame>
      <p:sp>
        <p:nvSpPr>
          <p:cNvPr id="26627" name="Rectangle 4"/>
          <p:cNvSpPr>
            <a:spLocks noGrp="1" noChangeArrowheads="1"/>
          </p:cNvSpPr>
          <p:nvPr>
            <p:ph type="body" sz="half" idx="3"/>
          </p:nvPr>
        </p:nvSpPr>
        <p:spPr/>
        <p:txBody>
          <a:bodyPr/>
          <a:lstStyle/>
          <a:p>
            <a:pPr>
              <a:lnSpc>
                <a:spcPct val="80000"/>
              </a:lnSpc>
            </a:pPr>
            <a:r>
              <a:rPr lang="en-US" sz="2000" smtClean="0">
                <a:latin typeface="Times New Roman" pitchFamily="18" charset="0"/>
              </a:rPr>
              <a:t>The parachutist is now falling fast enough for the </a:t>
            </a:r>
            <a:r>
              <a:rPr lang="en-US" sz="2000" b="1" smtClean="0">
                <a:latin typeface="Times New Roman" pitchFamily="18" charset="0"/>
              </a:rPr>
              <a:t>air resistance</a:t>
            </a:r>
            <a:r>
              <a:rPr lang="en-US" sz="2000" smtClean="0">
                <a:latin typeface="Times New Roman" pitchFamily="18" charset="0"/>
              </a:rPr>
              <a:t> to </a:t>
            </a:r>
            <a:r>
              <a:rPr lang="en-US" sz="2000" b="1" smtClean="0">
                <a:latin typeface="Times New Roman" pitchFamily="18" charset="0"/>
              </a:rPr>
              <a:t>equal</a:t>
            </a:r>
            <a:r>
              <a:rPr lang="en-US" sz="2000" smtClean="0">
                <a:latin typeface="Times New Roman" pitchFamily="18" charset="0"/>
              </a:rPr>
              <a:t> her </a:t>
            </a:r>
            <a:r>
              <a:rPr lang="en-US" sz="2000" b="1" smtClean="0">
                <a:latin typeface="Times New Roman" pitchFamily="18" charset="0"/>
              </a:rPr>
              <a:t>weight</a:t>
            </a:r>
            <a:r>
              <a:rPr lang="en-US" sz="2000" smtClean="0">
                <a:latin typeface="Times New Roman" pitchFamily="18" charset="0"/>
              </a:rPr>
              <a:t>.</a:t>
            </a:r>
            <a:br>
              <a:rPr lang="en-US" sz="2000" smtClean="0">
                <a:latin typeface="Times New Roman" pitchFamily="18" charset="0"/>
              </a:rPr>
            </a:br>
            <a:endParaRPr lang="en-US" sz="2000" smtClean="0">
              <a:latin typeface="Times New Roman" pitchFamily="18" charset="0"/>
            </a:endParaRPr>
          </a:p>
          <a:p>
            <a:pPr>
              <a:lnSpc>
                <a:spcPct val="80000"/>
              </a:lnSpc>
            </a:pPr>
            <a:r>
              <a:rPr lang="en-US" sz="2000" smtClean="0">
                <a:latin typeface="Times New Roman" pitchFamily="18" charset="0"/>
              </a:rPr>
              <a:t>This means that the </a:t>
            </a:r>
            <a:r>
              <a:rPr lang="en-US" sz="2000" b="1" smtClean="0">
                <a:latin typeface="Times New Roman" pitchFamily="18" charset="0"/>
              </a:rPr>
              <a:t>forces</a:t>
            </a:r>
            <a:r>
              <a:rPr lang="en-US" sz="2000" smtClean="0">
                <a:latin typeface="Times New Roman" pitchFamily="18" charset="0"/>
              </a:rPr>
              <a:t> on her are</a:t>
            </a:r>
            <a:r>
              <a:rPr lang="en-US" sz="2000" b="1" smtClean="0">
                <a:latin typeface="Times New Roman" pitchFamily="18" charset="0"/>
              </a:rPr>
              <a:t> in balance</a:t>
            </a:r>
            <a:r>
              <a:rPr lang="en-US" sz="2000" smtClean="0">
                <a:latin typeface="Times New Roman" pitchFamily="18" charset="0"/>
              </a:rPr>
              <a:t>, so her </a:t>
            </a:r>
            <a:r>
              <a:rPr lang="en-US" sz="2000" b="1" smtClean="0">
                <a:latin typeface="Times New Roman" pitchFamily="18" charset="0"/>
              </a:rPr>
              <a:t>speed</a:t>
            </a:r>
            <a:r>
              <a:rPr lang="en-US" sz="2000" smtClean="0">
                <a:latin typeface="Times New Roman" pitchFamily="18" charset="0"/>
              </a:rPr>
              <a:t> stops increasing and </a:t>
            </a:r>
            <a:r>
              <a:rPr lang="en-US" sz="2000" b="1" smtClean="0">
                <a:latin typeface="Times New Roman" pitchFamily="18" charset="0"/>
              </a:rPr>
              <a:t>stays constant</a:t>
            </a:r>
            <a:r>
              <a:rPr lang="en-US" sz="2000" smtClean="0">
                <a:latin typeface="Times New Roman" pitchFamily="18" charset="0"/>
              </a:rPr>
              <a:t> - she has reached her </a:t>
            </a:r>
            <a:r>
              <a:rPr lang="en-US" sz="2000" b="1" smtClean="0">
                <a:latin typeface="Times New Roman" pitchFamily="18" charset="0"/>
              </a:rPr>
              <a:t>terminal velocity</a:t>
            </a:r>
            <a:r>
              <a:rPr lang="en-US" sz="2000" smtClean="0">
                <a:latin typeface="Times New Roman" pitchFamily="18" charset="0"/>
              </a:rPr>
              <a:t>. </a:t>
            </a:r>
            <a:br>
              <a:rPr lang="en-US" sz="2000" smtClean="0">
                <a:latin typeface="Times New Roman" pitchFamily="18" charset="0"/>
              </a:rPr>
            </a:br>
            <a:endParaRPr lang="en-US" sz="2000" smtClean="0">
              <a:latin typeface="Times New Roman" pitchFamily="18" charset="0"/>
            </a:endParaRPr>
          </a:p>
        </p:txBody>
      </p:sp>
      <p:pic>
        <p:nvPicPr>
          <p:cNvPr id="26628" name="Picture 5" descr="para2"/>
          <p:cNvPicPr>
            <a:picLocks noChangeAspect="1" noChangeArrowheads="1"/>
          </p:cNvPicPr>
          <p:nvPr>
            <p:ph sz="quarter" idx="1"/>
          </p:nvPr>
        </p:nvPicPr>
        <p:blipFill>
          <a:blip r:embed="rId4"/>
          <a:srcRect/>
          <a:stretch>
            <a:fillRect/>
          </a:stretch>
        </p:blipFill>
        <p:spPr>
          <a:xfrm>
            <a:off x="860425" y="1524000"/>
            <a:ext cx="2111375" cy="2362200"/>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3"/>
          <p:cNvGraphicFramePr>
            <a:graphicFrameLocks noChangeAspect="1"/>
          </p:cNvGraphicFramePr>
          <p:nvPr>
            <p:ph sz="quarter" idx="2"/>
          </p:nvPr>
        </p:nvGraphicFramePr>
        <p:xfrm>
          <a:off x="3429000" y="533400"/>
          <a:ext cx="5148263" cy="2895600"/>
        </p:xfrm>
        <a:graphic>
          <a:graphicData uri="http://schemas.openxmlformats.org/presentationml/2006/ole">
            <p:oleObj spid="_x0000_s27650" name="Bitmap Image" r:id="rId3" imgW="3095238" imgH="1771429" progId="Paint.Picture">
              <p:embed/>
            </p:oleObj>
          </a:graphicData>
        </a:graphic>
      </p:graphicFrame>
      <p:sp>
        <p:nvSpPr>
          <p:cNvPr id="27651" name="Rectangle 4"/>
          <p:cNvSpPr>
            <a:spLocks noGrp="1" noChangeArrowheads="1"/>
          </p:cNvSpPr>
          <p:nvPr>
            <p:ph type="body" sz="half" idx="3"/>
          </p:nvPr>
        </p:nvSpPr>
        <p:spPr>
          <a:xfrm>
            <a:off x="457200" y="3505200"/>
            <a:ext cx="8229600" cy="2620963"/>
          </a:xfrm>
        </p:spPr>
        <p:txBody>
          <a:bodyPr/>
          <a:lstStyle/>
          <a:p>
            <a:pPr>
              <a:lnSpc>
                <a:spcPct val="90000"/>
              </a:lnSpc>
            </a:pPr>
            <a:r>
              <a:rPr lang="en-US" sz="2000" smtClean="0">
                <a:latin typeface="Times New Roman" pitchFamily="18" charset="0"/>
              </a:rPr>
              <a:t>Time to open the parachute. This dramatically increases the air resistance, so the parachutist slows down greatly </a:t>
            </a:r>
            <a:r>
              <a:rPr lang="en-US" sz="2000" b="1" i="1" smtClean="0">
                <a:solidFill>
                  <a:srgbClr val="0000FF"/>
                </a:solidFill>
                <a:latin typeface="Times New Roman" pitchFamily="18" charset="0"/>
              </a:rPr>
              <a:t>("decelerates")</a:t>
            </a:r>
            <a:r>
              <a:rPr lang="en-US" sz="2000" b="1" smtClean="0">
                <a:solidFill>
                  <a:srgbClr val="0000FF"/>
                </a:solidFill>
                <a:latin typeface="Times New Roman" pitchFamily="18" charset="0"/>
              </a:rPr>
              <a:t>.</a:t>
            </a:r>
          </a:p>
          <a:p>
            <a:pPr>
              <a:lnSpc>
                <a:spcPct val="90000"/>
              </a:lnSpc>
            </a:pPr>
            <a:r>
              <a:rPr lang="en-US" sz="2000" smtClean="0">
                <a:solidFill>
                  <a:srgbClr val="0000FF"/>
                </a:solidFill>
                <a:latin typeface="Times New Roman" pitchFamily="18" charset="0"/>
              </a:rPr>
              <a:t>Acceleration is acting upwards for this instant, meanwhile velocity is still acting downwards, and its value reduces non linearly. </a:t>
            </a:r>
            <a:endParaRPr lang="en-US" sz="2000" smtClean="0">
              <a:latin typeface="Times New Roman" pitchFamily="18" charset="0"/>
            </a:endParaRPr>
          </a:p>
          <a:p>
            <a:pPr>
              <a:lnSpc>
                <a:spcPct val="90000"/>
              </a:lnSpc>
            </a:pPr>
            <a:r>
              <a:rPr lang="en-US" sz="2000" smtClean="0">
                <a:latin typeface="Times New Roman" pitchFamily="18" charset="0"/>
              </a:rPr>
              <a:t>For a few seconds, the air resistance is greater than her weight. As she decelerates, the air resistance decreases. </a:t>
            </a:r>
          </a:p>
        </p:txBody>
      </p:sp>
      <p:pic>
        <p:nvPicPr>
          <p:cNvPr id="27652" name="Picture 5" descr="para3"/>
          <p:cNvPicPr>
            <a:picLocks noChangeAspect="1" noChangeArrowheads="1"/>
          </p:cNvPicPr>
          <p:nvPr>
            <p:ph sz="quarter" idx="1"/>
          </p:nvPr>
        </p:nvPicPr>
        <p:blipFill>
          <a:blip r:embed="rId4"/>
          <a:srcRect/>
          <a:stretch>
            <a:fillRect/>
          </a:stretch>
        </p:blipFill>
        <p:spPr>
          <a:xfrm>
            <a:off x="1143000" y="914400"/>
            <a:ext cx="1460500" cy="2209800"/>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3"/>
          <p:cNvGraphicFramePr>
            <a:graphicFrameLocks noChangeAspect="1"/>
          </p:cNvGraphicFramePr>
          <p:nvPr>
            <p:ph sz="quarter" idx="2"/>
          </p:nvPr>
        </p:nvGraphicFramePr>
        <p:xfrm>
          <a:off x="2895600" y="606425"/>
          <a:ext cx="5715000" cy="3021013"/>
        </p:xfrm>
        <a:graphic>
          <a:graphicData uri="http://schemas.openxmlformats.org/presentationml/2006/ole">
            <p:oleObj spid="_x0000_s28674" name="Bitmap Image" r:id="rId3" imgW="3172268" imgH="1676634" progId="Paint.Picture">
              <p:embed/>
            </p:oleObj>
          </a:graphicData>
        </a:graphic>
      </p:graphicFrame>
      <p:sp>
        <p:nvSpPr>
          <p:cNvPr id="28675" name="Rectangle 4"/>
          <p:cNvSpPr>
            <a:spLocks noGrp="1" noChangeArrowheads="1"/>
          </p:cNvSpPr>
          <p:nvPr>
            <p:ph type="body" sz="half" idx="3"/>
          </p:nvPr>
        </p:nvSpPr>
        <p:spPr/>
        <p:txBody>
          <a:bodyPr/>
          <a:lstStyle/>
          <a:p>
            <a:r>
              <a:rPr lang="en-US" sz="2000" smtClean="0">
                <a:latin typeface="Times New Roman" pitchFamily="18" charset="0"/>
              </a:rPr>
              <a:t>She's slowed down, and now the </a:t>
            </a:r>
            <a:r>
              <a:rPr lang="en-US" sz="2000" b="1" smtClean="0">
                <a:latin typeface="Times New Roman" pitchFamily="18" charset="0"/>
              </a:rPr>
              <a:t>forces are back in balance.</a:t>
            </a:r>
            <a:r>
              <a:rPr lang="en-US" sz="2000" smtClean="0">
                <a:latin typeface="Times New Roman" pitchFamily="18" charset="0"/>
              </a:rPr>
              <a:t> </a:t>
            </a:r>
          </a:p>
          <a:p>
            <a:r>
              <a:rPr lang="en-US" sz="2000" smtClean="0">
                <a:latin typeface="Times New Roman" pitchFamily="18" charset="0"/>
              </a:rPr>
              <a:t>Her </a:t>
            </a:r>
            <a:r>
              <a:rPr lang="en-US" sz="2000" b="1" smtClean="0">
                <a:latin typeface="Times New Roman" pitchFamily="18" charset="0"/>
              </a:rPr>
              <a:t>speed</a:t>
            </a:r>
            <a:r>
              <a:rPr lang="en-US" sz="2000" smtClean="0">
                <a:latin typeface="Times New Roman" pitchFamily="18" charset="0"/>
              </a:rPr>
              <a:t> is </a:t>
            </a:r>
            <a:r>
              <a:rPr lang="en-US" sz="2000" b="1" smtClean="0">
                <a:latin typeface="Times New Roman" pitchFamily="18" charset="0"/>
              </a:rPr>
              <a:t>constant</a:t>
            </a:r>
            <a:r>
              <a:rPr lang="en-US" sz="2000" smtClean="0">
                <a:latin typeface="Times New Roman" pitchFamily="18" charset="0"/>
              </a:rPr>
              <a:t> again - she has a </a:t>
            </a:r>
            <a:r>
              <a:rPr lang="en-US" sz="2000" b="1" smtClean="0">
                <a:latin typeface="Times New Roman" pitchFamily="18" charset="0"/>
              </a:rPr>
              <a:t>new</a:t>
            </a:r>
            <a:r>
              <a:rPr lang="en-US" sz="2000" smtClean="0">
                <a:latin typeface="Times New Roman" pitchFamily="18" charset="0"/>
              </a:rPr>
              <a:t>, much slower, </a:t>
            </a:r>
            <a:r>
              <a:rPr lang="en-US" sz="2000" b="1" smtClean="0">
                <a:latin typeface="Times New Roman" pitchFamily="18" charset="0"/>
              </a:rPr>
              <a:t>terminal velocity</a:t>
            </a:r>
            <a:r>
              <a:rPr lang="en-US" sz="2000" smtClean="0">
                <a:latin typeface="Times New Roman" pitchFamily="18" charset="0"/>
              </a:rPr>
              <a:t>. </a:t>
            </a:r>
          </a:p>
        </p:txBody>
      </p:sp>
      <p:pic>
        <p:nvPicPr>
          <p:cNvPr id="28676" name="Picture 5" descr="para4"/>
          <p:cNvPicPr>
            <a:picLocks noChangeAspect="1" noChangeArrowheads="1"/>
          </p:cNvPicPr>
          <p:nvPr>
            <p:ph sz="quarter" idx="1"/>
          </p:nvPr>
        </p:nvPicPr>
        <p:blipFill>
          <a:blip r:embed="rId4"/>
          <a:srcRect/>
          <a:stretch>
            <a:fillRect/>
          </a:stretch>
        </p:blipFill>
        <p:spPr>
          <a:xfrm>
            <a:off x="1219200" y="990600"/>
            <a:ext cx="1425575" cy="2185988"/>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3"/>
          <p:cNvGraphicFramePr>
            <a:graphicFrameLocks noChangeAspect="1"/>
          </p:cNvGraphicFramePr>
          <p:nvPr>
            <p:ph sz="quarter" idx="2"/>
          </p:nvPr>
        </p:nvGraphicFramePr>
        <p:xfrm>
          <a:off x="3048000" y="654050"/>
          <a:ext cx="5559425" cy="3132138"/>
        </p:xfrm>
        <a:graphic>
          <a:graphicData uri="http://schemas.openxmlformats.org/presentationml/2006/ole">
            <p:oleObj spid="_x0000_s29698" name="Bitmap Image" r:id="rId3" imgW="3076190" imgH="1733333" progId="Paint.Picture">
              <p:embed/>
            </p:oleObj>
          </a:graphicData>
        </a:graphic>
      </p:graphicFrame>
      <p:sp>
        <p:nvSpPr>
          <p:cNvPr id="29699" name="Rectangle 4"/>
          <p:cNvSpPr>
            <a:spLocks noGrp="1" noChangeArrowheads="1"/>
          </p:cNvSpPr>
          <p:nvPr>
            <p:ph type="body" sz="half" idx="3"/>
          </p:nvPr>
        </p:nvSpPr>
        <p:spPr/>
        <p:txBody>
          <a:bodyPr/>
          <a:lstStyle/>
          <a:p>
            <a:r>
              <a:rPr lang="en-US" sz="2000" smtClean="0">
                <a:latin typeface="Times New Roman" pitchFamily="18" charset="0"/>
              </a:rPr>
              <a:t>On the ground, her speed immediately drops to zero. Her weight downwards equals the ground's push upwards, so there she stays. </a:t>
            </a:r>
          </a:p>
        </p:txBody>
      </p:sp>
      <p:pic>
        <p:nvPicPr>
          <p:cNvPr id="29700" name="Picture 5" descr="para5"/>
          <p:cNvPicPr>
            <a:picLocks noChangeAspect="1" noChangeArrowheads="1"/>
          </p:cNvPicPr>
          <p:nvPr>
            <p:ph sz="quarter" idx="1"/>
          </p:nvPr>
        </p:nvPicPr>
        <p:blipFill>
          <a:blip r:embed="rId4"/>
          <a:srcRect/>
          <a:stretch>
            <a:fillRect/>
          </a:stretch>
        </p:blipFill>
        <p:spPr>
          <a:xfrm>
            <a:off x="838200" y="1143000"/>
            <a:ext cx="1577975" cy="182880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a:noFill/>
          <a:ln>
            <a:miter lim="800000"/>
            <a:headEnd/>
            <a:tailEnd/>
          </a:ln>
        </p:spPr>
        <p:txBody>
          <a:bodyPr/>
          <a:lstStyle/>
          <a:p>
            <a:fld id="{E00FA8BD-8ACD-43F0-918D-ABE992325DA0}" type="slidenum">
              <a:rPr lang="en-US" smtClean="0"/>
              <a:pPr/>
              <a:t>29</a:t>
            </a:fld>
            <a:endParaRPr lang="en-US" smtClean="0"/>
          </a:p>
        </p:txBody>
      </p:sp>
      <p:sp>
        <p:nvSpPr>
          <p:cNvPr id="30723" name="Rectangle 2"/>
          <p:cNvSpPr>
            <a:spLocks noGrp="1" noChangeArrowheads="1"/>
          </p:cNvSpPr>
          <p:nvPr>
            <p:ph type="title"/>
          </p:nvPr>
        </p:nvSpPr>
        <p:spPr>
          <a:xfrm>
            <a:off x="457200" y="152400"/>
            <a:ext cx="8228013" cy="717550"/>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b="1" smtClean="0"/>
              <a:t>Projectile Motion</a:t>
            </a:r>
          </a:p>
        </p:txBody>
      </p:sp>
      <p:sp>
        <p:nvSpPr>
          <p:cNvPr id="29700" name="Rectangle 3"/>
          <p:cNvSpPr>
            <a:spLocks noGrp="1" noChangeArrowheads="1"/>
          </p:cNvSpPr>
          <p:nvPr>
            <p:ph type="body" idx="1"/>
          </p:nvPr>
        </p:nvSpPr>
        <p:spPr>
          <a:xfrm>
            <a:off x="457200" y="914400"/>
            <a:ext cx="4014788" cy="5334000"/>
          </a:xfrm>
          <a:extLst>
            <a:ext uri="{91240B29-F687-4F45-9708-019B960494DF}">
              <a14:hiddenLine xmlns:a14="http://schemas.microsoft.com/office/drawing/2010/main" xmlns="" w="9525">
                <a:solidFill>
                  <a:srgbClr val="000000"/>
                </a:solidFill>
                <a:round/>
                <a:headEnd/>
                <a:tailEnd/>
              </a14:hiddenLine>
            </a:ext>
          </a:extLst>
        </p:spPr>
        <p:txBody>
          <a:bodyPr lIns="0" tIns="19201" rIns="0" bIns="0"/>
          <a:lstStyle/>
          <a:p>
            <a:pPr marL="450850" algn="just" defTabSz="457200" eaLnBrk="1" hangingPunct="1">
              <a:spcBef>
                <a:spcPts val="800"/>
              </a:spcBef>
              <a:buSzPct val="100000"/>
              <a:buFont typeface="Arial" pitchFamily="34" charset="0"/>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A projectile is an object moving in </a:t>
            </a:r>
            <a:r>
              <a:rPr lang="en-US" sz="2000" b="1" i="1" dirty="0" smtClean="0">
                <a:solidFill>
                  <a:srgbClr val="000000"/>
                </a:solidFill>
                <a:latin typeface="Times New Roman" pitchFamily="18" charset="0"/>
                <a:cs typeface="Times New Roman" pitchFamily="18" charset="0"/>
              </a:rPr>
              <a:t>two dimensions</a:t>
            </a:r>
            <a:r>
              <a:rPr lang="en-US" sz="2000" dirty="0" smtClean="0">
                <a:solidFill>
                  <a:srgbClr val="000000"/>
                </a:solidFill>
                <a:latin typeface="Times New Roman" pitchFamily="18" charset="0"/>
                <a:cs typeface="Times New Roman" pitchFamily="18" charset="0"/>
              </a:rPr>
              <a:t>:</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Under the influence of earth's gravity, g for the vertical motion.</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 it’s path is a parabola. </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which can be understood by analyzing the </a:t>
            </a:r>
            <a:r>
              <a:rPr lang="en-US" sz="2000" u="sng" dirty="0" smtClean="0">
                <a:solidFill>
                  <a:srgbClr val="0000FF"/>
                </a:solidFill>
                <a:latin typeface="Times New Roman" pitchFamily="18" charset="0"/>
                <a:cs typeface="Times New Roman" pitchFamily="18" charset="0"/>
              </a:rPr>
              <a:t>horizontal</a:t>
            </a:r>
            <a:r>
              <a:rPr lang="en-US" sz="2000" dirty="0" smtClean="0">
                <a:solidFill>
                  <a:srgbClr val="000000"/>
                </a:solidFill>
                <a:latin typeface="Times New Roman" pitchFamily="18" charset="0"/>
                <a:cs typeface="Times New Roman" pitchFamily="18" charset="0"/>
              </a:rPr>
              <a:t> and </a:t>
            </a:r>
            <a:r>
              <a:rPr lang="en-US" sz="2000" u="sng" dirty="0" smtClean="0">
                <a:solidFill>
                  <a:srgbClr val="0000FF"/>
                </a:solidFill>
                <a:latin typeface="Times New Roman" pitchFamily="18" charset="0"/>
                <a:cs typeface="Times New Roman" pitchFamily="18" charset="0"/>
              </a:rPr>
              <a:t>vertical motions </a:t>
            </a:r>
            <a:r>
              <a:rPr lang="en-US" sz="2000" dirty="0" smtClean="0">
                <a:solidFill>
                  <a:srgbClr val="000000"/>
                </a:solidFill>
                <a:latin typeface="Times New Roman" pitchFamily="18" charset="0"/>
                <a:cs typeface="Times New Roman" pitchFamily="18" charset="0"/>
              </a:rPr>
              <a:t>separately.</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in the diagram on the right, both objects hit the ground at the same time.</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the horizontal &amp; vertical movements are independent of each other.</a:t>
            </a:r>
          </a:p>
          <a:p>
            <a:pPr marL="431800" indent="-323850" algn="just"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US" sz="2000" dirty="0" smtClean="0">
                <a:solidFill>
                  <a:srgbClr val="000000"/>
                </a:solidFill>
                <a:latin typeface="Times New Roman" pitchFamily="18" charset="0"/>
                <a:cs typeface="Times New Roman" pitchFamily="18" charset="0"/>
              </a:rPr>
              <a:t>The horizontal motion will not affect the rate of fall of the ball.</a:t>
            </a:r>
          </a:p>
        </p:txBody>
      </p:sp>
      <p:pic>
        <p:nvPicPr>
          <p:cNvPr id="30725" name="Picture 4"/>
          <p:cNvPicPr>
            <a:picLocks noChangeAspect="1" noChangeArrowheads="1"/>
          </p:cNvPicPr>
          <p:nvPr/>
        </p:nvPicPr>
        <p:blipFill>
          <a:blip r:embed="rId3"/>
          <a:srcRect/>
          <a:stretch>
            <a:fillRect/>
          </a:stretch>
        </p:blipFill>
        <p:spPr bwMode="auto">
          <a:xfrm>
            <a:off x="4953000" y="990600"/>
            <a:ext cx="3692525" cy="525780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miter lim="800000"/>
            <a:headEnd/>
            <a:tailEnd/>
          </a:ln>
        </p:spPr>
        <p:txBody>
          <a:bodyPr/>
          <a:lstStyle/>
          <a:p>
            <a:fld id="{357D9134-8BBD-48EC-8401-79EA81262D86}" type="slidenum">
              <a:rPr lang="en-US" smtClean="0"/>
              <a:pPr/>
              <a:t>3</a:t>
            </a:fld>
            <a:endParaRPr lang="en-US" smtClean="0"/>
          </a:p>
        </p:txBody>
      </p:sp>
      <p:sp>
        <p:nvSpPr>
          <p:cNvPr id="4099" name="Rectangle 2"/>
          <p:cNvSpPr>
            <a:spLocks noGrp="1" noChangeArrowheads="1"/>
          </p:cNvSpPr>
          <p:nvPr>
            <p:ph type="title"/>
          </p:nvPr>
        </p:nvSpPr>
        <p:spPr>
          <a:xfrm>
            <a:off x="457200" y="274638"/>
            <a:ext cx="8231188" cy="563562"/>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  </a:t>
            </a:r>
            <a:r>
              <a:rPr lang="en-GB" smtClean="0">
                <a:latin typeface="Times New Roman" pitchFamily="18" charset="0"/>
                <a:cs typeface="Times New Roman" pitchFamily="18" charset="0"/>
              </a:rPr>
              <a:t>Distance &amp; displacement</a:t>
            </a:r>
          </a:p>
        </p:txBody>
      </p:sp>
      <p:graphicFrame>
        <p:nvGraphicFramePr>
          <p:cNvPr id="2" name="Table 1"/>
          <p:cNvGraphicFramePr>
            <a:graphicFrameLocks noGrp="1"/>
          </p:cNvGraphicFramePr>
          <p:nvPr/>
        </p:nvGraphicFramePr>
        <p:xfrm>
          <a:off x="533400" y="1219200"/>
          <a:ext cx="8153400" cy="3211512"/>
        </p:xfrm>
        <a:graphic>
          <a:graphicData uri="http://schemas.openxmlformats.org/drawingml/2006/table">
            <a:tbl>
              <a:tblPr firstRow="1" bandRow="1">
                <a:tableStyleId>{073A0DAA-6AF3-43AB-8588-CEC1D06C72B9}</a:tableStyleId>
              </a:tblPr>
              <a:tblGrid>
                <a:gridCol w="4076700"/>
                <a:gridCol w="4076700"/>
              </a:tblGrid>
              <a:tr h="398582">
                <a:tc>
                  <a:txBody>
                    <a:bodyPr/>
                    <a:lstStyle/>
                    <a:p>
                      <a:pPr algn="ctr"/>
                      <a:r>
                        <a:rPr lang="en-US" sz="1800" dirty="0" smtClean="0"/>
                        <a:t>DISTANCE</a:t>
                      </a:r>
                      <a:endParaRPr lang="en-US" sz="1800" dirty="0"/>
                    </a:p>
                  </a:txBody>
                  <a:tcPr marT="45729" marB="45729"/>
                </a:tc>
                <a:tc>
                  <a:txBody>
                    <a:bodyPr/>
                    <a:lstStyle/>
                    <a:p>
                      <a:pPr algn="ctr"/>
                      <a:r>
                        <a:rPr lang="en-US" sz="1800" dirty="0" smtClean="0"/>
                        <a:t>DISPLACEMENT</a:t>
                      </a:r>
                      <a:endParaRPr lang="en-US" sz="1800" dirty="0"/>
                    </a:p>
                  </a:txBody>
                  <a:tcPr marT="45729" marB="45729"/>
                </a:tc>
              </a:tr>
              <a:tr h="9145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FF"/>
                          </a:solidFill>
                        </a:rPr>
                        <a:t>Total length covered irrespective of the direction of motion. </a:t>
                      </a:r>
                    </a:p>
                    <a:p>
                      <a:pPr algn="ctr"/>
                      <a:endParaRPr lang="en-US" sz="1800" dirty="0"/>
                    </a:p>
                  </a:txBody>
                  <a:tcPr marT="45729" marB="45729" anchor="ctr"/>
                </a:tc>
                <a:tc>
                  <a:txBody>
                    <a:bodyPr/>
                    <a:lstStyle/>
                    <a:p>
                      <a:pPr algn="ctr"/>
                      <a:r>
                        <a:rPr lang="en-US" sz="1800" dirty="0" smtClean="0">
                          <a:solidFill>
                            <a:srgbClr val="0000FF"/>
                          </a:solidFill>
                        </a:rPr>
                        <a:t>Linear distance from a given reference point in a specific direction.</a:t>
                      </a:r>
                      <a:endParaRPr lang="en-US" sz="1800" dirty="0">
                        <a:solidFill>
                          <a:srgbClr val="0000FF"/>
                        </a:solidFill>
                      </a:endParaRPr>
                    </a:p>
                  </a:txBody>
                  <a:tcPr marT="45729" marB="45729" anchor="ctr"/>
                </a:tc>
              </a:tr>
              <a:tr h="592217">
                <a:tc>
                  <a:txBody>
                    <a:bodyPr/>
                    <a:lstStyle/>
                    <a:p>
                      <a:pPr algn="ctr"/>
                      <a:r>
                        <a:rPr lang="en-US" sz="1800" dirty="0" smtClean="0"/>
                        <a:t>Only</a:t>
                      </a:r>
                      <a:r>
                        <a:rPr lang="en-US" sz="1800" dirty="0" smtClean="0">
                          <a:solidFill>
                            <a:srgbClr val="0000FF"/>
                          </a:solidFill>
                        </a:rPr>
                        <a:t> magnitude </a:t>
                      </a:r>
                      <a:r>
                        <a:rPr lang="en-US" sz="1800" dirty="0" smtClean="0"/>
                        <a:t>is specified. </a:t>
                      </a:r>
                      <a:endParaRPr lang="en-US" sz="1800" dirty="0"/>
                    </a:p>
                  </a:txBody>
                  <a:tcPr marT="45729" marB="45729" anchor="ctr"/>
                </a:tc>
                <a:tc>
                  <a:txBody>
                    <a:bodyPr/>
                    <a:lstStyle/>
                    <a:p>
                      <a:pPr algn="ctr"/>
                      <a:r>
                        <a:rPr lang="en-US" sz="1800" dirty="0" smtClean="0">
                          <a:solidFill>
                            <a:srgbClr val="0000FF"/>
                          </a:solidFill>
                        </a:rPr>
                        <a:t>Magnitude</a:t>
                      </a:r>
                      <a:r>
                        <a:rPr lang="en-US" sz="1800" dirty="0" smtClean="0"/>
                        <a:t> and </a:t>
                      </a:r>
                      <a:r>
                        <a:rPr lang="en-US" sz="1800" dirty="0" smtClean="0">
                          <a:solidFill>
                            <a:srgbClr val="0000FF"/>
                          </a:solidFill>
                        </a:rPr>
                        <a:t>direction</a:t>
                      </a:r>
                      <a:r>
                        <a:rPr lang="en-US" sz="1800" dirty="0" smtClean="0"/>
                        <a:t> are specified. </a:t>
                      </a:r>
                      <a:endParaRPr lang="en-US" sz="1800" dirty="0"/>
                    </a:p>
                  </a:txBody>
                  <a:tcPr marT="45729" marB="45729" anchor="ctr"/>
                </a:tc>
              </a:tr>
              <a:tr h="618167">
                <a:tc>
                  <a:txBody>
                    <a:bodyPr/>
                    <a:lstStyle/>
                    <a:p>
                      <a:pPr algn="ctr"/>
                      <a:r>
                        <a:rPr lang="en-US" sz="1800" dirty="0" smtClean="0"/>
                        <a:t>Hence it is a </a:t>
                      </a:r>
                      <a:r>
                        <a:rPr lang="en-US" sz="1800" dirty="0" smtClean="0">
                          <a:solidFill>
                            <a:srgbClr val="0000FF"/>
                          </a:solidFill>
                        </a:rPr>
                        <a:t>scalar</a:t>
                      </a:r>
                      <a:r>
                        <a:rPr lang="en-US" sz="1800" dirty="0" smtClean="0"/>
                        <a:t> quantity. </a:t>
                      </a:r>
                      <a:endParaRPr lang="en-US" sz="1800" dirty="0"/>
                    </a:p>
                  </a:txBody>
                  <a:tcPr marT="45729" marB="45729" anchor="ctr"/>
                </a:tc>
                <a:tc>
                  <a:txBody>
                    <a:bodyPr/>
                    <a:lstStyle/>
                    <a:p>
                      <a:pPr algn="ctr"/>
                      <a:r>
                        <a:rPr lang="en-US" sz="1800" dirty="0" smtClean="0"/>
                        <a:t>Hence it is a </a:t>
                      </a:r>
                      <a:r>
                        <a:rPr lang="en-US" sz="1800" dirty="0" smtClean="0">
                          <a:solidFill>
                            <a:srgbClr val="0000FF"/>
                          </a:solidFill>
                        </a:rPr>
                        <a:t>vector</a:t>
                      </a:r>
                      <a:r>
                        <a:rPr lang="en-US" sz="1800" dirty="0" smtClean="0"/>
                        <a:t> quantity. </a:t>
                      </a:r>
                      <a:endParaRPr lang="en-US" sz="1800" dirty="0"/>
                    </a:p>
                  </a:txBody>
                  <a:tcPr marT="45729" marB="45729" anchor="ctr"/>
                </a:tc>
              </a:tr>
              <a:tr h="68796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(S.I unit: m)</a:t>
                      </a:r>
                    </a:p>
                  </a:txBody>
                  <a:tcPr marT="45729" marB="45729" anchor="ctr"/>
                </a:tc>
                <a:tc hMerge="1">
                  <a:txBody>
                    <a:bodyPr/>
                    <a:lstStyle/>
                    <a:p>
                      <a:pPr algn="ctr"/>
                      <a:endParaRPr lang="en-US" dirty="0"/>
                    </a:p>
                  </a:txBody>
                  <a:tcPr/>
                </a:tc>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7"/>
          <p:cNvSpPr>
            <a:spLocks noGrp="1"/>
          </p:cNvSpPr>
          <p:nvPr>
            <p:ph type="sldNum" sz="quarter" idx="12"/>
          </p:nvPr>
        </p:nvSpPr>
        <p:spPr>
          <a:noFill/>
          <a:ln>
            <a:miter lim="800000"/>
            <a:headEnd/>
            <a:tailEnd/>
          </a:ln>
        </p:spPr>
        <p:txBody>
          <a:bodyPr/>
          <a:lstStyle/>
          <a:p>
            <a:fld id="{018F0566-1B42-486B-986C-06AC97FCC4CB}" type="slidenum">
              <a:rPr lang="en-US" smtClean="0"/>
              <a:pPr/>
              <a:t>30</a:t>
            </a:fld>
            <a:endParaRPr lang="en-US" smtClean="0"/>
          </a:p>
        </p:txBody>
      </p:sp>
      <p:sp>
        <p:nvSpPr>
          <p:cNvPr id="31747" name="Rectangle 2"/>
          <p:cNvSpPr>
            <a:spLocks noGrp="1" noChangeArrowheads="1"/>
          </p:cNvSpPr>
          <p:nvPr>
            <p:ph type="title"/>
          </p:nvPr>
        </p:nvSpPr>
        <p:spPr>
          <a:xfrm>
            <a:off x="304800" y="0"/>
            <a:ext cx="8709025" cy="1144588"/>
          </a:xfrm>
        </p:spPr>
        <p:txBody>
          <a:bodyPr lIns="0" tIns="25602"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t>Horizontal &amp; Vertical components of velocity</a:t>
            </a:r>
          </a:p>
        </p:txBody>
      </p:sp>
      <p:sp>
        <p:nvSpPr>
          <p:cNvPr id="31748" name="Rectangle 3"/>
          <p:cNvSpPr>
            <a:spLocks noGrp="1" noChangeArrowheads="1"/>
          </p:cNvSpPr>
          <p:nvPr>
            <p:ph type="body" idx="1"/>
          </p:nvPr>
        </p:nvSpPr>
        <p:spPr>
          <a:xfrm>
            <a:off x="457200" y="4724400"/>
            <a:ext cx="8228013" cy="1854200"/>
          </a:xfrm>
        </p:spPr>
        <p:txBody>
          <a:bodyPr lIns="0" tIns="24802" rIns="0" bIns="0"/>
          <a:lstStyle/>
          <a:p>
            <a:pPr marL="431800" indent="-323850"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Projectiles travel with a parabolic trajectory.</a:t>
            </a:r>
          </a:p>
          <a:p>
            <a:pPr marL="431800" indent="-323850"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No horizontal force or acceleration. </a:t>
            </a:r>
          </a:p>
          <a:p>
            <a:pPr marL="431800" indent="-323850"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Horizontal velocity is constant.</a:t>
            </a:r>
          </a:p>
          <a:p>
            <a:pPr marL="431800" indent="-323850"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Vertical acceleration is 9.81 ms</a:t>
            </a:r>
            <a:r>
              <a:rPr lang="en-GB" sz="2000" baseline="30000" smtClean="0">
                <a:latin typeface="Times New Roman" pitchFamily="18" charset="0"/>
                <a:cs typeface="Times New Roman" pitchFamily="18" charset="0"/>
              </a:rPr>
              <a:t>-2</a:t>
            </a:r>
            <a:r>
              <a:rPr lang="en-GB" sz="2000" smtClean="0">
                <a:latin typeface="Times New Roman" pitchFamily="18" charset="0"/>
                <a:cs typeface="Times New Roman" pitchFamily="18" charset="0"/>
              </a:rPr>
              <a:t> due to gravity.</a:t>
            </a:r>
          </a:p>
          <a:p>
            <a:pPr marL="431800" indent="-323850" defTabSz="457200"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Vertical velocity changes 9.81 ms</a:t>
            </a:r>
            <a:r>
              <a:rPr lang="en-GB" sz="2000" baseline="30000" smtClean="0">
                <a:latin typeface="Times New Roman" pitchFamily="18" charset="0"/>
                <a:cs typeface="Times New Roman" pitchFamily="18" charset="0"/>
              </a:rPr>
              <a:t>-1</a:t>
            </a:r>
            <a:r>
              <a:rPr lang="en-GB" sz="2000" smtClean="0">
                <a:latin typeface="Times New Roman" pitchFamily="18" charset="0"/>
                <a:cs typeface="Times New Roman" pitchFamily="18" charset="0"/>
              </a:rPr>
              <a:t> every second.</a:t>
            </a:r>
          </a:p>
        </p:txBody>
      </p:sp>
      <p:sp>
        <p:nvSpPr>
          <p:cNvPr id="31749" name="Rectangle 4"/>
          <p:cNvSpPr>
            <a:spLocks noGrp="1" noChangeArrowheads="1"/>
          </p:cNvSpPr>
          <p:nvPr>
            <p:ph idx="2"/>
          </p:nvPr>
        </p:nvSpPr>
        <p:spPr>
          <a:xfrm>
            <a:off x="457200" y="1600200"/>
            <a:ext cx="4016375" cy="2159000"/>
          </a:xfrm>
        </p:spPr>
        <p:txBody>
          <a:bodyPr/>
          <a:lstStyle/>
          <a:p>
            <a:pPr eaLnBrk="1" hangingPunct="1"/>
            <a:endParaRPr lang="en-US" smtClean="0"/>
          </a:p>
        </p:txBody>
      </p:sp>
      <p:sp>
        <p:nvSpPr>
          <p:cNvPr id="31750" name="Rectangle 5"/>
          <p:cNvSpPr>
            <a:spLocks noGrp="1" noChangeArrowheads="1"/>
          </p:cNvSpPr>
          <p:nvPr>
            <p:ph idx="3"/>
          </p:nvPr>
        </p:nvSpPr>
        <p:spPr>
          <a:xfrm>
            <a:off x="4675188" y="1600200"/>
            <a:ext cx="4016375" cy="2159000"/>
          </a:xfrm>
        </p:spPr>
        <p:txBody>
          <a:bodyPr/>
          <a:lstStyle/>
          <a:p>
            <a:pPr eaLnBrk="1" hangingPunct="1"/>
            <a:endParaRPr lang="en-US" smtClean="0"/>
          </a:p>
        </p:txBody>
      </p:sp>
      <p:pic>
        <p:nvPicPr>
          <p:cNvPr id="31751" name="Picture 6"/>
          <p:cNvPicPr>
            <a:picLocks noChangeAspect="1" noChangeArrowheads="1"/>
          </p:cNvPicPr>
          <p:nvPr/>
        </p:nvPicPr>
        <p:blipFill>
          <a:blip r:embed="rId3"/>
          <a:srcRect/>
          <a:stretch>
            <a:fillRect/>
          </a:stretch>
        </p:blipFill>
        <p:spPr bwMode="auto">
          <a:xfrm>
            <a:off x="4806950" y="1524000"/>
            <a:ext cx="4032250" cy="3035300"/>
          </a:xfrm>
          <a:prstGeom prst="rect">
            <a:avLst/>
          </a:prstGeom>
          <a:noFill/>
          <a:ln w="9525">
            <a:noFill/>
            <a:round/>
            <a:headEnd/>
            <a:tailEnd/>
          </a:ln>
          <a:effectLst/>
        </p:spPr>
      </p:pic>
      <p:graphicFrame>
        <p:nvGraphicFramePr>
          <p:cNvPr id="100433" name="Group 81"/>
          <p:cNvGraphicFramePr>
            <a:graphicFrameLocks noGrp="1"/>
          </p:cNvGraphicFramePr>
          <p:nvPr/>
        </p:nvGraphicFramePr>
        <p:xfrm>
          <a:off x="228600" y="1524000"/>
          <a:ext cx="4606925" cy="2944813"/>
        </p:xfrm>
        <a:graphic>
          <a:graphicData uri="http://schemas.openxmlformats.org/drawingml/2006/table">
            <a:tbl>
              <a:tblPr/>
              <a:tblGrid>
                <a:gridCol w="1535113"/>
                <a:gridCol w="1536700"/>
                <a:gridCol w="1535112"/>
              </a:tblGrid>
              <a:tr h="702870">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Time</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Horizontal</a:t>
                      </a:r>
                    </a:p>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Velocity</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Vertical</a:t>
                      </a:r>
                    </a:p>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Velocity</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99FF"/>
                    </a:solidFill>
                  </a:tcPr>
                </a:tc>
              </a:tr>
              <a:tr h="373657">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0 s</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r>
              <a:tr h="373657">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1 s</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9.81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73657">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2 s</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19.62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r>
              <a:tr h="373657">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3 s</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29.43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r h="373657">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4 s</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39.24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FF"/>
                    </a:solidFill>
                  </a:tcPr>
                </a:tc>
              </a:tr>
              <a:tr h="373657">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smtClean="0">
                          <a:ln>
                            <a:noFill/>
                          </a:ln>
                          <a:solidFill>
                            <a:srgbClr val="000000"/>
                          </a:solidFill>
                          <a:effectLst/>
                          <a:latin typeface="Arial" charset="0"/>
                          <a:cs typeface="Arial" charset="0"/>
                        </a:rPr>
                        <a:t>5 s</a:t>
                      </a: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20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tab pos="723900" algn="l"/>
                          <a:tab pos="1447800" algn="l"/>
                          <a:tab pos="2171700" algn="l"/>
                          <a:tab pos="2895600" algn="l"/>
                          <a:tab pos="3619500" algn="l"/>
                          <a:tab pos="4343400" algn="l"/>
                          <a:tab pos="5067300" algn="l"/>
                        </a:tabLst>
                      </a:pPr>
                      <a:r>
                        <a:rPr kumimoji="0" lang="en-GB" sz="1800" b="0" i="0" u="none" strike="noStrike" cap="none" normalizeH="0" baseline="0" dirty="0" smtClean="0">
                          <a:ln>
                            <a:noFill/>
                          </a:ln>
                          <a:solidFill>
                            <a:srgbClr val="000000"/>
                          </a:solidFill>
                          <a:effectLst/>
                          <a:latin typeface="Arial" charset="0"/>
                          <a:cs typeface="Arial" charset="0"/>
                        </a:rPr>
                        <a:t>49.05 ms</a:t>
                      </a:r>
                      <a:r>
                        <a:rPr lang="en-GB" sz="1800" baseline="30000" dirty="0" smtClean="0">
                          <a:latin typeface="Times New Roman" pitchFamily="18" charset="0"/>
                          <a:cs typeface="Times New Roman" pitchFamily="18" charset="0"/>
                        </a:rPr>
                        <a:t>-1</a:t>
                      </a:r>
                      <a:endParaRPr kumimoji="0" lang="en-GB" sz="1800" b="0" i="0" u="none" strike="noStrike" cap="none" normalizeH="0" baseline="0" dirty="0" smtClean="0">
                        <a:ln>
                          <a:noFill/>
                        </a:ln>
                        <a:solidFill>
                          <a:srgbClr val="000000"/>
                        </a:solidFill>
                        <a:effectLst/>
                        <a:latin typeface="Arial" charset="0"/>
                        <a:cs typeface="Arial" charset="0"/>
                      </a:endParaRPr>
                    </a:p>
                  </a:txBody>
                  <a:tcPr marL="81639" marR="81639" marT="56858"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FF"/>
                    </a:solidFill>
                  </a:tcPr>
                </a:tc>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noFill/>
          <a:ln>
            <a:miter lim="800000"/>
            <a:headEnd/>
            <a:tailEnd/>
          </a:ln>
        </p:spPr>
        <p:txBody>
          <a:bodyPr/>
          <a:lstStyle/>
          <a:p>
            <a:fld id="{ABAED632-A4B1-42BC-9C00-2DEE972CE09B}" type="slidenum">
              <a:rPr lang="en-US" smtClean="0"/>
              <a:pPr/>
              <a:t>31</a:t>
            </a:fld>
            <a:endParaRPr lang="en-US" smtClean="0"/>
          </a:p>
        </p:txBody>
      </p:sp>
      <p:sp>
        <p:nvSpPr>
          <p:cNvPr id="32771" name="Rectangle 2"/>
          <p:cNvSpPr>
            <a:spLocks noGrp="1" noChangeArrowheads="1"/>
          </p:cNvSpPr>
          <p:nvPr>
            <p:ph type="title"/>
          </p:nvPr>
        </p:nvSpPr>
        <p:spPr>
          <a:xfrm>
            <a:off x="457200" y="228600"/>
            <a:ext cx="8228013" cy="612775"/>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smtClean="0"/>
              <a:t>Factors affecting Projectile Motion</a:t>
            </a:r>
          </a:p>
        </p:txBody>
      </p:sp>
      <p:sp>
        <p:nvSpPr>
          <p:cNvPr id="31748" name="Rectangle 3"/>
          <p:cNvSpPr>
            <a:spLocks noGrp="1" noChangeArrowheads="1"/>
          </p:cNvSpPr>
          <p:nvPr>
            <p:ph type="body" idx="1"/>
          </p:nvPr>
        </p:nvSpPr>
        <p:spPr>
          <a:xfrm>
            <a:off x="457200" y="990600"/>
            <a:ext cx="8153400" cy="5638800"/>
          </a:xfrm>
        </p:spPr>
        <p:txBody>
          <a:bodyPr lIns="0" tIns="25602" rIns="0" bIns="0"/>
          <a:lstStyle/>
          <a:p>
            <a:pPr marL="431800" indent="-323850" defTabSz="457200" eaLnBrk="1" hangingPunct="1">
              <a:buSzPct val="45000"/>
              <a:buFont typeface="Wingdings" pitchFamily="2" charset="2"/>
              <a:buChar char=""/>
              <a:tabLst>
                <a:tab pos="723900" algn="l"/>
                <a:tab pos="1447800" algn="l"/>
                <a:tab pos="2171700" algn="l"/>
                <a:tab pos="2895600" algn="l"/>
                <a:tab pos="3619500" algn="l"/>
                <a:tab pos="4343400" algn="l"/>
              </a:tabLst>
              <a:defRPr/>
            </a:pPr>
            <a:r>
              <a:rPr lang="en-GB" sz="2000" dirty="0" smtClean="0">
                <a:latin typeface="Times New Roman" pitchFamily="18" charset="0"/>
                <a:cs typeface="Times New Roman" pitchFamily="18" charset="0"/>
              </a:rPr>
              <a:t>Two factors affect projectile motion:</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b="1" i="1" dirty="0">
                <a:latin typeface="Times New Roman" pitchFamily="18" charset="0"/>
                <a:cs typeface="Times New Roman" pitchFamily="18" charset="0"/>
              </a:rPr>
              <a:t> </a:t>
            </a:r>
            <a:r>
              <a:rPr lang="en-GB" sz="2000" b="1" i="1" dirty="0" smtClean="0">
                <a:latin typeface="Times New Roman" pitchFamily="18" charset="0"/>
                <a:cs typeface="Times New Roman" pitchFamily="18" charset="0"/>
              </a:rPr>
              <a:t>    </a:t>
            </a:r>
            <a:r>
              <a:rPr lang="en-GB" sz="2000" b="1" i="1" dirty="0">
                <a:latin typeface="Times New Roman" pitchFamily="18" charset="0"/>
                <a:cs typeface="Times New Roman" pitchFamily="18" charset="0"/>
              </a:rPr>
              <a:t>a</a:t>
            </a:r>
            <a:r>
              <a:rPr lang="en-GB" sz="2000" b="1" i="1" dirty="0" smtClean="0">
                <a:latin typeface="Times New Roman" pitchFamily="18" charset="0"/>
                <a:cs typeface="Times New Roman" pitchFamily="18" charset="0"/>
              </a:rPr>
              <a:t>.) initial velocity of the projectile</a:t>
            </a:r>
            <a:r>
              <a:rPr lang="en-GB" sz="2000" b="1" dirty="0" smtClean="0"/>
              <a:t>.</a:t>
            </a:r>
          </a:p>
          <a:p>
            <a:pPr marL="107950" indent="0" defTabSz="457200" eaLnBrk="1" hangingPunct="1">
              <a:buSzPct val="45000"/>
              <a:buFontTx/>
              <a:buNone/>
              <a:tabLst>
                <a:tab pos="723900" algn="l"/>
                <a:tab pos="1447800" algn="l"/>
                <a:tab pos="2171700" algn="l"/>
                <a:tab pos="2895600" algn="l"/>
                <a:tab pos="3619500" algn="l"/>
                <a:tab pos="4343400" algn="l"/>
              </a:tabLst>
              <a:defRPr/>
            </a:pPr>
            <a:r>
              <a:rPr lang="en-GB" sz="2000" b="1" i="1" dirty="0" smtClean="0">
                <a:latin typeface="Times New Roman" pitchFamily="18" charset="0"/>
                <a:cs typeface="Times New Roman" pitchFamily="18" charset="0"/>
              </a:rPr>
              <a:t>     b.) angle of the projection.</a:t>
            </a:r>
          </a:p>
        </p:txBody>
      </p:sp>
      <p:pic>
        <p:nvPicPr>
          <p:cNvPr id="32773" name="Picture 7"/>
          <p:cNvPicPr>
            <a:picLocks noChangeAspect="1" noChangeArrowheads="1"/>
          </p:cNvPicPr>
          <p:nvPr/>
        </p:nvPicPr>
        <p:blipFill>
          <a:blip r:embed="rId3"/>
          <a:srcRect/>
          <a:stretch>
            <a:fillRect/>
          </a:stretch>
        </p:blipFill>
        <p:spPr bwMode="auto">
          <a:xfrm>
            <a:off x="1130300" y="2362200"/>
            <a:ext cx="6705600" cy="3752850"/>
          </a:xfrm>
          <a:prstGeom prst="rect">
            <a:avLst/>
          </a:prstGeom>
          <a:noFill/>
          <a:ln w="9525">
            <a:noFill/>
            <a:miter lim="800000"/>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miter lim="800000"/>
            <a:headEnd/>
            <a:tailEnd/>
          </a:ln>
        </p:spPr>
        <p:txBody>
          <a:bodyPr/>
          <a:lstStyle/>
          <a:p>
            <a:fld id="{F6F8B771-3746-416A-99DB-E972A8F4FC49}" type="slidenum">
              <a:rPr lang="en-US" smtClean="0"/>
              <a:pPr/>
              <a:t>32</a:t>
            </a:fld>
            <a:endParaRPr lang="en-US" smtClean="0"/>
          </a:p>
        </p:txBody>
      </p:sp>
      <p:sp>
        <p:nvSpPr>
          <p:cNvPr id="33795" name="Rectangle 2"/>
          <p:cNvSpPr>
            <a:spLocks noGrp="1" noChangeArrowheads="1"/>
          </p:cNvSpPr>
          <p:nvPr>
            <p:ph type="title"/>
          </p:nvPr>
        </p:nvSpPr>
        <p:spPr>
          <a:xfrm>
            <a:off x="457200" y="274638"/>
            <a:ext cx="8231188" cy="639762"/>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smtClean="0"/>
              <a:t>Analysis of Projectile Motion</a:t>
            </a:r>
          </a:p>
        </p:txBody>
      </p:sp>
      <p:sp>
        <p:nvSpPr>
          <p:cNvPr id="33796" name="Rectangle 3"/>
          <p:cNvSpPr>
            <a:spLocks noGrp="1" noChangeArrowheads="1"/>
          </p:cNvSpPr>
          <p:nvPr>
            <p:ph type="body" idx="1"/>
          </p:nvPr>
        </p:nvSpPr>
        <p:spPr>
          <a:xfrm>
            <a:off x="381000" y="1066800"/>
            <a:ext cx="8305800" cy="5181600"/>
          </a:xfrm>
        </p:spPr>
        <p:txBody>
          <a:bodyPr lIns="0" tIns="18287" rIns="0" bIns="0"/>
          <a:lstStyle/>
          <a:p>
            <a:pPr algn="just" defTabSz="457200" eaLnBrk="1" hangingPunct="1">
              <a:lnSpc>
                <a:spcPct val="95000"/>
              </a:lnSpc>
              <a:tabLst>
                <a:tab pos="571500" algn="l"/>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000" smtClean="0">
                <a:latin typeface="Times New Roman" pitchFamily="18" charset="0"/>
                <a:cs typeface="Times New Roman" pitchFamily="18" charset="0"/>
              </a:rPr>
              <a:t>Consider an object that is projected into the sky with an initial speed of </a:t>
            </a:r>
            <a:r>
              <a:rPr lang="en-GB" sz="2000" b="1" i="1" smtClean="0">
                <a:latin typeface="Times New Roman" pitchFamily="18" charset="0"/>
                <a:cs typeface="Times New Roman" pitchFamily="18" charset="0"/>
              </a:rPr>
              <a:t>u</a:t>
            </a:r>
            <a:r>
              <a:rPr lang="en-GB" sz="2000" smtClean="0">
                <a:latin typeface="Times New Roman" pitchFamily="18" charset="0"/>
                <a:cs typeface="Times New Roman" pitchFamily="18" charset="0"/>
              </a:rPr>
              <a:t> and at an angle of </a:t>
            </a:r>
            <a:r>
              <a:rPr lang="en-GB" sz="2000" b="1" i="1" smtClean="0">
                <a:latin typeface="Times New Roman" pitchFamily="18" charset="0"/>
                <a:cs typeface="Times New Roman" pitchFamily="18" charset="0"/>
              </a:rPr>
              <a:t>θ  </a:t>
            </a:r>
            <a:r>
              <a:rPr lang="en-GB" sz="2000" smtClean="0">
                <a:latin typeface="Times New Roman" pitchFamily="18" charset="0"/>
                <a:cs typeface="Times New Roman" pitchFamily="18" charset="0"/>
              </a:rPr>
              <a:t>with the horizontal. </a:t>
            </a:r>
          </a:p>
          <a:p>
            <a:pPr algn="just" defTabSz="457200" eaLnBrk="1" hangingPunct="1">
              <a:lnSpc>
                <a:spcPct val="95000"/>
              </a:lnSpc>
              <a:buFontTx/>
              <a:buNone/>
              <a:tabLst>
                <a:tab pos="571500" algn="l"/>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latin typeface="Times New Roman" pitchFamily="18" charset="0"/>
                <a:cs typeface="Times New Roman" pitchFamily="18" charset="0"/>
              </a:rPr>
              <a:t>           </a:t>
            </a:r>
            <a:r>
              <a:rPr lang="en-GB" sz="2800" smtClean="0">
                <a:latin typeface="Times New Roman" pitchFamily="18" charset="0"/>
                <a:cs typeface="Times New Roman" pitchFamily="18" charset="0"/>
              </a:rPr>
              <a:t>  </a:t>
            </a:r>
          </a:p>
          <a:p>
            <a:pPr algn="just" defTabSz="457200" eaLnBrk="1" hangingPunct="1">
              <a:lnSpc>
                <a:spcPct val="95000"/>
              </a:lnSpc>
              <a:buFontTx/>
              <a:buNone/>
              <a:tabLst>
                <a:tab pos="571500" algn="l"/>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smtClean="0">
                <a:latin typeface="Times New Roman" pitchFamily="18" charset="0"/>
                <a:cs typeface="Times New Roman" pitchFamily="18" charset="0"/>
              </a:rPr>
              <a:t>				                                                                                                                 				</a:t>
            </a:r>
          </a:p>
          <a:p>
            <a:pPr algn="just" defTabSz="457200" eaLnBrk="1" hangingPunct="1">
              <a:lnSpc>
                <a:spcPct val="98000"/>
              </a:lnSpc>
              <a:buFontTx/>
              <a:buNone/>
              <a:tabLst>
                <a:tab pos="571500" algn="l"/>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smtClean="0">
                <a:latin typeface="Times New Roman" pitchFamily="18" charset="0"/>
                <a:cs typeface="Times New Roman" pitchFamily="18" charset="0"/>
              </a:rPr>
              <a:t>                        </a:t>
            </a:r>
          </a:p>
          <a:p>
            <a:pPr algn="just" defTabSz="457200" eaLnBrk="1" hangingPunct="1">
              <a:lnSpc>
                <a:spcPct val="98000"/>
              </a:lnSpc>
              <a:buFontTx/>
              <a:buNone/>
              <a:tabLst>
                <a:tab pos="571500" algn="l"/>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smtClean="0">
                <a:latin typeface="Times New Roman" pitchFamily="18" charset="0"/>
                <a:cs typeface="Times New Roman" pitchFamily="18" charset="0"/>
              </a:rPr>
              <a:t>                              </a:t>
            </a:r>
            <a:endParaRPr lang="en-GB" sz="2800" smtClean="0">
              <a:latin typeface="DejaVu Sans" charset="0"/>
            </a:endParaRPr>
          </a:p>
        </p:txBody>
      </p:sp>
      <p:pic>
        <p:nvPicPr>
          <p:cNvPr id="33797" name="Picture 10"/>
          <p:cNvPicPr>
            <a:picLocks noChangeAspect="1" noChangeArrowheads="1"/>
          </p:cNvPicPr>
          <p:nvPr/>
        </p:nvPicPr>
        <p:blipFill>
          <a:blip r:embed="rId3"/>
          <a:srcRect/>
          <a:stretch>
            <a:fillRect/>
          </a:stretch>
        </p:blipFill>
        <p:spPr bwMode="auto">
          <a:xfrm>
            <a:off x="1622425" y="1981200"/>
            <a:ext cx="5991225" cy="2562225"/>
          </a:xfrm>
          <a:prstGeom prst="rect">
            <a:avLst/>
          </a:prstGeom>
          <a:noFill/>
          <a:ln w="9525">
            <a:noFill/>
            <a:miter lim="800000"/>
            <a:headEnd/>
            <a:tailEnd/>
          </a:ln>
          <a:effectLst/>
        </p:spPr>
      </p:pic>
      <p:cxnSp>
        <p:nvCxnSpPr>
          <p:cNvPr id="9" name="Straight Arrow Connector 8"/>
          <p:cNvCxnSpPr/>
          <p:nvPr/>
        </p:nvCxnSpPr>
        <p:spPr>
          <a:xfrm>
            <a:off x="2133600" y="4800600"/>
            <a:ext cx="5029200" cy="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799" name="TextBox 9"/>
          <p:cNvSpPr txBox="1">
            <a:spLocks noChangeArrowheads="1"/>
          </p:cNvSpPr>
          <p:nvPr/>
        </p:nvSpPr>
        <p:spPr bwMode="auto">
          <a:xfrm>
            <a:off x="4243388" y="4953000"/>
            <a:ext cx="809625" cy="338138"/>
          </a:xfrm>
          <a:prstGeom prst="rect">
            <a:avLst/>
          </a:prstGeom>
          <a:noFill/>
          <a:ln w="9525">
            <a:noFill/>
            <a:miter lim="800000"/>
            <a:headEnd/>
            <a:tailEnd/>
          </a:ln>
        </p:spPr>
        <p:txBody>
          <a:bodyPr wrap="none">
            <a:spAutoFit/>
          </a:bodyPr>
          <a:lstStyle/>
          <a:p>
            <a:r>
              <a:rPr lang="en-US" sz="1600" b="1">
                <a:solidFill>
                  <a:srgbClr val="7030A0"/>
                </a:solidFill>
              </a:rPr>
              <a:t>Range</a:t>
            </a:r>
          </a:p>
        </p:txBody>
      </p:sp>
      <p:cxnSp>
        <p:nvCxnSpPr>
          <p:cNvPr id="19" name="Straight Arrow Connector 18"/>
          <p:cNvCxnSpPr/>
          <p:nvPr/>
        </p:nvCxnSpPr>
        <p:spPr>
          <a:xfrm>
            <a:off x="4618038" y="3048000"/>
            <a:ext cx="0" cy="106680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801" name="TextBox 31"/>
          <p:cNvSpPr txBox="1">
            <a:spLocks noChangeArrowheads="1"/>
          </p:cNvSpPr>
          <p:nvPr/>
        </p:nvSpPr>
        <p:spPr bwMode="auto">
          <a:xfrm>
            <a:off x="4622800" y="3352800"/>
            <a:ext cx="1314450" cy="338138"/>
          </a:xfrm>
          <a:prstGeom prst="rect">
            <a:avLst/>
          </a:prstGeom>
          <a:noFill/>
          <a:ln w="9525">
            <a:noFill/>
            <a:miter lim="800000"/>
            <a:headEnd/>
            <a:tailEnd/>
          </a:ln>
        </p:spPr>
        <p:txBody>
          <a:bodyPr wrap="none">
            <a:spAutoFit/>
          </a:bodyPr>
          <a:lstStyle/>
          <a:p>
            <a:r>
              <a:rPr lang="en-US" sz="1600" b="1">
                <a:solidFill>
                  <a:srgbClr val="C00000"/>
                </a:solidFill>
              </a:rPr>
              <a:t>Max. height</a:t>
            </a:r>
          </a:p>
        </p:txBody>
      </p:sp>
      <p:sp>
        <p:nvSpPr>
          <p:cNvPr id="33802" name="TextBox 22"/>
          <p:cNvSpPr txBox="1">
            <a:spLocks noChangeArrowheads="1"/>
          </p:cNvSpPr>
          <p:nvPr/>
        </p:nvSpPr>
        <p:spPr bwMode="auto">
          <a:xfrm>
            <a:off x="2362200" y="3263900"/>
            <a:ext cx="355600" cy="461963"/>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u</a:t>
            </a:r>
          </a:p>
        </p:txBody>
      </p:sp>
      <p:sp>
        <p:nvSpPr>
          <p:cNvPr id="33803" name="TextBox 33"/>
          <p:cNvSpPr txBox="1">
            <a:spLocks noChangeArrowheads="1"/>
          </p:cNvSpPr>
          <p:nvPr/>
        </p:nvSpPr>
        <p:spPr bwMode="auto">
          <a:xfrm>
            <a:off x="533400" y="3576638"/>
            <a:ext cx="1573213" cy="461962"/>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u</a:t>
            </a:r>
            <a:r>
              <a:rPr lang="en-US" sz="2400" b="1" baseline="-25000">
                <a:latin typeface="Times New Roman" pitchFamily="18" charset="0"/>
                <a:cs typeface="Times New Roman" pitchFamily="18" charset="0"/>
              </a:rPr>
              <a:t>y</a:t>
            </a:r>
            <a:r>
              <a:rPr lang="en-US" sz="2400" b="1">
                <a:latin typeface="Times New Roman" pitchFamily="18" charset="0"/>
                <a:cs typeface="Times New Roman" pitchFamily="18" charset="0"/>
              </a:rPr>
              <a:t> = u sin</a:t>
            </a:r>
            <a:r>
              <a:rPr lang="el-GR" sz="2400" b="1">
                <a:latin typeface="Times New Roman" pitchFamily="18" charset="0"/>
                <a:cs typeface="Times New Roman" pitchFamily="18" charset="0"/>
              </a:rPr>
              <a:t>θ</a:t>
            </a:r>
            <a:endParaRPr lang="en-US" sz="2400" b="1">
              <a:latin typeface="Times New Roman" pitchFamily="18" charset="0"/>
              <a:cs typeface="Times New Roman" pitchFamily="18" charset="0"/>
            </a:endParaRPr>
          </a:p>
        </p:txBody>
      </p:sp>
      <p:sp>
        <p:nvSpPr>
          <p:cNvPr id="33804" name="TextBox 34"/>
          <p:cNvSpPr txBox="1">
            <a:spLocks noChangeArrowheads="1"/>
          </p:cNvSpPr>
          <p:nvPr/>
        </p:nvSpPr>
        <p:spPr bwMode="auto">
          <a:xfrm>
            <a:off x="2154238" y="4110038"/>
            <a:ext cx="1581150" cy="461962"/>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u</a:t>
            </a:r>
            <a:r>
              <a:rPr lang="en-US" sz="2400" b="1" baseline="-25000">
                <a:latin typeface="Times New Roman" pitchFamily="18" charset="0"/>
                <a:cs typeface="Times New Roman" pitchFamily="18" charset="0"/>
              </a:rPr>
              <a:t>x </a:t>
            </a:r>
            <a:r>
              <a:rPr lang="en-US" sz="2400" b="1">
                <a:latin typeface="Times New Roman" pitchFamily="18" charset="0"/>
                <a:cs typeface="Times New Roman" pitchFamily="18" charset="0"/>
              </a:rPr>
              <a:t>= u cos</a:t>
            </a:r>
            <a:r>
              <a:rPr lang="el-GR" sz="2400" b="1">
                <a:latin typeface="Times New Roman" pitchFamily="18" charset="0"/>
                <a:cs typeface="Times New Roman" pitchFamily="18" charset="0"/>
              </a:rPr>
              <a:t>θ</a:t>
            </a:r>
            <a:endParaRPr lang="en-US" sz="2400" b="1">
              <a:latin typeface="Times New Roman" pitchFamily="18" charset="0"/>
              <a:cs typeface="Times New Roman" pitchFamily="18" charset="0"/>
            </a:endParaRPr>
          </a:p>
        </p:txBody>
      </p:sp>
      <p:sp>
        <p:nvSpPr>
          <p:cNvPr id="33805" name="TextBox 35"/>
          <p:cNvSpPr txBox="1">
            <a:spLocks noChangeArrowheads="1"/>
          </p:cNvSpPr>
          <p:nvPr/>
        </p:nvSpPr>
        <p:spPr bwMode="auto">
          <a:xfrm>
            <a:off x="2779713" y="3581400"/>
            <a:ext cx="344487" cy="461963"/>
          </a:xfrm>
          <a:prstGeom prst="rect">
            <a:avLst/>
          </a:prstGeom>
          <a:noFill/>
          <a:ln w="9525">
            <a:noFill/>
            <a:miter lim="800000"/>
            <a:headEnd/>
            <a:tailEnd/>
          </a:ln>
        </p:spPr>
        <p:txBody>
          <a:bodyPr wrap="none">
            <a:spAutoFit/>
          </a:bodyPr>
          <a:lstStyle/>
          <a:p>
            <a:r>
              <a:rPr lang="el-GR" sz="2400" b="1">
                <a:latin typeface="Times New Roman" pitchFamily="18" charset="0"/>
                <a:cs typeface="Times New Roman" pitchFamily="18" charset="0"/>
              </a:rPr>
              <a:t>θ</a:t>
            </a:r>
            <a:endParaRPr lang="en-US" sz="2400" b="1">
              <a:latin typeface="Times New Roman" pitchFamily="18" charset="0"/>
              <a:cs typeface="Times New Roman" pitchFamily="18" charset="0"/>
            </a:endParaRPr>
          </a:p>
        </p:txBody>
      </p:sp>
      <p:cxnSp>
        <p:nvCxnSpPr>
          <p:cNvPr id="25" name="Straight Connector 24"/>
          <p:cNvCxnSpPr/>
          <p:nvPr/>
        </p:nvCxnSpPr>
        <p:spPr>
          <a:xfrm>
            <a:off x="2133600" y="4114800"/>
            <a:ext cx="0" cy="1176338"/>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62800" y="4114800"/>
            <a:ext cx="0" cy="1176338"/>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905000" y="4219575"/>
            <a:ext cx="201613"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miter lim="800000"/>
            <a:headEnd/>
            <a:tailEnd/>
          </a:ln>
        </p:spPr>
        <p:txBody>
          <a:bodyPr/>
          <a:lstStyle/>
          <a:p>
            <a:fld id="{B6448AAD-77BA-483A-94E0-328D858715CB}" type="slidenum">
              <a:rPr lang="en-US" smtClean="0"/>
              <a:pPr/>
              <a:t>33</a:t>
            </a:fld>
            <a:endParaRPr lang="en-US" smtClean="0"/>
          </a:p>
        </p:txBody>
      </p:sp>
      <p:sp>
        <p:nvSpPr>
          <p:cNvPr id="34819" name="Rectangle 2"/>
          <p:cNvSpPr>
            <a:spLocks noGrp="1" noChangeArrowheads="1"/>
          </p:cNvSpPr>
          <p:nvPr>
            <p:ph type="title"/>
          </p:nvPr>
        </p:nvSpPr>
        <p:spPr>
          <a:xfrm>
            <a:off x="457200" y="241300"/>
            <a:ext cx="8231188" cy="596900"/>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 </a:t>
            </a:r>
            <a:r>
              <a:rPr lang="en-GB" sz="3200" smtClean="0"/>
              <a:t>Analysis of Projectile Motion (Cont…)</a:t>
            </a:r>
          </a:p>
        </p:txBody>
      </p:sp>
      <p:sp>
        <p:nvSpPr>
          <p:cNvPr id="33796" name="Rectangle 3"/>
          <p:cNvSpPr>
            <a:spLocks noGrp="1" noRot="1" noChangeAspect="1" noMove="1" noResize="1" noEditPoints="1" noAdjustHandles="1" noChangeArrowheads="1" noChangeShapeType="1" noTextEdit="1"/>
          </p:cNvSpPr>
          <p:nvPr>
            <p:ph type="body" idx="1"/>
          </p:nvPr>
        </p:nvSpPr>
        <p:spPr>
          <a:xfrm>
            <a:off x="457200" y="1206500"/>
            <a:ext cx="8228013" cy="4902200"/>
          </a:xfrm>
          <a:blipFill rotWithShape="1">
            <a:blip r:embed="rId3"/>
            <a:stretch>
              <a:fillRect l="-1704" t="-1617" r="-1852"/>
            </a:stretch>
          </a:blipFill>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a:noFill/>
              </a:rPr>
              <a:t> </a:t>
            </a:r>
          </a:p>
        </p:txBody>
      </p:sp>
      <p:sp>
        <p:nvSpPr>
          <p:cNvPr id="2" name="Round Diagonal Corner Rectangle 1"/>
          <p:cNvSpPr/>
          <p:nvPr/>
        </p:nvSpPr>
        <p:spPr>
          <a:xfrm>
            <a:off x="3276600" y="3657600"/>
            <a:ext cx="2032000" cy="914400"/>
          </a:xfrm>
          <a:prstGeom prst="round2DiagRect">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a:ln>
            <a:miter lim="800000"/>
            <a:headEnd/>
            <a:tailEnd/>
          </a:ln>
        </p:spPr>
        <p:txBody>
          <a:bodyPr/>
          <a:lstStyle/>
          <a:p>
            <a:fld id="{94AE33C8-024F-4395-B7B9-F549E0F36244}" type="slidenum">
              <a:rPr lang="en-US" smtClean="0"/>
              <a:pPr/>
              <a:t>34</a:t>
            </a:fld>
            <a:endParaRPr lang="en-US" smtClean="0"/>
          </a:p>
        </p:txBody>
      </p:sp>
      <p:sp>
        <p:nvSpPr>
          <p:cNvPr id="35843" name="Rectangle 2"/>
          <p:cNvSpPr>
            <a:spLocks noGrp="1" noChangeArrowheads="1"/>
          </p:cNvSpPr>
          <p:nvPr>
            <p:ph type="title"/>
          </p:nvPr>
        </p:nvSpPr>
        <p:spPr>
          <a:xfrm>
            <a:off x="457200" y="-152400"/>
            <a:ext cx="8229600" cy="1143000"/>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 </a:t>
            </a:r>
            <a:r>
              <a:rPr lang="en-GB" sz="3200" smtClean="0"/>
              <a:t>Analysis of Projectile Motion (Cont…)</a:t>
            </a:r>
          </a:p>
        </p:txBody>
      </p:sp>
      <p:sp>
        <p:nvSpPr>
          <p:cNvPr id="34820" name="Rectangle 3"/>
          <p:cNvSpPr>
            <a:spLocks noGrp="1" noRot="1" noChangeAspect="1" noMove="1" noResize="1" noEditPoints="1" noAdjustHandles="1" noChangeArrowheads="1" noChangeShapeType="1" noTextEdit="1"/>
          </p:cNvSpPr>
          <p:nvPr>
            <p:ph type="body" sz="half" idx="1"/>
          </p:nvPr>
        </p:nvSpPr>
        <p:spPr>
          <a:xfrm>
            <a:off x="457200" y="914400"/>
            <a:ext cx="8382000" cy="5562600"/>
          </a:xfrm>
          <a:blipFill rotWithShape="1">
            <a:blip r:embed="rId3"/>
            <a:stretch>
              <a:fillRect l="-1673" r="-2109"/>
            </a:stretch>
          </a:blipFill>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a:noFill/>
              </a:rPr>
              <a:t> </a:t>
            </a:r>
          </a:p>
        </p:txBody>
      </p:sp>
      <p:sp>
        <p:nvSpPr>
          <p:cNvPr id="5" name="Round Diagonal Corner Rectangle 4"/>
          <p:cNvSpPr/>
          <p:nvPr/>
        </p:nvSpPr>
        <p:spPr>
          <a:xfrm>
            <a:off x="2362200" y="3187700"/>
            <a:ext cx="2209800" cy="914400"/>
          </a:xfrm>
          <a:prstGeom prst="round2DiagRect">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 Diagonal Corner Rectangle 5"/>
          <p:cNvSpPr/>
          <p:nvPr/>
        </p:nvSpPr>
        <p:spPr>
          <a:xfrm>
            <a:off x="2362200" y="5105400"/>
            <a:ext cx="2209800" cy="914400"/>
          </a:xfrm>
          <a:prstGeom prst="round2DiagRect">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667000" y="3810000"/>
            <a:ext cx="3276600" cy="1219200"/>
          </a:xfrm>
          <a:prstGeom prst="roundRect">
            <a:avLst/>
          </a:prstGeom>
          <a:solidFill>
            <a:srgbClr val="FF99FF"/>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67" name="Rectangle 2"/>
          <p:cNvSpPr>
            <a:spLocks noGrp="1" noChangeArrowheads="1"/>
          </p:cNvSpPr>
          <p:nvPr>
            <p:ph type="title"/>
          </p:nvPr>
        </p:nvSpPr>
        <p:spPr>
          <a:xfrm>
            <a:off x="457200" y="274638"/>
            <a:ext cx="8229600" cy="639762"/>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 </a:t>
            </a:r>
            <a:r>
              <a:rPr lang="en-GB" sz="3200" smtClean="0"/>
              <a:t>Analysis of Projectile Motion (Cont…)</a:t>
            </a:r>
          </a:p>
        </p:txBody>
      </p:sp>
      <p:sp>
        <p:nvSpPr>
          <p:cNvPr id="36868" name="Content Placeholder 2"/>
          <p:cNvSpPr>
            <a:spLocks noGrp="1"/>
          </p:cNvSpPr>
          <p:nvPr>
            <p:ph idx="1"/>
          </p:nvPr>
        </p:nvSpPr>
        <p:spPr>
          <a:xfrm>
            <a:off x="381000" y="1371600"/>
            <a:ext cx="8229600" cy="3276600"/>
          </a:xfrm>
        </p:spPr>
        <p:txBody>
          <a:bodyPr/>
          <a:lstStyle/>
          <a:p>
            <a:r>
              <a:rPr lang="en-US" smtClean="0"/>
              <a:t>To calculate maximum height (H), v</a:t>
            </a:r>
            <a:r>
              <a:rPr lang="en-US" baseline="-25000" smtClean="0"/>
              <a:t>y </a:t>
            </a:r>
            <a:r>
              <a:rPr lang="en-US" smtClean="0"/>
              <a:t>= 0, thus:</a:t>
            </a:r>
          </a:p>
          <a:p>
            <a:r>
              <a:rPr lang="en-US" smtClean="0"/>
              <a:t>v</a:t>
            </a:r>
            <a:r>
              <a:rPr lang="en-US" baseline="-25000" smtClean="0"/>
              <a:t>y</a:t>
            </a:r>
            <a:r>
              <a:rPr lang="en-US" baseline="30000" smtClean="0"/>
              <a:t>2 </a:t>
            </a:r>
            <a:r>
              <a:rPr lang="en-US" smtClean="0"/>
              <a:t>= u</a:t>
            </a:r>
            <a:r>
              <a:rPr lang="en-US" baseline="-25000" smtClean="0"/>
              <a:t>y</a:t>
            </a:r>
            <a:r>
              <a:rPr lang="en-US" baseline="30000" smtClean="0"/>
              <a:t>2 </a:t>
            </a:r>
            <a:r>
              <a:rPr lang="en-US" smtClean="0"/>
              <a:t>+2a</a:t>
            </a:r>
            <a:r>
              <a:rPr lang="en-US" baseline="-25000" smtClean="0"/>
              <a:t>y</a:t>
            </a:r>
            <a:r>
              <a:rPr lang="en-US" smtClean="0"/>
              <a:t>s</a:t>
            </a:r>
            <a:r>
              <a:rPr lang="en-US" baseline="-25000" smtClean="0"/>
              <a:t>y</a:t>
            </a:r>
            <a:endParaRPr lang="en-US" baseline="30000" smtClean="0"/>
          </a:p>
          <a:p>
            <a:r>
              <a:rPr lang="en-US" baseline="30000" smtClean="0"/>
              <a:t> </a:t>
            </a:r>
            <a:r>
              <a:rPr lang="en-US" smtClean="0"/>
              <a:t>0  = (usin </a:t>
            </a:r>
            <a:r>
              <a:rPr lang="el-GR" smtClean="0"/>
              <a:t>θ</a:t>
            </a:r>
            <a:r>
              <a:rPr lang="en-US" smtClean="0"/>
              <a:t>)</a:t>
            </a:r>
            <a:r>
              <a:rPr lang="en-US" baseline="30000" smtClean="0"/>
              <a:t> 2 </a:t>
            </a:r>
            <a:r>
              <a:rPr lang="en-US" smtClean="0"/>
              <a:t>– 2gH</a:t>
            </a:r>
          </a:p>
        </p:txBody>
      </p:sp>
      <p:sp>
        <p:nvSpPr>
          <p:cNvPr id="36869" name="Slide Number Placeholder 6"/>
          <p:cNvSpPr>
            <a:spLocks noGrp="1"/>
          </p:cNvSpPr>
          <p:nvPr>
            <p:ph type="sldNum" sz="quarter" idx="12"/>
          </p:nvPr>
        </p:nvSpPr>
        <p:spPr>
          <a:noFill/>
          <a:ln>
            <a:miter lim="800000"/>
            <a:headEnd/>
            <a:tailEnd/>
          </a:ln>
        </p:spPr>
        <p:txBody>
          <a:bodyPr/>
          <a:lstStyle/>
          <a:p>
            <a:fld id="{8B8AD83A-30CA-4F9A-B4CC-1E7FAB178D25}" type="slidenum">
              <a:rPr lang="en-US" smtClean="0"/>
              <a:pPr/>
              <a:t>35</a:t>
            </a:fld>
            <a:endParaRPr lang="en-US" smtClean="0"/>
          </a:p>
        </p:txBody>
      </p:sp>
      <p:sp>
        <p:nvSpPr>
          <p:cNvPr id="2" name="TextBox 1"/>
          <p:cNvSpPr txBox="1">
            <a:spLocks noRot="1" noChangeAspect="1" noMove="1" noResize="1" noEditPoints="1" noAdjustHandles="1" noChangeArrowheads="1" noChangeShapeType="1" noTextEdit="1"/>
          </p:cNvSpPr>
          <p:nvPr/>
        </p:nvSpPr>
        <p:spPr>
          <a:xfrm>
            <a:off x="3176896" y="3881015"/>
            <a:ext cx="2233304" cy="995785"/>
          </a:xfrm>
          <a:prstGeom prst="rect">
            <a:avLst/>
          </a:prstGeom>
          <a:blipFill rotWithShape="1">
            <a:blip r:embed="rId3"/>
            <a:stretch>
              <a:fillRect l="-6812"/>
            </a:stretch>
          </a:blipFill>
        </p:spPr>
        <p:txBody>
          <a:bodyPr/>
          <a:lstStyle/>
          <a:p>
            <a:pPr>
              <a:defRPr/>
            </a:pPr>
            <a:r>
              <a:rPr lang="en-US">
                <a:noFill/>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miter lim="800000"/>
            <a:headEnd/>
            <a:tailEnd/>
          </a:ln>
        </p:spPr>
        <p:txBody>
          <a:bodyPr/>
          <a:lstStyle/>
          <a:p>
            <a:fld id="{AF70996E-E01C-4038-BB28-9EB54A56B72C}" type="slidenum">
              <a:rPr lang="en-US" smtClean="0"/>
              <a:pPr/>
              <a:t>36</a:t>
            </a:fld>
            <a:endParaRPr lang="en-US" smtClean="0"/>
          </a:p>
        </p:txBody>
      </p:sp>
      <p:sp>
        <p:nvSpPr>
          <p:cNvPr id="37891" name="Rectangle 2"/>
          <p:cNvSpPr>
            <a:spLocks noGrp="1" noChangeArrowheads="1"/>
          </p:cNvSpPr>
          <p:nvPr>
            <p:ph type="title"/>
          </p:nvPr>
        </p:nvSpPr>
        <p:spPr>
          <a:xfrm>
            <a:off x="457200" y="152400"/>
            <a:ext cx="8231188" cy="838200"/>
          </a:xfrm>
        </p:spPr>
        <p:txBody>
          <a:bodyPr lIns="0" tIns="18287" rIns="0" bIns="0"/>
          <a:lstStyle/>
          <a:p>
            <a:pPr defTabSz="457200" eaLnBrk="1" hangingPunct="1">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smtClean="0">
                <a:latin typeface="Nimbus Roman No9 L;Times New Ro" pitchFamily="16" charset="0"/>
              </a:rPr>
              <a:t>Example 6</a:t>
            </a:r>
          </a:p>
        </p:txBody>
      </p:sp>
      <p:sp>
        <p:nvSpPr>
          <p:cNvPr id="46084" name="Rectangle 3"/>
          <p:cNvSpPr>
            <a:spLocks noGrp="1" noChangeArrowheads="1"/>
          </p:cNvSpPr>
          <p:nvPr>
            <p:ph type="body" idx="1"/>
          </p:nvPr>
        </p:nvSpPr>
        <p:spPr>
          <a:xfrm>
            <a:off x="228600" y="1066800"/>
            <a:ext cx="8496300" cy="4522788"/>
          </a:xfrm>
        </p:spPr>
        <p:txBody>
          <a:bodyPr lIns="0" tIns="12572" rIns="0" bIns="0"/>
          <a:lstStyle/>
          <a:p>
            <a:pPr algn="just" defTabSz="457200" eaLnBrk="1" hangingPunct="1">
              <a:lnSpc>
                <a:spcPct val="95000"/>
              </a:lnSpc>
              <a:tabLst>
                <a:tab pos="1485900" algn="l"/>
                <a:tab pos="3028950" algn="l"/>
                <a:tab pos="3619500" algn="l"/>
                <a:tab pos="4343400" algn="l"/>
                <a:tab pos="5067300" algn="l"/>
                <a:tab pos="5791200" algn="l"/>
                <a:tab pos="6515100" algn="l"/>
                <a:tab pos="7239000" algn="l"/>
                <a:tab pos="7962900" algn="l"/>
                <a:tab pos="8686800" algn="l"/>
              </a:tabLst>
              <a:defRPr/>
            </a:pPr>
            <a:r>
              <a:rPr lang="en-US" sz="2000" dirty="0" smtClean="0">
                <a:latin typeface="Times New Roman" pitchFamily="18" charset="0"/>
                <a:cs typeface="Times New Roman" pitchFamily="18" charset="0"/>
              </a:rPr>
              <a:t>A stone is thrown from the top of a vertical cliff, 45m high above level ground, with an initial velocity of 15m/s in horizontal direction.</a:t>
            </a:r>
          </a:p>
          <a:p>
            <a:pPr marL="0" indent="0"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How long will it take to reach the ground?</a:t>
            </a:r>
          </a:p>
          <a:p>
            <a:pPr marL="0" indent="0"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endParaRPr lang="en-US" sz="2000" dirty="0" smtClean="0">
              <a:latin typeface="Times New Roman" pitchFamily="18" charset="0"/>
              <a:cs typeface="Times New Roman" pitchFamily="18" charset="0"/>
            </a:endParaRPr>
          </a:p>
          <a:p>
            <a:pPr marL="0" indent="0"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endParaRPr lang="en-US" sz="2000" dirty="0">
              <a:latin typeface="Times New Roman" pitchFamily="18" charset="0"/>
              <a:cs typeface="Times New Roman" pitchFamily="18" charset="0"/>
            </a:endParaRPr>
          </a:p>
          <a:p>
            <a:pPr marL="0" indent="0"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endParaRPr lang="en-US" sz="2000" dirty="0" smtClean="0">
              <a:latin typeface="Times New Roman" pitchFamily="18" charset="0"/>
              <a:cs typeface="Times New Roman" pitchFamily="18" charset="0"/>
            </a:endParaRPr>
          </a:p>
          <a:p>
            <a:pPr marL="0" indent="0"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endParaRPr lang="en-US" sz="2000" dirty="0" smtClean="0">
              <a:latin typeface="Times New Roman" pitchFamily="18" charset="0"/>
              <a:cs typeface="Times New Roman" pitchFamily="18" charset="0"/>
            </a:endParaRPr>
          </a:p>
          <a:p>
            <a:pPr marL="0" indent="0"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r>
              <a:rPr lang="en-US" sz="2000" dirty="0" smtClean="0">
                <a:latin typeface="Times New Roman" pitchFamily="18" charset="0"/>
                <a:cs typeface="Times New Roman" pitchFamily="18" charset="0"/>
              </a:rPr>
              <a:t>     b.) How far from the base of the cliff is it when it reaches the ground?</a:t>
            </a:r>
          </a:p>
          <a:p>
            <a:pPr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defRPr/>
            </a:pPr>
            <a:r>
              <a:rPr lang="en-US" sz="2000" dirty="0" smtClean="0">
                <a:latin typeface="Times New Roman" pitchFamily="18" charset="0"/>
                <a:cs typeface="Times New Roman" pitchFamily="18" charset="0"/>
              </a:rPr>
              <a:t>	</a:t>
            </a:r>
            <a:endParaRPr lang="en-US" sz="2000" b="1" dirty="0" smtClean="0">
              <a:solidFill>
                <a:srgbClr val="0000FF"/>
              </a:solidFill>
              <a:latin typeface="Times New Roman" pitchFamily="18" charset="0"/>
              <a:cs typeface="Times New Roman" pitchFamily="18" charset="0"/>
            </a:endParaRPr>
          </a:p>
        </p:txBody>
      </p:sp>
      <p:sp>
        <p:nvSpPr>
          <p:cNvPr id="2" name="TextBox 1"/>
          <p:cNvSpPr txBox="1">
            <a:spLocks noChangeArrowheads="1"/>
          </p:cNvSpPr>
          <p:nvPr/>
        </p:nvSpPr>
        <p:spPr bwMode="auto">
          <a:xfrm>
            <a:off x="838200" y="2044700"/>
            <a:ext cx="2765425" cy="1262063"/>
          </a:xfrm>
          <a:prstGeom prst="rect">
            <a:avLst/>
          </a:prstGeom>
          <a:noFill/>
          <a:ln w="9525">
            <a:noFill/>
            <a:miter lim="800000"/>
            <a:headEnd/>
            <a:tailEnd/>
          </a:ln>
        </p:spPr>
        <p:txBody>
          <a:bodyPr wrap="none">
            <a:spAutoFit/>
          </a:bodyPr>
          <a:lstStyle/>
          <a:p>
            <a:pPr algn="just" defTabSz="457200">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a:latin typeface="Times New Roman" pitchFamily="18" charset="0"/>
                <a:cs typeface="Times New Roman" pitchFamily="18" charset="0"/>
              </a:rPr>
              <a:t> </a:t>
            </a:r>
            <a:r>
              <a:rPr lang="en-US" sz="2000">
                <a:latin typeface="Times New Roman" pitchFamily="18" charset="0"/>
                <a:cs typeface="Times New Roman" pitchFamily="18" charset="0"/>
              </a:rPr>
              <a:t>s</a:t>
            </a:r>
            <a:r>
              <a:rPr lang="en-US" sz="2000" baseline="-25000">
                <a:latin typeface="Times New Roman" pitchFamily="18" charset="0"/>
                <a:cs typeface="Times New Roman" pitchFamily="18" charset="0"/>
              </a:rPr>
              <a:t>y</a:t>
            </a:r>
            <a:r>
              <a:rPr lang="en-US" sz="2000">
                <a:latin typeface="Times New Roman" pitchFamily="18" charset="0"/>
                <a:cs typeface="Times New Roman" pitchFamily="18" charset="0"/>
              </a:rPr>
              <a:t> = u</a:t>
            </a:r>
            <a:r>
              <a:rPr lang="en-US" sz="2000" baseline="-25000">
                <a:latin typeface="Times New Roman" pitchFamily="18" charset="0"/>
                <a:cs typeface="Times New Roman" pitchFamily="18" charset="0"/>
              </a:rPr>
              <a:t>y</a:t>
            </a:r>
            <a:r>
              <a:rPr lang="en-US" sz="2000">
                <a:latin typeface="Times New Roman" pitchFamily="18" charset="0"/>
                <a:cs typeface="Times New Roman" pitchFamily="18" charset="0"/>
              </a:rPr>
              <a:t>t + ½ a</a:t>
            </a:r>
            <a:r>
              <a:rPr lang="en-US" sz="2000" baseline="-25000">
                <a:latin typeface="Times New Roman" pitchFamily="18" charset="0"/>
                <a:cs typeface="Times New Roman" pitchFamily="18" charset="0"/>
              </a:rPr>
              <a:t>y</a:t>
            </a:r>
            <a:r>
              <a:rPr lang="en-US" sz="2000">
                <a:latin typeface="Times New Roman" pitchFamily="18" charset="0"/>
                <a:cs typeface="Times New Roman" pitchFamily="18" charset="0"/>
              </a:rPr>
              <a:t>t</a:t>
            </a:r>
            <a:r>
              <a:rPr lang="en-US" sz="2000" baseline="30000">
                <a:latin typeface="Times New Roman" pitchFamily="18" charset="0"/>
                <a:cs typeface="Times New Roman" pitchFamily="18" charset="0"/>
              </a:rPr>
              <a:t>2</a:t>
            </a:r>
            <a:endParaRPr lang="en-US" sz="2000">
              <a:latin typeface="Times New Roman" pitchFamily="18" charset="0"/>
              <a:cs typeface="Times New Roman" pitchFamily="18" charset="0"/>
            </a:endParaRPr>
          </a:p>
          <a:p>
            <a:pPr algn="just" defTabSz="457200">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sz="2000">
                <a:latin typeface="Times New Roman" pitchFamily="18" charset="0"/>
                <a:cs typeface="Times New Roman" pitchFamily="18" charset="0"/>
              </a:rPr>
              <a:t>45 = 0 + ½ (9.81) t</a:t>
            </a:r>
            <a:r>
              <a:rPr lang="en-US" sz="2000" baseline="30000">
                <a:latin typeface="Times New Roman" pitchFamily="18" charset="0"/>
                <a:cs typeface="Times New Roman" pitchFamily="18" charset="0"/>
              </a:rPr>
              <a:t>2</a:t>
            </a:r>
            <a:endParaRPr lang="en-US" sz="2000">
              <a:latin typeface="Times New Roman" pitchFamily="18" charset="0"/>
              <a:cs typeface="Times New Roman" pitchFamily="18" charset="0"/>
            </a:endParaRPr>
          </a:p>
          <a:p>
            <a:pPr algn="just" defTabSz="457200">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sz="2000">
                <a:latin typeface="Times New Roman" pitchFamily="18" charset="0"/>
                <a:cs typeface="Times New Roman" pitchFamily="18" charset="0"/>
              </a:rPr>
              <a:t>   t = √ [ (45)(2) / (9.81) ]</a:t>
            </a:r>
          </a:p>
          <a:p>
            <a:pPr algn="just" defTabSz="457200">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sz="2000">
                <a:latin typeface="Times New Roman" pitchFamily="18" charset="0"/>
                <a:cs typeface="Times New Roman" pitchFamily="18" charset="0"/>
              </a:rPr>
              <a:t>   t = </a:t>
            </a:r>
            <a:r>
              <a:rPr lang="en-US" sz="2000" b="1">
                <a:solidFill>
                  <a:srgbClr val="0000FF"/>
                </a:solidFill>
                <a:latin typeface="Times New Roman" pitchFamily="18" charset="0"/>
                <a:cs typeface="Times New Roman" pitchFamily="18" charset="0"/>
              </a:rPr>
              <a:t>3.0 s</a:t>
            </a:r>
            <a:endParaRPr lang="en-US" sz="2000"/>
          </a:p>
        </p:txBody>
      </p:sp>
      <p:sp>
        <p:nvSpPr>
          <p:cNvPr id="6" name="TextBox 5"/>
          <p:cNvSpPr txBox="1">
            <a:spLocks noChangeArrowheads="1"/>
          </p:cNvSpPr>
          <p:nvPr/>
        </p:nvSpPr>
        <p:spPr bwMode="auto">
          <a:xfrm>
            <a:off x="760413" y="3962400"/>
            <a:ext cx="2516187" cy="677863"/>
          </a:xfrm>
          <a:prstGeom prst="rect">
            <a:avLst/>
          </a:prstGeom>
          <a:noFill/>
          <a:ln w="9525">
            <a:noFill/>
            <a:miter lim="800000"/>
            <a:headEnd/>
            <a:tailEnd/>
          </a:ln>
        </p:spPr>
        <p:txBody>
          <a:bodyPr wrap="none">
            <a:spAutoFit/>
          </a:bodyPr>
          <a:lstStyle/>
          <a:p>
            <a:pPr algn="just" defTabSz="457200">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sz="2000">
                <a:latin typeface="Times New Roman" pitchFamily="18" charset="0"/>
                <a:cs typeface="Times New Roman" pitchFamily="18" charset="0"/>
              </a:rPr>
              <a:t> s</a:t>
            </a:r>
            <a:r>
              <a:rPr lang="en-US" sz="2000" baseline="-25000">
                <a:latin typeface="Times New Roman" pitchFamily="18" charset="0"/>
                <a:cs typeface="Times New Roman" pitchFamily="18" charset="0"/>
              </a:rPr>
              <a:t>x</a:t>
            </a:r>
            <a:r>
              <a:rPr lang="en-US" sz="2000">
                <a:latin typeface="Times New Roman" pitchFamily="18" charset="0"/>
                <a:cs typeface="Times New Roman" pitchFamily="18" charset="0"/>
              </a:rPr>
              <a:t> = u</a:t>
            </a:r>
            <a:r>
              <a:rPr lang="en-US" sz="2000" baseline="-25000">
                <a:latin typeface="Times New Roman" pitchFamily="18" charset="0"/>
                <a:cs typeface="Times New Roman" pitchFamily="18" charset="0"/>
              </a:rPr>
              <a:t>x</a:t>
            </a:r>
            <a:r>
              <a:rPr lang="en-US" sz="2000">
                <a:latin typeface="Times New Roman" pitchFamily="18" charset="0"/>
                <a:cs typeface="Times New Roman" pitchFamily="18" charset="0"/>
              </a:rPr>
              <a:t>t </a:t>
            </a:r>
          </a:p>
          <a:p>
            <a:pPr algn="just" defTabSz="457200">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sz="2000">
                <a:latin typeface="Times New Roman" pitchFamily="18" charset="0"/>
                <a:cs typeface="Times New Roman" pitchFamily="18" charset="0"/>
              </a:rPr>
              <a:t> s</a:t>
            </a:r>
            <a:r>
              <a:rPr lang="en-US" sz="2000" baseline="-25000">
                <a:latin typeface="Times New Roman" pitchFamily="18" charset="0"/>
                <a:cs typeface="Times New Roman" pitchFamily="18" charset="0"/>
              </a:rPr>
              <a:t>x</a:t>
            </a:r>
            <a:r>
              <a:rPr lang="en-US" sz="2000">
                <a:latin typeface="Times New Roman" pitchFamily="18" charset="0"/>
                <a:cs typeface="Times New Roman" pitchFamily="18" charset="0"/>
              </a:rPr>
              <a:t> = (15 x 3.0) =</a:t>
            </a:r>
            <a:r>
              <a:rPr lang="en-US" sz="2000" b="1">
                <a:solidFill>
                  <a:srgbClr val="0000FF"/>
                </a:solidFill>
                <a:latin typeface="Times New Roman" pitchFamily="18" charset="0"/>
                <a:cs typeface="Times New Roman" pitchFamily="18" charset="0"/>
              </a:rPr>
              <a:t> 45 m</a:t>
            </a:r>
            <a:endParaRPr lang="en-US" sz="20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miter lim="800000"/>
            <a:headEnd/>
            <a:tailEnd/>
          </a:ln>
        </p:spPr>
        <p:txBody>
          <a:bodyPr/>
          <a:lstStyle/>
          <a:p>
            <a:fld id="{85BBDDB6-8D9A-461B-81A8-31305F6447DF}" type="slidenum">
              <a:rPr lang="en-US" smtClean="0"/>
              <a:pPr/>
              <a:t>37</a:t>
            </a:fld>
            <a:endParaRPr lang="en-US" smtClean="0"/>
          </a:p>
        </p:txBody>
      </p:sp>
      <p:sp>
        <p:nvSpPr>
          <p:cNvPr id="38915" name="Rectangle 2"/>
          <p:cNvSpPr>
            <a:spLocks noGrp="1" noChangeArrowheads="1"/>
          </p:cNvSpPr>
          <p:nvPr>
            <p:ph type="title"/>
          </p:nvPr>
        </p:nvSpPr>
        <p:spPr>
          <a:xfrm>
            <a:off x="457200" y="228600"/>
            <a:ext cx="8231188" cy="639763"/>
          </a:xfrm>
        </p:spPr>
        <p:txBody>
          <a:bodyPr lIns="0" tIns="18287" rIns="0" bIns="0"/>
          <a:lstStyle/>
          <a:p>
            <a:pPr defTabSz="457200" eaLnBrk="1" hangingPunct="1">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smtClean="0">
                <a:latin typeface="Nimbus Roman No9 L;Times New Ro" pitchFamily="16" charset="0"/>
              </a:rPr>
              <a:t>Example 7</a:t>
            </a:r>
          </a:p>
        </p:txBody>
      </p:sp>
      <p:sp>
        <p:nvSpPr>
          <p:cNvPr id="38916" name="Rectangle 3"/>
          <p:cNvSpPr>
            <a:spLocks noGrp="1" noChangeArrowheads="1"/>
          </p:cNvSpPr>
          <p:nvPr>
            <p:ph type="body" idx="1"/>
          </p:nvPr>
        </p:nvSpPr>
        <p:spPr>
          <a:xfrm>
            <a:off x="228600" y="1066800"/>
            <a:ext cx="8389938" cy="4751388"/>
          </a:xfrm>
        </p:spPr>
        <p:txBody>
          <a:bodyPr lIns="0" tIns="12572" rIns="0" bIns="0"/>
          <a:lstStyle/>
          <a:p>
            <a:pPr algn="just" defTabSz="457200" eaLnBrk="1" hangingPunct="1">
              <a:lnSpc>
                <a:spcPct val="95000"/>
              </a:lnSpc>
              <a:tabLst>
                <a:tab pos="1485900" algn="l"/>
                <a:tab pos="3028950" algn="l"/>
                <a:tab pos="3619500" algn="l"/>
                <a:tab pos="4343400" algn="l"/>
                <a:tab pos="5067300" algn="l"/>
                <a:tab pos="5791200" algn="l"/>
                <a:tab pos="6515100" algn="l"/>
                <a:tab pos="7239000" algn="l"/>
                <a:tab pos="7962900" algn="l"/>
                <a:tab pos="8686800" algn="l"/>
              </a:tabLst>
            </a:pPr>
            <a:r>
              <a:rPr lang="en-US" sz="2000" smtClean="0">
                <a:latin typeface="Times New Roman" pitchFamily="18" charset="0"/>
                <a:cs typeface="Times New Roman" pitchFamily="18" charset="0"/>
              </a:rPr>
              <a:t>A footballer kicks a ball which is initially at rest on a horizontal pitch. It acquires a velocity of 17 ms</a:t>
            </a:r>
            <a:r>
              <a:rPr lang="en-US" sz="2000" baseline="30000" smtClean="0">
                <a:latin typeface="Times New Roman" pitchFamily="18" charset="0"/>
                <a:cs typeface="Times New Roman" pitchFamily="18" charset="0"/>
              </a:rPr>
              <a:t>-1</a:t>
            </a:r>
            <a:r>
              <a:rPr lang="en-US" sz="2000" smtClean="0">
                <a:latin typeface="Times New Roman" pitchFamily="18" charset="0"/>
                <a:cs typeface="Times New Roman" pitchFamily="18" charset="0"/>
              </a:rPr>
              <a:t> at an angle of 40</a:t>
            </a:r>
            <a:r>
              <a:rPr lang="en-US" sz="2000" baseline="33000" smtClean="0">
                <a:latin typeface="Times New Roman" pitchFamily="18" charset="0"/>
                <a:cs typeface="Times New Roman" pitchFamily="18" charset="0"/>
              </a:rPr>
              <a:t>o</a:t>
            </a:r>
            <a:r>
              <a:rPr lang="en-US" sz="2000" smtClean="0">
                <a:latin typeface="Times New Roman" pitchFamily="18" charset="0"/>
                <a:cs typeface="Times New Roman" pitchFamily="18" charset="0"/>
              </a:rPr>
              <a:t> to the horizontal. Air resistance may be neglected. </a:t>
            </a:r>
          </a:p>
          <a:p>
            <a:pPr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pPr>
            <a:r>
              <a:rPr lang="en-US" sz="2000" smtClean="0">
                <a:latin typeface="Times New Roman" pitchFamily="18" charset="0"/>
                <a:cs typeface="Times New Roman" pitchFamily="18" charset="0"/>
              </a:rPr>
              <a:t>	</a:t>
            </a:r>
          </a:p>
          <a:p>
            <a:pPr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pPr>
            <a:r>
              <a:rPr lang="en-US" sz="2000" smtClean="0">
                <a:latin typeface="Times New Roman" pitchFamily="18" charset="0"/>
                <a:cs typeface="Times New Roman" pitchFamily="18" charset="0"/>
              </a:rPr>
              <a:t>	Calculate </a:t>
            </a:r>
          </a:p>
          <a:p>
            <a:pPr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pPr>
            <a:r>
              <a:rPr lang="en-US" sz="2000" smtClean="0">
                <a:latin typeface="Times New Roman" pitchFamily="18" charset="0"/>
                <a:cs typeface="Times New Roman" pitchFamily="18" charset="0"/>
              </a:rPr>
              <a:t>	(a) the time of flight of the ball before it lands on the pitch again and</a:t>
            </a:r>
          </a:p>
          <a:p>
            <a:pPr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pPr>
            <a:r>
              <a:rPr lang="en-US" sz="2000" smtClean="0">
                <a:latin typeface="Times New Roman" pitchFamily="18" charset="0"/>
                <a:cs typeface="Times New Roman" pitchFamily="18" charset="0"/>
              </a:rPr>
              <a:t>	(b) the horizontal distance traveled by the ball during its flight. </a:t>
            </a:r>
          </a:p>
          <a:p>
            <a:pPr algn="just" defTabSz="457200" eaLnBrk="1" hangingPunct="1">
              <a:lnSpc>
                <a:spcPct val="95000"/>
              </a:lnSpc>
              <a:buFontTx/>
              <a:buNone/>
              <a:tabLst>
                <a:tab pos="1485900" algn="l"/>
                <a:tab pos="3028950" algn="l"/>
                <a:tab pos="3619500" algn="l"/>
                <a:tab pos="4343400" algn="l"/>
                <a:tab pos="5067300" algn="l"/>
                <a:tab pos="5791200" algn="l"/>
                <a:tab pos="6515100" algn="l"/>
                <a:tab pos="7239000" algn="l"/>
                <a:tab pos="7962900" algn="l"/>
                <a:tab pos="8686800" algn="l"/>
              </a:tabLst>
            </a:pPr>
            <a:r>
              <a:rPr lang="en-US" sz="2000" smtClean="0">
                <a:latin typeface="Times New Roman" pitchFamily="18" charset="0"/>
                <a:cs typeface="Times New Roman" pitchFamily="18" charset="0"/>
              </a:rPr>
              <a:t>	(c) without further calculation, suggest how the same horizontal distance                   could have been achieved with the same initial speed but a longer time of flight.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miter lim="800000"/>
            <a:headEnd/>
            <a:tailEnd/>
          </a:ln>
        </p:spPr>
        <p:txBody>
          <a:bodyPr/>
          <a:lstStyle/>
          <a:p>
            <a:fld id="{EB95F522-47C2-457B-8052-A37BD517547C}" type="slidenum">
              <a:rPr lang="en-US" smtClean="0"/>
              <a:pPr/>
              <a:t>38</a:t>
            </a:fld>
            <a:endParaRPr lang="en-US" smtClean="0"/>
          </a:p>
        </p:txBody>
      </p:sp>
      <p:sp>
        <p:nvSpPr>
          <p:cNvPr id="39939" name="Rectangle 2"/>
          <p:cNvSpPr>
            <a:spLocks noGrp="1" noChangeArrowheads="1"/>
          </p:cNvSpPr>
          <p:nvPr>
            <p:ph type="title"/>
          </p:nvPr>
        </p:nvSpPr>
        <p:spPr>
          <a:xfrm>
            <a:off x="457200" y="152400"/>
            <a:ext cx="8231188" cy="762000"/>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smtClean="0">
                <a:latin typeface="Nimbus Roman No9 L;Times New Ro" pitchFamily="16" charset="0"/>
              </a:rPr>
              <a:t>Example 7</a:t>
            </a:r>
            <a:endParaRPr lang="en-GB" sz="3600" smtClean="0"/>
          </a:p>
        </p:txBody>
      </p:sp>
      <p:sp>
        <p:nvSpPr>
          <p:cNvPr id="37892" name="Rectangle 3"/>
          <p:cNvSpPr>
            <a:spLocks noGrp="1" noChangeArrowheads="1"/>
          </p:cNvSpPr>
          <p:nvPr>
            <p:ph type="body" idx="1"/>
          </p:nvPr>
        </p:nvSpPr>
        <p:spPr>
          <a:xfrm>
            <a:off x="381000" y="1066800"/>
            <a:ext cx="8228013" cy="5029200"/>
          </a:xfrm>
        </p:spPr>
        <p:txBody>
          <a:bodyPr lIns="0" tIns="12572" rIns="0" bIns="0"/>
          <a:lstStyle/>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a)	</a:t>
            </a:r>
          </a:p>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s</a:t>
            </a:r>
            <a:r>
              <a:rPr lang="en-GB" sz="2000" baseline="-42000" dirty="0" err="1" smtClean="0">
                <a:latin typeface="Times New Roman" pitchFamily="18" charset="0"/>
                <a:cs typeface="Times New Roman" pitchFamily="18" charset="0"/>
              </a:rPr>
              <a:t>y</a:t>
            </a:r>
            <a:r>
              <a:rPr lang="en-GB" sz="2000" dirty="0" smtClean="0">
                <a:latin typeface="Times New Roman" pitchFamily="18" charset="0"/>
                <a:cs typeface="Times New Roman" pitchFamily="18" charset="0"/>
              </a:rPr>
              <a:t> = (u sin </a:t>
            </a:r>
            <a:r>
              <a:rPr lang="el-GR" sz="2000" dirty="0" smtClean="0">
                <a:latin typeface="Times New Roman" pitchFamily="18" charset="0"/>
                <a:cs typeface="Times New Roman" pitchFamily="18" charset="0"/>
              </a:rPr>
              <a:t>θ</a:t>
            </a:r>
            <a:r>
              <a:rPr lang="en-GB" sz="2000" dirty="0" smtClean="0">
                <a:latin typeface="Times New Roman" pitchFamily="18" charset="0"/>
                <a:cs typeface="Times New Roman" pitchFamily="18" charset="0"/>
              </a:rPr>
              <a:t>)t + </a:t>
            </a:r>
            <a:r>
              <a:rPr lang="en-US" sz="2000" dirty="0" smtClean="0">
                <a:latin typeface="Times New Roman" pitchFamily="18" charset="0"/>
                <a:cs typeface="Times New Roman" pitchFamily="18" charset="0"/>
              </a:rPr>
              <a:t>½</a:t>
            </a:r>
            <a:r>
              <a:rPr lang="en-GB" sz="2000" dirty="0" smtClean="0">
                <a:latin typeface="Times New Roman" pitchFamily="18" charset="0"/>
                <a:cs typeface="Times New Roman" pitchFamily="18" charset="0"/>
              </a:rPr>
              <a:t> at</a:t>
            </a:r>
            <a:r>
              <a:rPr lang="en-GB" sz="2000" baseline="42000" dirty="0" smtClean="0">
                <a:latin typeface="Times New Roman" pitchFamily="18" charset="0"/>
                <a:cs typeface="Times New Roman" pitchFamily="18" charset="0"/>
              </a:rPr>
              <a:t>2</a:t>
            </a:r>
          </a:p>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    For full flight, </a:t>
            </a:r>
          </a:p>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s</a:t>
            </a:r>
            <a:r>
              <a:rPr lang="en-GB" sz="2000" baseline="-42000" dirty="0" err="1" smtClean="0">
                <a:latin typeface="Times New Roman" pitchFamily="18" charset="0"/>
                <a:cs typeface="Times New Roman" pitchFamily="18" charset="0"/>
              </a:rPr>
              <a:t>y</a:t>
            </a:r>
            <a:r>
              <a:rPr lang="en-GB" sz="2000" b="1" dirty="0" smtClean="0">
                <a:latin typeface="Times New Roman" pitchFamily="18" charset="0"/>
                <a:cs typeface="Times New Roman" pitchFamily="18" charset="0"/>
              </a:rPr>
              <a:t> = </a:t>
            </a:r>
            <a:r>
              <a:rPr lang="en-GB" sz="2000" dirty="0" smtClean="0">
                <a:latin typeface="Times New Roman" pitchFamily="18" charset="0"/>
                <a:cs typeface="Times New Roman" pitchFamily="18" charset="0"/>
              </a:rPr>
              <a:t>0</a:t>
            </a:r>
            <a:r>
              <a:rPr lang="en-GB" sz="2000" b="1"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a</a:t>
            </a:r>
            <a:r>
              <a:rPr lang="en-GB" sz="2000" b="1" dirty="0" smtClean="0">
                <a:latin typeface="Times New Roman" pitchFamily="18" charset="0"/>
                <a:cs typeface="Times New Roman" pitchFamily="18" charset="0"/>
              </a:rPr>
              <a:t> = - </a:t>
            </a:r>
            <a:r>
              <a:rPr lang="en-GB" sz="2000" dirty="0" smtClean="0">
                <a:latin typeface="Times New Roman" pitchFamily="18" charset="0"/>
                <a:cs typeface="Times New Roman" pitchFamily="18" charset="0"/>
              </a:rPr>
              <a:t>9.81 ms</a:t>
            </a:r>
            <a:r>
              <a:rPr lang="en-GB" sz="2000" baseline="42000" dirty="0" smtClean="0">
                <a:latin typeface="Times New Roman" pitchFamily="18" charset="0"/>
                <a:cs typeface="Times New Roman" pitchFamily="18" charset="0"/>
              </a:rPr>
              <a:t>-2</a:t>
            </a:r>
            <a:r>
              <a:rPr lang="en-GB" sz="2000" dirty="0" smtClean="0">
                <a:latin typeface="Times New Roman" pitchFamily="18" charset="0"/>
                <a:cs typeface="Times New Roman" pitchFamily="18" charset="0"/>
              </a:rPr>
              <a:t>, (u sin </a:t>
            </a:r>
            <a:r>
              <a:rPr lang="el-GR" sz="2000" dirty="0" smtClean="0">
                <a:latin typeface="Times New Roman" pitchFamily="18" charset="0"/>
                <a:cs typeface="Times New Roman" pitchFamily="18" charset="0"/>
              </a:rPr>
              <a:t>θ</a:t>
            </a:r>
            <a:r>
              <a:rPr lang="en-GB" sz="2000" dirty="0" smtClean="0">
                <a:latin typeface="Times New Roman" pitchFamily="18" charset="0"/>
                <a:cs typeface="Times New Roman" pitchFamily="18" charset="0"/>
              </a:rPr>
              <a:t>)</a:t>
            </a:r>
            <a:r>
              <a:rPr lang="en-GB" sz="2000" b="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 17 x sin 40</a:t>
            </a:r>
            <a:r>
              <a:rPr lang="en-GB" sz="2000" baseline="42000" dirty="0" smtClean="0">
                <a:latin typeface="Times New Roman" pitchFamily="18" charset="0"/>
                <a:cs typeface="Times New Roman" pitchFamily="18" charset="0"/>
              </a:rPr>
              <a:t>0 </a:t>
            </a:r>
          </a:p>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	t</a:t>
            </a:r>
            <a:r>
              <a:rPr lang="en-GB" sz="2000" b="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 2 u sin </a:t>
            </a:r>
            <a:r>
              <a:rPr lang="el-GR" sz="2000" dirty="0" smtClean="0">
                <a:latin typeface="Times New Roman" pitchFamily="18" charset="0"/>
                <a:cs typeface="Times New Roman" pitchFamily="18" charset="0"/>
              </a:rPr>
              <a:t>θ</a:t>
            </a:r>
            <a:r>
              <a:rPr lang="en-GB" sz="2000" dirty="0" smtClean="0">
                <a:latin typeface="Times New Roman" pitchFamily="18" charset="0"/>
                <a:cs typeface="Times New Roman" pitchFamily="18" charset="0"/>
              </a:rPr>
              <a:t>/g = (2 x 17 x sin 40</a:t>
            </a:r>
            <a:r>
              <a:rPr lang="en-GB" sz="2000" baseline="42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)/9.81 = </a:t>
            </a:r>
            <a:r>
              <a:rPr lang="en-GB" sz="2000" b="1" dirty="0" smtClean="0">
                <a:solidFill>
                  <a:srgbClr val="0000FF"/>
                </a:solidFill>
                <a:latin typeface="Times New Roman" pitchFamily="18" charset="0"/>
                <a:cs typeface="Times New Roman" pitchFamily="18" charset="0"/>
              </a:rPr>
              <a:t>2.2 s</a:t>
            </a:r>
          </a:p>
          <a:p>
            <a:pPr marL="0" indent="0" algn="just" defTabSz="457200" eaLnBrk="1" hangingPunct="1">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endParaRPr lang="en-GB" sz="2000" dirty="0" smtClean="0">
              <a:latin typeface="Times New Roman" pitchFamily="18" charset="0"/>
              <a:cs typeface="Times New Roman" pitchFamily="18" charset="0"/>
            </a:endParaRPr>
          </a:p>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smtClean="0">
                <a:latin typeface="Times New Roman" pitchFamily="18" charset="0"/>
                <a:cs typeface="Times New Roman" pitchFamily="18" charset="0"/>
              </a:rPr>
              <a:t>b)	</a:t>
            </a:r>
          </a:p>
          <a:p>
            <a:pPr algn="just" defTabSz="457200" eaLnBrk="1" hangingPunct="1">
              <a:lnSpc>
                <a:spcPct val="95000"/>
              </a:lnSpc>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s</a:t>
            </a:r>
            <a:r>
              <a:rPr lang="en-GB" sz="2000" baseline="-42000" dirty="0" err="1" smtClean="0">
                <a:latin typeface="Times New Roman" pitchFamily="18" charset="0"/>
                <a:cs typeface="Times New Roman" pitchFamily="18" charset="0"/>
              </a:rPr>
              <a:t>x</a:t>
            </a:r>
            <a:r>
              <a:rPr lang="en-GB" sz="2000" baseline="-4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 (u </a:t>
            </a:r>
            <a:r>
              <a:rPr lang="en-GB" sz="2000" dirty="0" err="1" smtClean="0">
                <a:latin typeface="Times New Roman" pitchFamily="18" charset="0"/>
                <a:cs typeface="Times New Roman" pitchFamily="18" charset="0"/>
              </a:rPr>
              <a:t>cos</a:t>
            </a:r>
            <a:r>
              <a:rPr lang="en-GB" sz="2000" dirty="0" smtClean="0">
                <a:latin typeface="Times New Roman" pitchFamily="18" charset="0"/>
                <a:cs typeface="Times New Roman" pitchFamily="18" charset="0"/>
              </a:rPr>
              <a:t> </a:t>
            </a:r>
            <a:r>
              <a:rPr lang="el-GR" sz="2000" dirty="0" smtClean="0">
                <a:latin typeface="Times New Roman" pitchFamily="18" charset="0"/>
                <a:cs typeface="Times New Roman" pitchFamily="18" charset="0"/>
              </a:rPr>
              <a:t>θ</a:t>
            </a:r>
            <a:r>
              <a:rPr lang="en-GB" sz="2000" dirty="0" smtClean="0">
                <a:latin typeface="Times New Roman" pitchFamily="18" charset="0"/>
                <a:cs typeface="Times New Roman" pitchFamily="18" charset="0"/>
              </a:rPr>
              <a:t>)t </a:t>
            </a:r>
            <a:r>
              <a:rPr lang="en-GB" sz="2000" b="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17 x </a:t>
            </a:r>
            <a:r>
              <a:rPr lang="en-GB" sz="2000" dirty="0" err="1" smtClean="0">
                <a:latin typeface="Times New Roman" pitchFamily="18" charset="0"/>
                <a:cs typeface="Times New Roman" pitchFamily="18" charset="0"/>
              </a:rPr>
              <a:t>cos</a:t>
            </a:r>
            <a:r>
              <a:rPr lang="en-GB" sz="2000" dirty="0" smtClean="0">
                <a:latin typeface="Times New Roman" pitchFamily="18" charset="0"/>
                <a:cs typeface="Times New Roman" pitchFamily="18" charset="0"/>
              </a:rPr>
              <a:t> 40</a:t>
            </a:r>
            <a:r>
              <a:rPr lang="en-GB" sz="2000" baseline="42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 x 2.2 = </a:t>
            </a:r>
            <a:r>
              <a:rPr lang="en-GB" sz="2000" b="1" dirty="0" smtClean="0">
                <a:solidFill>
                  <a:srgbClr val="0000FF"/>
                </a:solidFill>
                <a:latin typeface="Times New Roman" pitchFamily="18" charset="0"/>
                <a:cs typeface="Times New Roman" pitchFamily="18" charset="0"/>
              </a:rPr>
              <a:t>29 m</a:t>
            </a:r>
          </a:p>
          <a:p>
            <a:pPr algn="just" defTabSz="457200" eaLnBrk="1" hangingPunct="1">
              <a:tabLst>
                <a:tab pos="1828800" algn="l"/>
                <a:tab pos="2743200" algn="l"/>
                <a:tab pos="2895600" algn="l"/>
                <a:tab pos="3619500" algn="l"/>
                <a:tab pos="4343400" algn="l"/>
                <a:tab pos="5067300" algn="l"/>
                <a:tab pos="5791200" algn="l"/>
                <a:tab pos="6515100" algn="l"/>
                <a:tab pos="7239000" algn="l"/>
                <a:tab pos="7962900" algn="l"/>
                <a:tab pos="8686800" algn="l"/>
              </a:tabLst>
              <a:defRPr/>
            </a:pPr>
            <a:endParaRPr lang="en-GB" sz="2000" dirty="0" smtClean="0">
              <a:latin typeface="Times New Roman" pitchFamily="18" charset="0"/>
              <a:cs typeface="Times New Roman" pitchFamily="18" charset="0"/>
            </a:endParaRPr>
          </a:p>
          <a:p>
            <a:pPr algn="just" defTabSz="457200" eaLnBrk="1" hangingPunct="1">
              <a:tabLst>
                <a:tab pos="1828800" algn="l"/>
                <a:tab pos="2743200" algn="l"/>
                <a:tab pos="2895600" algn="l"/>
                <a:tab pos="3619500" algn="l"/>
                <a:tab pos="4343400" algn="l"/>
                <a:tab pos="5067300" algn="l"/>
                <a:tab pos="5791200" algn="l"/>
                <a:tab pos="6515100" algn="l"/>
                <a:tab pos="7239000" algn="l"/>
                <a:tab pos="7962900" algn="l"/>
                <a:tab pos="8686800" algn="l"/>
              </a:tabLst>
              <a:defRPr/>
            </a:pPr>
            <a:endParaRPr lang="en-GB" sz="2000" dirty="0" smtClean="0">
              <a:latin typeface="Times New Roman" pitchFamily="18" charset="0"/>
              <a:cs typeface="Times New Roman" pitchFamily="18" charset="0"/>
            </a:endParaRPr>
          </a:p>
          <a:p>
            <a:pPr defTabSz="457200" eaLnBrk="1" hangingPunct="1">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US" sz="2000" dirty="0" smtClean="0">
                <a:latin typeface="Times New Roman" pitchFamily="18" charset="0"/>
                <a:cs typeface="Times New Roman" pitchFamily="18" charset="0"/>
              </a:rPr>
              <a:t>c) </a:t>
            </a:r>
          </a:p>
          <a:p>
            <a:pPr defTabSz="457200" eaLnBrk="1" hangingPunct="1">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US" sz="2000" b="1" dirty="0">
                <a:solidFill>
                  <a:srgbClr val="0000FF"/>
                </a:solidFill>
                <a:latin typeface="Times New Roman" pitchFamily="18" charset="0"/>
                <a:cs typeface="Times New Roman" pitchFamily="18" charset="0"/>
              </a:rPr>
              <a:t> </a:t>
            </a:r>
            <a:r>
              <a:rPr lang="en-US" sz="2000" b="1" dirty="0" smtClean="0">
                <a:solidFill>
                  <a:srgbClr val="0000FF"/>
                </a:solidFill>
                <a:latin typeface="Times New Roman" pitchFamily="18" charset="0"/>
                <a:cs typeface="Times New Roman" pitchFamily="18" charset="0"/>
              </a:rPr>
              <a:t>    Increase angle of projection with the horizontal.</a:t>
            </a:r>
          </a:p>
          <a:p>
            <a:pPr defTabSz="457200" eaLnBrk="1" hangingPunct="1">
              <a:buFontTx/>
              <a:buNone/>
              <a:tabLst>
                <a:tab pos="1828800" algn="l"/>
                <a:tab pos="2743200" algn="l"/>
                <a:tab pos="2895600" algn="l"/>
                <a:tab pos="3619500" algn="l"/>
                <a:tab pos="4343400" algn="l"/>
                <a:tab pos="5067300" algn="l"/>
                <a:tab pos="5791200" algn="l"/>
                <a:tab pos="6515100" algn="l"/>
                <a:tab pos="7239000" algn="l"/>
                <a:tab pos="7962900" algn="l"/>
                <a:tab pos="8686800" algn="l"/>
              </a:tabLst>
              <a:defRPr/>
            </a:pPr>
            <a:r>
              <a:rPr lang="en-US" sz="2000" b="1" dirty="0" smtClean="0">
                <a:latin typeface="Times New Roman" pitchFamily="18" charset="0"/>
                <a:cs typeface="Times New Roman" pitchFamily="18" charset="0"/>
              </a:rPr>
              <a:t>     </a:t>
            </a:r>
            <a:r>
              <a:rPr lang="en-US" sz="2000" b="1" dirty="0" smtClean="0">
                <a:solidFill>
                  <a:srgbClr val="0000FF"/>
                </a:solidFill>
                <a:latin typeface="Times New Roman" pitchFamily="18" charset="0"/>
                <a:cs typeface="Times New Roman" pitchFamily="18" charset="0"/>
              </a:rPr>
              <a:t>ANGLE = 50° [mathematically, sin 2(40°) = sin 2(50°)]</a:t>
            </a:r>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 calcmode="lin" valueType="num">
                                      <p:cBhvr additive="base">
                                        <p:cTn id="7"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anim calcmode="lin" valueType="num">
                                      <p:cBhvr additive="base">
                                        <p:cTn id="11"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anim calcmode="lin" valueType="num">
                                      <p:cBhvr additive="base">
                                        <p:cTn id="15"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89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892">
                                            <p:txEl>
                                              <p:pRg st="4" end="4"/>
                                            </p:txEl>
                                          </p:spTgt>
                                        </p:tgtEl>
                                        <p:attrNameLst>
                                          <p:attrName>style.visibility</p:attrName>
                                        </p:attrNameLst>
                                      </p:cBhvr>
                                      <p:to>
                                        <p:strVal val="visible"/>
                                      </p:to>
                                    </p:set>
                                    <p:anim calcmode="lin" valueType="num">
                                      <p:cBhvr additive="base">
                                        <p:cTn id="19"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892">
                                            <p:txEl>
                                              <p:pRg st="7" end="7"/>
                                            </p:txEl>
                                          </p:spTgt>
                                        </p:tgtEl>
                                        <p:attrNameLst>
                                          <p:attrName>style.visibility</p:attrName>
                                        </p:attrNameLst>
                                      </p:cBhvr>
                                      <p:to>
                                        <p:strVal val="visible"/>
                                      </p:to>
                                    </p:set>
                                    <p:anim calcmode="lin" valueType="num">
                                      <p:cBhvr additive="base">
                                        <p:cTn id="25" dur="500" fill="hold"/>
                                        <p:tgtEl>
                                          <p:spTgt spid="3789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892">
                                            <p:txEl>
                                              <p:pRg st="11" end="11"/>
                                            </p:txEl>
                                          </p:spTgt>
                                        </p:tgtEl>
                                        <p:attrNameLst>
                                          <p:attrName>style.visibility</p:attrName>
                                        </p:attrNameLst>
                                      </p:cBhvr>
                                      <p:to>
                                        <p:strVal val="visible"/>
                                      </p:to>
                                    </p:set>
                                    <p:anim calcmode="lin" valueType="num">
                                      <p:cBhvr additive="base">
                                        <p:cTn id="31" dur="500" fill="hold"/>
                                        <p:tgtEl>
                                          <p:spTgt spid="3789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xEl>
                                              <p:pRg st="12" end="12"/>
                                            </p:txEl>
                                          </p:spTgt>
                                        </p:tgtEl>
                                        <p:attrNameLst>
                                          <p:attrName>style.visibility</p:attrName>
                                        </p:attrNameLst>
                                      </p:cBhvr>
                                      <p:to>
                                        <p:strVal val="visible"/>
                                      </p:to>
                                    </p:set>
                                    <p:anim calcmode="lin" valueType="num">
                                      <p:cBhvr additive="base">
                                        <p:cTn id="37" dur="500" fill="hold"/>
                                        <p:tgtEl>
                                          <p:spTgt spid="37892">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58863"/>
            <a:ext cx="8610600" cy="5072062"/>
          </a:xfrm>
        </p:spPr>
        <p:txBody>
          <a:bodyPr/>
          <a:lstStyle/>
          <a:p>
            <a:r>
              <a:rPr lang="en-US" sz="2800" smtClean="0"/>
              <a:t>Example:</a:t>
            </a:r>
          </a:p>
          <a:p>
            <a:pPr>
              <a:buFontTx/>
              <a:buNone/>
            </a:pPr>
            <a:r>
              <a:rPr lang="en-US" sz="2800" smtClean="0"/>
              <a:t>  </a:t>
            </a:r>
            <a:r>
              <a:rPr lang="en-US" sz="1800" smtClean="0"/>
              <a:t>A person is walking 80m to the East (+ve x-axis) and then turn around and</a:t>
            </a:r>
          </a:p>
          <a:p>
            <a:pPr>
              <a:buFontTx/>
              <a:buNone/>
            </a:pPr>
            <a:r>
              <a:rPr lang="en-US" sz="1800" smtClean="0"/>
              <a:t>   walking back West (-ve x-axis) a distance of 40m. What is the total distance</a:t>
            </a:r>
          </a:p>
          <a:p>
            <a:pPr>
              <a:buFontTx/>
              <a:buNone/>
            </a:pPr>
            <a:r>
              <a:rPr lang="en-US" sz="1800" smtClean="0"/>
              <a:t>   traveled and its displacement? Assuming the reference point is at (0,0).</a:t>
            </a:r>
          </a:p>
          <a:p>
            <a:pPr>
              <a:buFontTx/>
              <a:buNone/>
            </a:pPr>
            <a:endParaRPr lang="en-US" sz="1200" smtClean="0"/>
          </a:p>
          <a:p>
            <a:r>
              <a:rPr lang="en-US" sz="1800" smtClean="0"/>
              <a:t>Answer:</a:t>
            </a:r>
          </a:p>
          <a:p>
            <a:pPr>
              <a:buFontTx/>
              <a:buNone/>
            </a:pPr>
            <a:r>
              <a:rPr lang="en-US" sz="1800" smtClean="0"/>
              <a:t>	Total distance traveled: </a:t>
            </a:r>
            <a:r>
              <a:rPr lang="en-US" sz="1800" smtClean="0">
                <a:solidFill>
                  <a:srgbClr val="08019D"/>
                </a:solidFill>
              </a:rPr>
              <a:t>120m</a:t>
            </a:r>
          </a:p>
          <a:p>
            <a:pPr>
              <a:buFontTx/>
              <a:buNone/>
            </a:pPr>
            <a:r>
              <a:rPr lang="en-US" sz="1800" smtClean="0"/>
              <a:t>	Displacement: </a:t>
            </a:r>
            <a:r>
              <a:rPr lang="en-US" sz="1800" smtClean="0">
                <a:solidFill>
                  <a:srgbClr val="08019D"/>
                </a:solidFill>
              </a:rPr>
              <a:t>40m to the East</a:t>
            </a:r>
            <a:endParaRPr lang="ms-MY" sz="1800" smtClean="0">
              <a:solidFill>
                <a:srgbClr val="08019D"/>
              </a:solidFill>
            </a:endParaRPr>
          </a:p>
        </p:txBody>
      </p:sp>
      <p:sp>
        <p:nvSpPr>
          <p:cNvPr id="5123" name="Title 1"/>
          <p:cNvSpPr>
            <a:spLocks noGrp="1"/>
          </p:cNvSpPr>
          <p:nvPr>
            <p:ph type="title"/>
          </p:nvPr>
        </p:nvSpPr>
        <p:spPr>
          <a:xfrm>
            <a:off x="457200" y="228600"/>
            <a:ext cx="8229600" cy="762000"/>
          </a:xfrm>
        </p:spPr>
        <p:txBody>
          <a:bodyPr/>
          <a:lstStyle/>
          <a:p>
            <a:r>
              <a:rPr lang="en-GB" smtClean="0">
                <a:latin typeface="Times New Roman" pitchFamily="18" charset="0"/>
                <a:cs typeface="Times New Roman" pitchFamily="18" charset="0"/>
              </a:rPr>
              <a:t>Distance &amp; displacement</a:t>
            </a:r>
            <a:endParaRPr lang="ms-MY" smtClean="0"/>
          </a:p>
        </p:txBody>
      </p:sp>
      <p:grpSp>
        <p:nvGrpSpPr>
          <p:cNvPr id="4" name="Group 45"/>
          <p:cNvGrpSpPr>
            <a:grpSpLocks/>
          </p:cNvGrpSpPr>
          <p:nvPr/>
        </p:nvGrpSpPr>
        <p:grpSpPr bwMode="auto">
          <a:xfrm>
            <a:off x="4465638" y="2938463"/>
            <a:ext cx="4414837" cy="2941637"/>
            <a:chOff x="1214414" y="2714620"/>
            <a:chExt cx="4414744" cy="2941100"/>
          </a:xfrm>
        </p:grpSpPr>
        <p:cxnSp>
          <p:nvCxnSpPr>
            <p:cNvPr id="37" name="Straight Arrow Connector 36"/>
            <p:cNvCxnSpPr/>
            <p:nvPr/>
          </p:nvCxnSpPr>
          <p:spPr>
            <a:xfrm rot="10800000">
              <a:off x="3071750" y="4428807"/>
              <a:ext cx="78579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26" name="Group 44"/>
            <p:cNvGrpSpPr>
              <a:grpSpLocks/>
            </p:cNvGrpSpPr>
            <p:nvPr/>
          </p:nvGrpSpPr>
          <p:grpSpPr bwMode="auto">
            <a:xfrm>
              <a:off x="1214414" y="2714620"/>
              <a:ext cx="4414744" cy="2941100"/>
              <a:chOff x="1214414" y="2714620"/>
              <a:chExt cx="4414744" cy="2941100"/>
            </a:xfrm>
          </p:grpSpPr>
          <p:cxnSp>
            <p:nvCxnSpPr>
              <p:cNvPr id="5" name="Straight Arrow Connector 4"/>
              <p:cNvCxnSpPr/>
              <p:nvPr/>
            </p:nvCxnSpPr>
            <p:spPr>
              <a:xfrm rot="5400000" flipH="1" flipV="1">
                <a:off x="749453" y="4108191"/>
                <a:ext cx="20728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4414" y="4571656"/>
                <a:ext cx="371467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9" name="TextBox 8"/>
              <p:cNvSpPr txBox="1">
                <a:spLocks noChangeArrowheads="1"/>
              </p:cNvSpPr>
              <p:nvPr/>
            </p:nvSpPr>
            <p:spPr bwMode="auto">
              <a:xfrm>
                <a:off x="1555670" y="4500570"/>
                <a:ext cx="301686" cy="369332"/>
              </a:xfrm>
              <a:prstGeom prst="rect">
                <a:avLst/>
              </a:prstGeom>
              <a:noFill/>
              <a:ln w="9525">
                <a:noFill/>
                <a:miter lim="800000"/>
                <a:headEnd/>
                <a:tailEnd/>
              </a:ln>
            </p:spPr>
            <p:txBody>
              <a:bodyPr wrap="none">
                <a:spAutoFit/>
              </a:bodyPr>
              <a:lstStyle/>
              <a:p>
                <a:r>
                  <a:rPr lang="en-US"/>
                  <a:t>0</a:t>
                </a:r>
                <a:endParaRPr lang="ms-MY"/>
              </a:p>
            </p:txBody>
          </p:sp>
          <p:sp>
            <p:nvSpPr>
              <p:cNvPr id="5130" name="TextBox 9"/>
              <p:cNvSpPr txBox="1">
                <a:spLocks noChangeArrowheads="1"/>
              </p:cNvSpPr>
              <p:nvPr/>
            </p:nvSpPr>
            <p:spPr bwMode="auto">
              <a:xfrm>
                <a:off x="1643042" y="2714620"/>
                <a:ext cx="288862" cy="369332"/>
              </a:xfrm>
              <a:prstGeom prst="rect">
                <a:avLst/>
              </a:prstGeom>
              <a:noFill/>
              <a:ln w="9525">
                <a:noFill/>
                <a:miter lim="800000"/>
                <a:headEnd/>
                <a:tailEnd/>
              </a:ln>
            </p:spPr>
            <p:txBody>
              <a:bodyPr wrap="none">
                <a:spAutoFit/>
              </a:bodyPr>
              <a:lstStyle/>
              <a:p>
                <a:r>
                  <a:rPr lang="en-US"/>
                  <a:t>y</a:t>
                </a:r>
                <a:endParaRPr lang="ms-MY"/>
              </a:p>
            </p:txBody>
          </p:sp>
          <p:sp>
            <p:nvSpPr>
              <p:cNvPr id="5131" name="TextBox 10"/>
              <p:cNvSpPr txBox="1">
                <a:spLocks noChangeArrowheads="1"/>
              </p:cNvSpPr>
              <p:nvPr/>
            </p:nvSpPr>
            <p:spPr bwMode="auto">
              <a:xfrm>
                <a:off x="4572000" y="4357694"/>
                <a:ext cx="1057158" cy="646331"/>
              </a:xfrm>
              <a:prstGeom prst="rect">
                <a:avLst/>
              </a:prstGeom>
              <a:noFill/>
              <a:ln w="9525">
                <a:noFill/>
                <a:miter lim="800000"/>
                <a:headEnd/>
                <a:tailEnd/>
              </a:ln>
            </p:spPr>
            <p:txBody>
              <a:bodyPr>
                <a:spAutoFit/>
              </a:bodyPr>
              <a:lstStyle/>
              <a:p>
                <a:r>
                  <a:rPr lang="en-US"/>
                  <a:t>       x</a:t>
                </a:r>
              </a:p>
              <a:p>
                <a:r>
                  <a:rPr lang="en-US"/>
                  <a:t>    (East)</a:t>
                </a:r>
                <a:endParaRPr lang="ms-MY"/>
              </a:p>
            </p:txBody>
          </p:sp>
          <p:sp>
            <p:nvSpPr>
              <p:cNvPr id="20" name="Right Arrow 19"/>
              <p:cNvSpPr/>
              <p:nvPr/>
            </p:nvSpPr>
            <p:spPr>
              <a:xfrm>
                <a:off x="1785902" y="4571656"/>
                <a:ext cx="1285848" cy="46029"/>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39" name="Freeform 38"/>
              <p:cNvSpPr/>
              <p:nvPr/>
            </p:nvSpPr>
            <p:spPr>
              <a:xfrm>
                <a:off x="1777964" y="4185963"/>
                <a:ext cx="2832040" cy="244430"/>
              </a:xfrm>
              <a:custGeom>
                <a:avLst/>
                <a:gdLst>
                  <a:gd name="connsiteX0" fmla="*/ 2047740 w 2833352"/>
                  <a:gd name="connsiteY0" fmla="*/ 244698 h 244698"/>
                  <a:gd name="connsiteX1" fmla="*/ 2743200 w 2833352"/>
                  <a:gd name="connsiteY1" fmla="*/ 244698 h 244698"/>
                  <a:gd name="connsiteX2" fmla="*/ 2833352 w 2833352"/>
                  <a:gd name="connsiteY2" fmla="*/ 193183 h 244698"/>
                  <a:gd name="connsiteX3" fmla="*/ 2833352 w 2833352"/>
                  <a:gd name="connsiteY3" fmla="*/ 64394 h 244698"/>
                  <a:gd name="connsiteX4" fmla="*/ 2717442 w 2833352"/>
                  <a:gd name="connsiteY4" fmla="*/ 0 h 244698"/>
                  <a:gd name="connsiteX5" fmla="*/ 0 w 2833352"/>
                  <a:gd name="connsiteY5" fmla="*/ 0 h 24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352" h="244698">
                    <a:moveTo>
                      <a:pt x="2047740" y="244698"/>
                    </a:moveTo>
                    <a:lnTo>
                      <a:pt x="2743200" y="244698"/>
                    </a:lnTo>
                    <a:lnTo>
                      <a:pt x="2833352" y="193183"/>
                    </a:lnTo>
                    <a:lnTo>
                      <a:pt x="2833352" y="64394"/>
                    </a:lnTo>
                    <a:lnTo>
                      <a:pt x="2717442" y="0"/>
                    </a:lnTo>
                    <a:lnTo>
                      <a:pt x="0"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sp>
            <p:nvSpPr>
              <p:cNvPr id="5134" name="TextBox 39"/>
              <p:cNvSpPr txBox="1">
                <a:spLocks noChangeArrowheads="1"/>
              </p:cNvSpPr>
              <p:nvPr/>
            </p:nvSpPr>
            <p:spPr bwMode="auto">
              <a:xfrm>
                <a:off x="2915919" y="3786190"/>
                <a:ext cx="655949" cy="369332"/>
              </a:xfrm>
              <a:prstGeom prst="rect">
                <a:avLst/>
              </a:prstGeom>
              <a:noFill/>
              <a:ln w="9525">
                <a:noFill/>
                <a:miter lim="800000"/>
                <a:headEnd/>
                <a:tailEnd/>
              </a:ln>
            </p:spPr>
            <p:txBody>
              <a:bodyPr wrap="none">
                <a:spAutoFit/>
              </a:bodyPr>
              <a:lstStyle/>
              <a:p>
                <a:r>
                  <a:rPr lang="en-US"/>
                  <a:t>80 m</a:t>
                </a:r>
                <a:endParaRPr lang="ms-MY"/>
              </a:p>
            </p:txBody>
          </p:sp>
          <p:sp>
            <p:nvSpPr>
              <p:cNvPr id="5135" name="TextBox 40"/>
              <p:cNvSpPr txBox="1">
                <a:spLocks noChangeArrowheads="1"/>
              </p:cNvSpPr>
              <p:nvPr/>
            </p:nvSpPr>
            <p:spPr bwMode="auto">
              <a:xfrm>
                <a:off x="3558861" y="4572008"/>
                <a:ext cx="655949" cy="369332"/>
              </a:xfrm>
              <a:prstGeom prst="rect">
                <a:avLst/>
              </a:prstGeom>
              <a:noFill/>
              <a:ln w="9525">
                <a:noFill/>
                <a:miter lim="800000"/>
                <a:headEnd/>
                <a:tailEnd/>
              </a:ln>
            </p:spPr>
            <p:txBody>
              <a:bodyPr wrap="none">
                <a:spAutoFit/>
              </a:bodyPr>
              <a:lstStyle/>
              <a:p>
                <a:r>
                  <a:rPr lang="en-US"/>
                  <a:t>40 m</a:t>
                </a:r>
                <a:endParaRPr lang="ms-MY"/>
              </a:p>
            </p:txBody>
          </p:sp>
          <p:sp>
            <p:nvSpPr>
              <p:cNvPr id="5136" name="TextBox 41"/>
              <p:cNvSpPr txBox="1">
                <a:spLocks noChangeArrowheads="1"/>
              </p:cNvSpPr>
              <p:nvPr/>
            </p:nvSpPr>
            <p:spPr bwMode="auto">
              <a:xfrm>
                <a:off x="2071670" y="4572008"/>
                <a:ext cx="655949" cy="369332"/>
              </a:xfrm>
              <a:prstGeom prst="rect">
                <a:avLst/>
              </a:prstGeom>
              <a:noFill/>
              <a:ln w="9525">
                <a:noFill/>
                <a:miter lim="800000"/>
                <a:headEnd/>
                <a:tailEnd/>
              </a:ln>
            </p:spPr>
            <p:txBody>
              <a:bodyPr wrap="none">
                <a:spAutoFit/>
              </a:bodyPr>
              <a:lstStyle/>
              <a:p>
                <a:r>
                  <a:rPr lang="en-US"/>
                  <a:t>40 m</a:t>
                </a:r>
                <a:endParaRPr lang="ms-MY"/>
              </a:p>
            </p:txBody>
          </p:sp>
          <p:sp>
            <p:nvSpPr>
              <p:cNvPr id="43" name="Left Brace 42"/>
              <p:cNvSpPr/>
              <p:nvPr/>
            </p:nvSpPr>
            <p:spPr>
              <a:xfrm rot="-5400000">
                <a:off x="2250265" y="4392991"/>
                <a:ext cx="357122" cy="128584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sp>
            <p:nvSpPr>
              <p:cNvPr id="5138" name="TextBox 43"/>
              <p:cNvSpPr txBox="1">
                <a:spLocks noChangeArrowheads="1"/>
              </p:cNvSpPr>
              <p:nvPr/>
            </p:nvSpPr>
            <p:spPr bwMode="auto">
              <a:xfrm>
                <a:off x="1714480" y="5286388"/>
                <a:ext cx="1444113" cy="369332"/>
              </a:xfrm>
              <a:prstGeom prst="rect">
                <a:avLst/>
              </a:prstGeom>
              <a:noFill/>
              <a:ln w="9525">
                <a:noFill/>
                <a:miter lim="800000"/>
                <a:headEnd/>
                <a:tailEnd/>
              </a:ln>
            </p:spPr>
            <p:txBody>
              <a:bodyPr wrap="none">
                <a:spAutoFit/>
              </a:bodyPr>
              <a:lstStyle/>
              <a:p>
                <a:r>
                  <a:rPr lang="en-US"/>
                  <a:t>displacement</a:t>
                </a:r>
                <a:endParaRPr lang="ms-MY"/>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ppt_x</p:attrName>
                                        </p:attrNameLst>
                                      </p:cBhvr>
                                      <p:tavLst>
                                        <p:tav tm="0">
                                          <p:val>
                                            <p:strVal val="#ppt_x-.2"/>
                                          </p:val>
                                        </p:tav>
                                        <p:tav tm="100000">
                                          <p:val>
                                            <p:strVal val="#ppt_x"/>
                                          </p:val>
                                        </p:tav>
                                      </p:tavLst>
                                    </p:anim>
                                    <p:anim calcmode="lin" valueType="num">
                                      <p:cBhvr>
                                        <p:cTn id="3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p:cNvSpPr>
            <a:spLocks noGrp="1"/>
          </p:cNvSpPr>
          <p:nvPr>
            <p:ph type="sldNum" sz="quarter" idx="12"/>
          </p:nvPr>
        </p:nvSpPr>
        <p:spPr>
          <a:noFill/>
          <a:ln>
            <a:miter lim="800000"/>
            <a:headEnd/>
            <a:tailEnd/>
          </a:ln>
        </p:spPr>
        <p:txBody>
          <a:bodyPr/>
          <a:lstStyle/>
          <a:p>
            <a:fld id="{1BC8F6CC-29C1-4FB0-984B-680CAB5C32B1}" type="slidenum">
              <a:rPr lang="en-US" smtClean="0"/>
              <a:pPr/>
              <a:t>5</a:t>
            </a:fld>
            <a:endParaRPr lang="en-US" smtClean="0"/>
          </a:p>
        </p:txBody>
      </p:sp>
      <p:sp>
        <p:nvSpPr>
          <p:cNvPr id="6147" name="Rectangle 2"/>
          <p:cNvSpPr>
            <a:spLocks noGrp="1" noChangeArrowheads="1"/>
          </p:cNvSpPr>
          <p:nvPr>
            <p:ph type="title"/>
          </p:nvPr>
        </p:nvSpPr>
        <p:spPr>
          <a:xfrm>
            <a:off x="531813" y="122238"/>
            <a:ext cx="8231187" cy="868362"/>
          </a:xfrm>
        </p:spPr>
        <p:txBody>
          <a:bodyPr lIns="0" tIns="35203"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latin typeface="Times New Roman" pitchFamily="18" charset="0"/>
                <a:cs typeface="Times New Roman" pitchFamily="18" charset="0"/>
              </a:rPr>
              <a:t>Speed &amp; Velocity </a:t>
            </a:r>
          </a:p>
        </p:txBody>
      </p:sp>
      <p:graphicFrame>
        <p:nvGraphicFramePr>
          <p:cNvPr id="2" name="Table 1"/>
          <p:cNvGraphicFramePr>
            <a:graphicFrameLocks noGrp="1"/>
          </p:cNvGraphicFramePr>
          <p:nvPr/>
        </p:nvGraphicFramePr>
        <p:xfrm>
          <a:off x="381000" y="1066800"/>
          <a:ext cx="8382000" cy="5426057"/>
        </p:xfrm>
        <a:graphic>
          <a:graphicData uri="http://schemas.openxmlformats.org/drawingml/2006/table">
            <a:tbl>
              <a:tblPr firstRow="1" bandRow="1">
                <a:tableStyleId>{21E4AEA4-8DFA-4A89-87EB-49C32662AFE0}</a:tableStyleId>
              </a:tblPr>
              <a:tblGrid>
                <a:gridCol w="4191000"/>
                <a:gridCol w="4191000"/>
              </a:tblGrid>
              <a:tr h="724219">
                <a:tc>
                  <a:txBody>
                    <a:bodyPr/>
                    <a:lstStyle/>
                    <a:p>
                      <a:pPr algn="ctr"/>
                      <a:r>
                        <a:rPr lang="en-US" dirty="0" smtClean="0"/>
                        <a:t>Speed</a:t>
                      </a:r>
                      <a:endParaRPr lang="en-US" dirty="0"/>
                    </a:p>
                  </a:txBody>
                  <a:tcPr/>
                </a:tc>
                <a:tc>
                  <a:txBody>
                    <a:bodyPr/>
                    <a:lstStyle/>
                    <a:p>
                      <a:pPr algn="ctr"/>
                      <a:r>
                        <a:rPr lang="en-US" dirty="0" smtClean="0"/>
                        <a:t>Velocity</a:t>
                      </a:r>
                      <a:endParaRPr lang="en-US" dirty="0"/>
                    </a:p>
                  </a:txBody>
                  <a:tcPr/>
                </a:tc>
              </a:tr>
              <a:tr h="1104581">
                <a:tc>
                  <a:txBody>
                    <a:bodyPr/>
                    <a:lstStyle/>
                    <a:p>
                      <a:pPr algn="ctr"/>
                      <a:r>
                        <a:rPr lang="en-US" sz="1800" dirty="0" smtClean="0">
                          <a:solidFill>
                            <a:schemeClr val="tx1"/>
                          </a:solidFill>
                        </a:rPr>
                        <a:t>Total distance traveled along its path divided by the total time taken.</a:t>
                      </a:r>
                      <a:endParaRPr lang="en-US" dirty="0">
                        <a:solidFill>
                          <a:schemeClr val="tx1"/>
                        </a:solidFill>
                      </a:endParaRPr>
                    </a:p>
                  </a:txBody>
                  <a:tcPr anchor="ctr"/>
                </a:tc>
                <a:tc>
                  <a:txBody>
                    <a:bodyPr/>
                    <a:lstStyle/>
                    <a:p>
                      <a:pPr algn="ctr"/>
                      <a:r>
                        <a:rPr lang="en-US" sz="1800" u="sng" dirty="0" smtClean="0">
                          <a:solidFill>
                            <a:schemeClr val="tx1"/>
                          </a:solidFill>
                        </a:rPr>
                        <a:t>Magnitude</a:t>
                      </a:r>
                      <a:r>
                        <a:rPr lang="en-US" sz="1800" dirty="0" smtClean="0">
                          <a:solidFill>
                            <a:schemeClr val="tx1"/>
                          </a:solidFill>
                        </a:rPr>
                        <a:t> (numerical value) of how fast an object is moving and the </a:t>
                      </a:r>
                      <a:r>
                        <a:rPr lang="en-US" sz="1800" u="sng" dirty="0" smtClean="0">
                          <a:solidFill>
                            <a:schemeClr val="tx1"/>
                          </a:solidFill>
                        </a:rPr>
                        <a:t>direction</a:t>
                      </a:r>
                      <a:r>
                        <a:rPr lang="en-US" sz="1800" dirty="0" smtClean="0">
                          <a:solidFill>
                            <a:schemeClr val="tx1"/>
                          </a:solidFill>
                        </a:rPr>
                        <a:t> in which it is moving.</a:t>
                      </a:r>
                      <a:endParaRPr lang="en-US" dirty="0">
                        <a:solidFill>
                          <a:schemeClr val="tx1"/>
                        </a:solidFill>
                      </a:endParaRPr>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Speed is the </a:t>
                      </a:r>
                      <a:r>
                        <a:rPr lang="en-US" sz="1800" dirty="0" smtClean="0">
                          <a:solidFill>
                            <a:srgbClr val="0000FF"/>
                          </a:solidFill>
                        </a:rPr>
                        <a:t>rate of change of distance.</a:t>
                      </a:r>
                    </a:p>
                    <a:p>
                      <a:pPr algn="ctr"/>
                      <a:endParaRPr lang="en-US" dirty="0">
                        <a:solidFill>
                          <a:schemeClr val="tx1"/>
                        </a:solidFill>
                      </a:endParaRPr>
                    </a:p>
                  </a:txBody>
                  <a:tcPr anchor="ctr"/>
                </a:tc>
                <a:tc>
                  <a:txBody>
                    <a:bodyPr/>
                    <a:lstStyle/>
                    <a:p>
                      <a:pPr algn="ctr"/>
                      <a:r>
                        <a:rPr lang="en-US" sz="1800" dirty="0" smtClean="0">
                          <a:solidFill>
                            <a:schemeClr val="tx1"/>
                          </a:solidFill>
                        </a:rPr>
                        <a:t>Velocity of an object is defined as the </a:t>
                      </a:r>
                      <a:r>
                        <a:rPr lang="en-US" sz="1800" dirty="0" smtClean="0">
                          <a:solidFill>
                            <a:srgbClr val="0000FF"/>
                          </a:solidFill>
                        </a:rPr>
                        <a:t>rate of change of displacement</a:t>
                      </a:r>
                      <a:r>
                        <a:rPr lang="en-US" sz="1800" dirty="0" smtClean="0">
                          <a:solidFill>
                            <a:schemeClr val="tx1"/>
                          </a:solidFill>
                        </a:rPr>
                        <a:t>.</a:t>
                      </a:r>
                      <a:endParaRPr lang="en-US" dirty="0">
                        <a:solidFill>
                          <a:schemeClr val="tx1"/>
                        </a:solidFill>
                      </a:endParaRPr>
                    </a:p>
                  </a:txBody>
                  <a:tcPr anchor="ctr"/>
                </a:tc>
              </a:tr>
              <a:tr h="875981">
                <a:tc>
                  <a:txBody>
                    <a:bodyPr/>
                    <a:lstStyle/>
                    <a:p>
                      <a:endParaRPr lang="en-US" dirty="0"/>
                    </a:p>
                  </a:txBody>
                  <a:tcPr anchor="ctr">
                    <a:blipFill rotWithShape="1">
                      <a:blip r:embed="rId3"/>
                      <a:stretch>
                        <a:fillRect l="-145" t="-315972" r="-99855" b="-206250"/>
                      </a:stretch>
                    </a:blipFill>
                  </a:tcPr>
                </a:tc>
                <a:tc>
                  <a:txBody>
                    <a:bodyPr/>
                    <a:lstStyle/>
                    <a:p>
                      <a:endParaRPr lang="en-US"/>
                    </a:p>
                  </a:txBody>
                  <a:tcPr anchor="ctr">
                    <a:blipFill rotWithShape="1">
                      <a:blip r:embed="rId3"/>
                      <a:stretch>
                        <a:fillRect l="-100291" t="-315972" b="-206250"/>
                      </a:stretch>
                    </a:blipFill>
                  </a:tcPr>
                </a:tc>
              </a:tr>
              <a:tr h="564508">
                <a:tc>
                  <a:txBody>
                    <a:bodyPr/>
                    <a:lstStyle/>
                    <a:p>
                      <a:pPr algn="ctr"/>
                      <a:r>
                        <a:rPr lang="en-US" sz="1800" dirty="0" smtClean="0"/>
                        <a:t>Only</a:t>
                      </a:r>
                      <a:r>
                        <a:rPr lang="en-US" sz="1800" dirty="0" smtClean="0">
                          <a:solidFill>
                            <a:srgbClr val="0000FF"/>
                          </a:solidFill>
                        </a:rPr>
                        <a:t> magnitude </a:t>
                      </a:r>
                      <a:r>
                        <a:rPr lang="en-US" sz="1800" dirty="0" smtClean="0"/>
                        <a:t>is specified. </a:t>
                      </a:r>
                      <a:endParaRPr lang="en-US" dirty="0"/>
                    </a:p>
                  </a:txBody>
                  <a:tcPr anchor="ctr"/>
                </a:tc>
                <a:tc>
                  <a:txBody>
                    <a:bodyPr/>
                    <a:lstStyle/>
                    <a:p>
                      <a:pPr algn="ctr"/>
                      <a:r>
                        <a:rPr lang="en-US" sz="1800" dirty="0" smtClean="0">
                          <a:solidFill>
                            <a:srgbClr val="0000FF"/>
                          </a:solidFill>
                        </a:rPr>
                        <a:t>Magnitude</a:t>
                      </a:r>
                      <a:r>
                        <a:rPr lang="en-US" sz="1800" dirty="0" smtClean="0"/>
                        <a:t> and </a:t>
                      </a:r>
                      <a:r>
                        <a:rPr lang="en-US" sz="1800" dirty="0" smtClean="0">
                          <a:solidFill>
                            <a:srgbClr val="0000FF"/>
                          </a:solidFill>
                        </a:rPr>
                        <a:t>direction</a:t>
                      </a:r>
                      <a:r>
                        <a:rPr lang="en-US" sz="1800" dirty="0" smtClean="0"/>
                        <a:t> are specified. </a:t>
                      </a:r>
                      <a:endParaRPr lang="en-US" dirty="0"/>
                    </a:p>
                  </a:txBody>
                  <a:tcPr anchor="ctr"/>
                </a:tc>
              </a:tr>
              <a:tr h="602288">
                <a:tc>
                  <a:txBody>
                    <a:bodyPr/>
                    <a:lstStyle/>
                    <a:p>
                      <a:pPr algn="ctr"/>
                      <a:r>
                        <a:rPr lang="en-US" sz="1800" dirty="0" smtClean="0"/>
                        <a:t>Hence it is a </a:t>
                      </a:r>
                      <a:r>
                        <a:rPr lang="en-US" sz="1800" dirty="0" smtClean="0">
                          <a:solidFill>
                            <a:srgbClr val="0000FF"/>
                          </a:solidFill>
                        </a:rPr>
                        <a:t>scalar</a:t>
                      </a:r>
                      <a:r>
                        <a:rPr lang="en-US" sz="1800" dirty="0" smtClean="0"/>
                        <a:t> quantity. </a:t>
                      </a:r>
                      <a:endParaRPr lang="en-US" dirty="0"/>
                    </a:p>
                  </a:txBody>
                  <a:tcPr anchor="ctr"/>
                </a:tc>
                <a:tc>
                  <a:txBody>
                    <a:bodyPr/>
                    <a:lstStyle/>
                    <a:p>
                      <a:pPr algn="ctr"/>
                      <a:r>
                        <a:rPr lang="en-US" sz="1800" dirty="0" smtClean="0"/>
                        <a:t>Hence it is a </a:t>
                      </a:r>
                      <a:r>
                        <a:rPr lang="en-US" sz="1800" dirty="0" smtClean="0">
                          <a:solidFill>
                            <a:srgbClr val="0000FF"/>
                          </a:solidFill>
                        </a:rPr>
                        <a:t>vector</a:t>
                      </a:r>
                      <a:r>
                        <a:rPr lang="en-US" sz="1800" dirty="0" smtClean="0"/>
                        <a:t> quantity. </a:t>
                      </a:r>
                      <a:endParaRPr lang="en-US" dirty="0"/>
                    </a:p>
                  </a:txBody>
                  <a:tcPr anchor="ctr"/>
                </a:tc>
              </a:tr>
              <a:tr h="64008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(S.I unit: ms</a:t>
                      </a:r>
                      <a:r>
                        <a:rPr lang="en-US" sz="1800" baseline="30000" dirty="0" smtClean="0"/>
                        <a:t>-1</a:t>
                      </a:r>
                      <a:r>
                        <a:rPr lang="en-US" sz="1800" dirty="0" smtClean="0"/>
                        <a:t>)</a:t>
                      </a:r>
                    </a:p>
                    <a:p>
                      <a:pPr algn="ctr"/>
                      <a:endParaRPr lang="en-US" dirty="0"/>
                    </a:p>
                  </a:txBody>
                  <a:tcPr anchor="ctr"/>
                </a:tc>
                <a:tc hMerge="1">
                  <a:txBody>
                    <a:bodyPr/>
                    <a:lstStyle/>
                    <a:p>
                      <a:pPr algn="ctr"/>
                      <a:endParaRPr lang="en-US" dirty="0"/>
                    </a:p>
                  </a:txBody>
                  <a:tcPr/>
                </a:tc>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638" y="1144588"/>
            <a:ext cx="8229600" cy="5072062"/>
          </a:xfrm>
        </p:spPr>
        <p:txBody>
          <a:bodyPr/>
          <a:lstStyle/>
          <a:p>
            <a:r>
              <a:rPr lang="en-US" sz="1800" smtClean="0"/>
              <a:t>Example:</a:t>
            </a:r>
          </a:p>
          <a:p>
            <a:pPr>
              <a:buFontTx/>
              <a:buNone/>
            </a:pPr>
            <a:r>
              <a:rPr lang="en-US" sz="1800" smtClean="0"/>
              <a:t>   A person is walking 80m to the East (+ve x-axis) and then turn around and</a:t>
            </a:r>
          </a:p>
          <a:p>
            <a:pPr>
              <a:buFontTx/>
              <a:buNone/>
            </a:pPr>
            <a:r>
              <a:rPr lang="en-US" sz="1800" smtClean="0"/>
              <a:t>   walking back West (-ve x-axis) a distance of 40m. Suppose this walk took 60</a:t>
            </a:r>
          </a:p>
          <a:p>
            <a:pPr>
              <a:buFontTx/>
              <a:buNone/>
            </a:pPr>
            <a:r>
              <a:rPr lang="en-US" sz="1800" smtClean="0"/>
              <a:t>   seconds to complete.</a:t>
            </a:r>
          </a:p>
          <a:p>
            <a:pPr>
              <a:buFontTx/>
              <a:buNone/>
            </a:pPr>
            <a:r>
              <a:rPr lang="en-US" sz="1800" smtClean="0"/>
              <a:t>   What is the speed and velocity ?</a:t>
            </a:r>
          </a:p>
          <a:p>
            <a:pPr>
              <a:buFontTx/>
              <a:buNone/>
            </a:pPr>
            <a:endParaRPr lang="en-US" sz="2800" smtClean="0"/>
          </a:p>
          <a:p>
            <a:r>
              <a:rPr lang="en-US" sz="1800" smtClean="0"/>
              <a:t>Answer:</a:t>
            </a:r>
          </a:p>
          <a:p>
            <a:pPr>
              <a:buFontTx/>
              <a:buNone/>
            </a:pPr>
            <a:r>
              <a:rPr lang="en-US" sz="1800" smtClean="0"/>
              <a:t>	speed: </a:t>
            </a:r>
            <a:r>
              <a:rPr lang="en-US" sz="1800" smtClean="0">
                <a:solidFill>
                  <a:srgbClr val="08019D"/>
                </a:solidFill>
              </a:rPr>
              <a:t>2m/s</a:t>
            </a:r>
          </a:p>
          <a:p>
            <a:pPr>
              <a:buFontTx/>
              <a:buNone/>
            </a:pPr>
            <a:r>
              <a:rPr lang="en-US" sz="1800" smtClean="0"/>
              <a:t>	velocity: </a:t>
            </a:r>
            <a:r>
              <a:rPr lang="en-US" sz="1800" smtClean="0">
                <a:solidFill>
                  <a:srgbClr val="08019D"/>
                </a:solidFill>
              </a:rPr>
              <a:t>0.67m/s</a:t>
            </a:r>
            <a:endParaRPr lang="ms-MY" sz="1800" smtClean="0">
              <a:solidFill>
                <a:srgbClr val="08019D"/>
              </a:solidFill>
            </a:endParaRPr>
          </a:p>
        </p:txBody>
      </p:sp>
      <p:sp>
        <p:nvSpPr>
          <p:cNvPr id="7171" name="Title 1"/>
          <p:cNvSpPr>
            <a:spLocks noGrp="1"/>
          </p:cNvSpPr>
          <p:nvPr>
            <p:ph type="title"/>
          </p:nvPr>
        </p:nvSpPr>
        <p:spPr>
          <a:xfrm>
            <a:off x="528638" y="228600"/>
            <a:ext cx="8229600" cy="762000"/>
          </a:xfrm>
        </p:spPr>
        <p:txBody>
          <a:bodyPr/>
          <a:lstStyle/>
          <a:p>
            <a:r>
              <a:rPr lang="en-US" smtClean="0">
                <a:latin typeface="Times New Roman" pitchFamily="18" charset="0"/>
                <a:cs typeface="Times New Roman" pitchFamily="18" charset="0"/>
              </a:rPr>
              <a:t>SPEED VS VELOCITY</a:t>
            </a:r>
            <a:endParaRPr lang="ms-MY" smtClean="0">
              <a:latin typeface="Times New Roman" pitchFamily="18" charset="0"/>
              <a:cs typeface="Times New Roman" pitchFamily="18" charset="0"/>
            </a:endParaRPr>
          </a:p>
        </p:txBody>
      </p:sp>
      <p:grpSp>
        <p:nvGrpSpPr>
          <p:cNvPr id="4" name="Group 3"/>
          <p:cNvGrpSpPr>
            <a:grpSpLocks/>
          </p:cNvGrpSpPr>
          <p:nvPr/>
        </p:nvGrpSpPr>
        <p:grpSpPr bwMode="auto">
          <a:xfrm>
            <a:off x="4292600" y="2887663"/>
            <a:ext cx="4414838" cy="2941637"/>
            <a:chOff x="1214414" y="2714620"/>
            <a:chExt cx="4414744" cy="2941100"/>
          </a:xfrm>
        </p:grpSpPr>
        <p:cxnSp>
          <p:nvCxnSpPr>
            <p:cNvPr id="5" name="Straight Arrow Connector 4"/>
            <p:cNvCxnSpPr/>
            <p:nvPr/>
          </p:nvCxnSpPr>
          <p:spPr>
            <a:xfrm rot="10800000">
              <a:off x="3071749" y="4428807"/>
              <a:ext cx="78579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174" name="Group 44"/>
            <p:cNvGrpSpPr>
              <a:grpSpLocks/>
            </p:cNvGrpSpPr>
            <p:nvPr/>
          </p:nvGrpSpPr>
          <p:grpSpPr bwMode="auto">
            <a:xfrm>
              <a:off x="1214414" y="2714620"/>
              <a:ext cx="4414744" cy="2941100"/>
              <a:chOff x="1214414" y="2714620"/>
              <a:chExt cx="4414744" cy="2941100"/>
            </a:xfrm>
          </p:grpSpPr>
          <p:cxnSp>
            <p:nvCxnSpPr>
              <p:cNvPr id="7" name="Straight Arrow Connector 6"/>
              <p:cNvCxnSpPr/>
              <p:nvPr/>
            </p:nvCxnSpPr>
            <p:spPr>
              <a:xfrm rot="5400000" flipH="1" flipV="1">
                <a:off x="749453" y="4108191"/>
                <a:ext cx="20728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4414" y="4571656"/>
                <a:ext cx="3714671"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7" name="TextBox 8"/>
              <p:cNvSpPr txBox="1">
                <a:spLocks noChangeArrowheads="1"/>
              </p:cNvSpPr>
              <p:nvPr/>
            </p:nvSpPr>
            <p:spPr bwMode="auto">
              <a:xfrm>
                <a:off x="1555670" y="4500570"/>
                <a:ext cx="301686" cy="369332"/>
              </a:xfrm>
              <a:prstGeom prst="rect">
                <a:avLst/>
              </a:prstGeom>
              <a:noFill/>
              <a:ln w="9525">
                <a:noFill/>
                <a:miter lim="800000"/>
                <a:headEnd/>
                <a:tailEnd/>
              </a:ln>
            </p:spPr>
            <p:txBody>
              <a:bodyPr wrap="none">
                <a:spAutoFit/>
              </a:bodyPr>
              <a:lstStyle/>
              <a:p>
                <a:r>
                  <a:rPr lang="en-US"/>
                  <a:t>0</a:t>
                </a:r>
                <a:endParaRPr lang="ms-MY"/>
              </a:p>
            </p:txBody>
          </p:sp>
          <p:sp>
            <p:nvSpPr>
              <p:cNvPr id="7178" name="TextBox 9"/>
              <p:cNvSpPr txBox="1">
                <a:spLocks noChangeArrowheads="1"/>
              </p:cNvSpPr>
              <p:nvPr/>
            </p:nvSpPr>
            <p:spPr bwMode="auto">
              <a:xfrm>
                <a:off x="1643042" y="2714620"/>
                <a:ext cx="288862" cy="369332"/>
              </a:xfrm>
              <a:prstGeom prst="rect">
                <a:avLst/>
              </a:prstGeom>
              <a:noFill/>
              <a:ln w="9525">
                <a:noFill/>
                <a:miter lim="800000"/>
                <a:headEnd/>
                <a:tailEnd/>
              </a:ln>
            </p:spPr>
            <p:txBody>
              <a:bodyPr wrap="none">
                <a:spAutoFit/>
              </a:bodyPr>
              <a:lstStyle/>
              <a:p>
                <a:r>
                  <a:rPr lang="en-US"/>
                  <a:t>y</a:t>
                </a:r>
                <a:endParaRPr lang="ms-MY"/>
              </a:p>
            </p:txBody>
          </p:sp>
          <p:sp>
            <p:nvSpPr>
              <p:cNvPr id="7179" name="TextBox 10"/>
              <p:cNvSpPr txBox="1">
                <a:spLocks noChangeArrowheads="1"/>
              </p:cNvSpPr>
              <p:nvPr/>
            </p:nvSpPr>
            <p:spPr bwMode="auto">
              <a:xfrm>
                <a:off x="4572000" y="4357694"/>
                <a:ext cx="1057158" cy="646331"/>
              </a:xfrm>
              <a:prstGeom prst="rect">
                <a:avLst/>
              </a:prstGeom>
              <a:noFill/>
              <a:ln w="9525">
                <a:noFill/>
                <a:miter lim="800000"/>
                <a:headEnd/>
                <a:tailEnd/>
              </a:ln>
            </p:spPr>
            <p:txBody>
              <a:bodyPr>
                <a:spAutoFit/>
              </a:bodyPr>
              <a:lstStyle/>
              <a:p>
                <a:r>
                  <a:rPr lang="en-US"/>
                  <a:t>       x</a:t>
                </a:r>
              </a:p>
              <a:p>
                <a:r>
                  <a:rPr lang="en-US"/>
                  <a:t>    (East)</a:t>
                </a:r>
                <a:endParaRPr lang="ms-MY"/>
              </a:p>
            </p:txBody>
          </p:sp>
          <p:sp>
            <p:nvSpPr>
              <p:cNvPr id="12" name="Right Arrow 11"/>
              <p:cNvSpPr/>
              <p:nvPr/>
            </p:nvSpPr>
            <p:spPr>
              <a:xfrm>
                <a:off x="1785902" y="4571656"/>
                <a:ext cx="1285848" cy="46029"/>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Freeform 12"/>
              <p:cNvSpPr/>
              <p:nvPr/>
            </p:nvSpPr>
            <p:spPr>
              <a:xfrm>
                <a:off x="1777965" y="4185963"/>
                <a:ext cx="2832040" cy="244430"/>
              </a:xfrm>
              <a:custGeom>
                <a:avLst/>
                <a:gdLst>
                  <a:gd name="connsiteX0" fmla="*/ 2047740 w 2833352"/>
                  <a:gd name="connsiteY0" fmla="*/ 244698 h 244698"/>
                  <a:gd name="connsiteX1" fmla="*/ 2743200 w 2833352"/>
                  <a:gd name="connsiteY1" fmla="*/ 244698 h 244698"/>
                  <a:gd name="connsiteX2" fmla="*/ 2833352 w 2833352"/>
                  <a:gd name="connsiteY2" fmla="*/ 193183 h 244698"/>
                  <a:gd name="connsiteX3" fmla="*/ 2833352 w 2833352"/>
                  <a:gd name="connsiteY3" fmla="*/ 64394 h 244698"/>
                  <a:gd name="connsiteX4" fmla="*/ 2717442 w 2833352"/>
                  <a:gd name="connsiteY4" fmla="*/ 0 h 244698"/>
                  <a:gd name="connsiteX5" fmla="*/ 0 w 2833352"/>
                  <a:gd name="connsiteY5" fmla="*/ 0 h 24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352" h="244698">
                    <a:moveTo>
                      <a:pt x="2047740" y="244698"/>
                    </a:moveTo>
                    <a:lnTo>
                      <a:pt x="2743200" y="244698"/>
                    </a:lnTo>
                    <a:lnTo>
                      <a:pt x="2833352" y="193183"/>
                    </a:lnTo>
                    <a:lnTo>
                      <a:pt x="2833352" y="64394"/>
                    </a:lnTo>
                    <a:lnTo>
                      <a:pt x="2717442" y="0"/>
                    </a:lnTo>
                    <a:lnTo>
                      <a:pt x="0"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sp>
            <p:nvSpPr>
              <p:cNvPr id="7182" name="TextBox 13"/>
              <p:cNvSpPr txBox="1">
                <a:spLocks noChangeArrowheads="1"/>
              </p:cNvSpPr>
              <p:nvPr/>
            </p:nvSpPr>
            <p:spPr bwMode="auto">
              <a:xfrm>
                <a:off x="2915919" y="3786190"/>
                <a:ext cx="655949" cy="369332"/>
              </a:xfrm>
              <a:prstGeom prst="rect">
                <a:avLst/>
              </a:prstGeom>
              <a:noFill/>
              <a:ln w="9525">
                <a:noFill/>
                <a:miter lim="800000"/>
                <a:headEnd/>
                <a:tailEnd/>
              </a:ln>
            </p:spPr>
            <p:txBody>
              <a:bodyPr wrap="none">
                <a:spAutoFit/>
              </a:bodyPr>
              <a:lstStyle/>
              <a:p>
                <a:r>
                  <a:rPr lang="en-US"/>
                  <a:t>80 m</a:t>
                </a:r>
                <a:endParaRPr lang="ms-MY"/>
              </a:p>
            </p:txBody>
          </p:sp>
          <p:sp>
            <p:nvSpPr>
              <p:cNvPr id="7183" name="TextBox 14"/>
              <p:cNvSpPr txBox="1">
                <a:spLocks noChangeArrowheads="1"/>
              </p:cNvSpPr>
              <p:nvPr/>
            </p:nvSpPr>
            <p:spPr bwMode="auto">
              <a:xfrm>
                <a:off x="3558861" y="4572008"/>
                <a:ext cx="655949" cy="369332"/>
              </a:xfrm>
              <a:prstGeom prst="rect">
                <a:avLst/>
              </a:prstGeom>
              <a:noFill/>
              <a:ln w="9525">
                <a:noFill/>
                <a:miter lim="800000"/>
                <a:headEnd/>
                <a:tailEnd/>
              </a:ln>
            </p:spPr>
            <p:txBody>
              <a:bodyPr wrap="none">
                <a:spAutoFit/>
              </a:bodyPr>
              <a:lstStyle/>
              <a:p>
                <a:r>
                  <a:rPr lang="en-US"/>
                  <a:t>40 m</a:t>
                </a:r>
                <a:endParaRPr lang="ms-MY"/>
              </a:p>
            </p:txBody>
          </p:sp>
          <p:sp>
            <p:nvSpPr>
              <p:cNvPr id="7184" name="TextBox 15"/>
              <p:cNvSpPr txBox="1">
                <a:spLocks noChangeArrowheads="1"/>
              </p:cNvSpPr>
              <p:nvPr/>
            </p:nvSpPr>
            <p:spPr bwMode="auto">
              <a:xfrm>
                <a:off x="2071670" y="4572008"/>
                <a:ext cx="655949" cy="369332"/>
              </a:xfrm>
              <a:prstGeom prst="rect">
                <a:avLst/>
              </a:prstGeom>
              <a:noFill/>
              <a:ln w="9525">
                <a:noFill/>
                <a:miter lim="800000"/>
                <a:headEnd/>
                <a:tailEnd/>
              </a:ln>
            </p:spPr>
            <p:txBody>
              <a:bodyPr wrap="none">
                <a:spAutoFit/>
              </a:bodyPr>
              <a:lstStyle/>
              <a:p>
                <a:r>
                  <a:rPr lang="en-US"/>
                  <a:t>40 m</a:t>
                </a:r>
                <a:endParaRPr lang="ms-MY"/>
              </a:p>
            </p:txBody>
          </p:sp>
          <p:sp>
            <p:nvSpPr>
              <p:cNvPr id="17" name="Left Brace 16"/>
              <p:cNvSpPr/>
              <p:nvPr/>
            </p:nvSpPr>
            <p:spPr>
              <a:xfrm rot="-5400000">
                <a:off x="2250265" y="4392991"/>
                <a:ext cx="357122" cy="128584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sp>
            <p:nvSpPr>
              <p:cNvPr id="7186" name="TextBox 17"/>
              <p:cNvSpPr txBox="1">
                <a:spLocks noChangeArrowheads="1"/>
              </p:cNvSpPr>
              <p:nvPr/>
            </p:nvSpPr>
            <p:spPr bwMode="auto">
              <a:xfrm>
                <a:off x="1714480" y="5286388"/>
                <a:ext cx="1444113" cy="369332"/>
              </a:xfrm>
              <a:prstGeom prst="rect">
                <a:avLst/>
              </a:prstGeom>
              <a:noFill/>
              <a:ln w="9525">
                <a:noFill/>
                <a:miter lim="800000"/>
                <a:headEnd/>
                <a:tailEnd/>
              </a:ln>
            </p:spPr>
            <p:txBody>
              <a:bodyPr wrap="none">
                <a:spAutoFit/>
              </a:bodyPr>
              <a:lstStyle/>
              <a:p>
                <a:r>
                  <a:rPr lang="en-US"/>
                  <a:t>displacement</a:t>
                </a:r>
                <a:endParaRPr lang="ms-MY"/>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ppt_x</p:attrName>
                                        </p:attrNameLst>
                                      </p:cBhvr>
                                      <p:tavLst>
                                        <p:tav tm="0">
                                          <p:val>
                                            <p:strVal val="#ppt_x-.2"/>
                                          </p:val>
                                        </p:tav>
                                        <p:tav tm="100000">
                                          <p:val>
                                            <p:strVal val="#ppt_x"/>
                                          </p:val>
                                        </p:tav>
                                      </p:tavLst>
                                    </p:anim>
                                    <p:anim calcmode="lin" valueType="num">
                                      <p:cBhvr>
                                        <p:cTn id="4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1143000"/>
            <a:ext cx="8553450" cy="5500688"/>
          </a:xfrm>
        </p:spPr>
        <p:txBody>
          <a:bodyPr/>
          <a:lstStyle/>
          <a:p>
            <a:pPr>
              <a:defRPr/>
            </a:pPr>
            <a:r>
              <a:rPr lang="en-US" sz="2000" dirty="0" smtClean="0"/>
              <a:t>An object whose velocity in changing is said to be accelerating. </a:t>
            </a:r>
          </a:p>
          <a:p>
            <a:pPr>
              <a:defRPr/>
            </a:pPr>
            <a:r>
              <a:rPr lang="en-US" sz="2000" dirty="0" smtClean="0"/>
              <a:t>It is a vector quantity. </a:t>
            </a:r>
          </a:p>
          <a:p>
            <a:pPr>
              <a:defRPr/>
            </a:pPr>
            <a:r>
              <a:rPr lang="en-US" sz="2000" dirty="0" smtClean="0"/>
              <a:t>S.I unit: m/s²</a:t>
            </a:r>
          </a:p>
          <a:p>
            <a:pPr>
              <a:defRPr/>
            </a:pPr>
            <a:r>
              <a:rPr lang="en-US" sz="2000" dirty="0" smtClean="0">
                <a:solidFill>
                  <a:srgbClr val="08019D"/>
                </a:solidFill>
              </a:rPr>
              <a:t>Acceleration </a:t>
            </a:r>
            <a:r>
              <a:rPr lang="en-US" sz="2000" dirty="0" smtClean="0"/>
              <a:t>is defined as the </a:t>
            </a:r>
            <a:r>
              <a:rPr lang="en-US" sz="2000" dirty="0" smtClean="0">
                <a:solidFill>
                  <a:srgbClr val="08019D"/>
                </a:solidFill>
              </a:rPr>
              <a:t>rate of change of velocity. </a:t>
            </a:r>
          </a:p>
          <a:p>
            <a:pPr>
              <a:buFontTx/>
              <a:buNone/>
              <a:defRPr/>
            </a:pPr>
            <a:endParaRPr lang="en-US" sz="2000" dirty="0" smtClean="0">
              <a:solidFill>
                <a:srgbClr val="08019D"/>
              </a:solidFill>
            </a:endParaRPr>
          </a:p>
          <a:p>
            <a:pPr>
              <a:defRPr/>
            </a:pPr>
            <a:endParaRPr lang="en-US" sz="2000" dirty="0" smtClean="0"/>
          </a:p>
          <a:p>
            <a:pPr marL="0" indent="0">
              <a:buFontTx/>
              <a:buNone/>
              <a:defRPr/>
            </a:pPr>
            <a:endParaRPr lang="en-US" sz="2000" dirty="0" smtClean="0"/>
          </a:p>
          <a:p>
            <a:pPr>
              <a:defRPr/>
            </a:pPr>
            <a:r>
              <a:rPr lang="en-US" sz="2000" dirty="0" smtClean="0"/>
              <a:t>A change in velocity can be caused by:</a:t>
            </a:r>
          </a:p>
          <a:p>
            <a:pPr>
              <a:buFontTx/>
              <a:buNone/>
              <a:defRPr/>
            </a:pPr>
            <a:r>
              <a:rPr lang="en-US" sz="2000" dirty="0" smtClean="0">
                <a:solidFill>
                  <a:srgbClr val="08019D"/>
                </a:solidFill>
              </a:rPr>
              <a:t>   i.) A change in magnitude only</a:t>
            </a:r>
          </a:p>
          <a:p>
            <a:pPr>
              <a:buFontTx/>
              <a:buNone/>
              <a:defRPr/>
            </a:pPr>
            <a:r>
              <a:rPr lang="en-US" sz="2000" dirty="0" smtClean="0">
                <a:solidFill>
                  <a:srgbClr val="08019D"/>
                </a:solidFill>
              </a:rPr>
              <a:t>   ii.) A change in magnitude and direction simultaneously</a:t>
            </a:r>
          </a:p>
          <a:p>
            <a:pPr>
              <a:buFontTx/>
              <a:buNone/>
              <a:defRPr/>
            </a:pPr>
            <a:r>
              <a:rPr lang="en-US" sz="2000" dirty="0" smtClean="0">
                <a:solidFill>
                  <a:srgbClr val="08019D"/>
                </a:solidFill>
              </a:rPr>
              <a:t>  iii.) A change in direction only. </a:t>
            </a:r>
            <a:r>
              <a:rPr lang="en-US" sz="2000" dirty="0" err="1" smtClean="0">
                <a:solidFill>
                  <a:srgbClr val="08019D"/>
                </a:solidFill>
              </a:rPr>
              <a:t>E.g</a:t>
            </a:r>
            <a:r>
              <a:rPr lang="en-US" sz="2000" dirty="0" smtClean="0">
                <a:solidFill>
                  <a:srgbClr val="08019D"/>
                </a:solidFill>
              </a:rPr>
              <a:t>: circular motion</a:t>
            </a:r>
            <a:endParaRPr lang="ms-MY" sz="2000" dirty="0" smtClean="0">
              <a:solidFill>
                <a:srgbClr val="08019D"/>
              </a:solidFill>
            </a:endParaRPr>
          </a:p>
        </p:txBody>
      </p:sp>
      <p:sp>
        <p:nvSpPr>
          <p:cNvPr id="8195" name="Title 1"/>
          <p:cNvSpPr>
            <a:spLocks noGrp="1"/>
          </p:cNvSpPr>
          <p:nvPr>
            <p:ph type="title"/>
          </p:nvPr>
        </p:nvSpPr>
        <p:spPr>
          <a:xfrm>
            <a:off x="473075" y="304800"/>
            <a:ext cx="8229600" cy="715963"/>
          </a:xfrm>
        </p:spPr>
        <p:txBody>
          <a:bodyPr/>
          <a:lstStyle/>
          <a:p>
            <a:r>
              <a:rPr lang="en-US" sz="4000" smtClean="0">
                <a:latin typeface="Times New Roman" pitchFamily="18" charset="0"/>
                <a:cs typeface="Times New Roman" pitchFamily="18" charset="0"/>
              </a:rPr>
              <a:t>ACCELERATION</a:t>
            </a:r>
            <a:endParaRPr lang="ms-MY" sz="4000" smtClean="0">
              <a:latin typeface="Times New Roman" pitchFamily="18" charset="0"/>
              <a:cs typeface="Times New Roman" pitchFamily="18" charset="0"/>
            </a:endParaRPr>
          </a:p>
        </p:txBody>
      </p:sp>
      <p:grpSp>
        <p:nvGrpSpPr>
          <p:cNvPr id="8196" name="Group 17"/>
          <p:cNvGrpSpPr>
            <a:grpSpLocks/>
          </p:cNvGrpSpPr>
          <p:nvPr/>
        </p:nvGrpSpPr>
        <p:grpSpPr bwMode="auto">
          <a:xfrm>
            <a:off x="685800" y="2741613"/>
            <a:ext cx="8029575" cy="763587"/>
            <a:chOff x="1428728" y="3619030"/>
            <a:chExt cx="8029266" cy="762638"/>
          </a:xfrm>
        </p:grpSpPr>
        <p:grpSp>
          <p:nvGrpSpPr>
            <p:cNvPr id="8197" name="Group 3"/>
            <p:cNvGrpSpPr>
              <a:grpSpLocks/>
            </p:cNvGrpSpPr>
            <p:nvPr/>
          </p:nvGrpSpPr>
          <p:grpSpPr bwMode="auto">
            <a:xfrm>
              <a:off x="1428728" y="3619030"/>
              <a:ext cx="3663975" cy="738354"/>
              <a:chOff x="2337472" y="5202808"/>
              <a:chExt cx="3663975" cy="738354"/>
            </a:xfrm>
          </p:grpSpPr>
          <p:sp>
            <p:nvSpPr>
              <p:cNvPr id="8203" name="TextBox 4"/>
              <p:cNvSpPr txBox="1">
                <a:spLocks noChangeArrowheads="1"/>
              </p:cNvSpPr>
              <p:nvPr/>
            </p:nvSpPr>
            <p:spPr bwMode="auto">
              <a:xfrm>
                <a:off x="2337472" y="5369398"/>
                <a:ext cx="1653027" cy="369022"/>
              </a:xfrm>
              <a:prstGeom prst="rect">
                <a:avLst/>
              </a:prstGeom>
              <a:noFill/>
              <a:ln w="9525">
                <a:noFill/>
                <a:miter lim="800000"/>
                <a:headEnd/>
                <a:tailEnd/>
              </a:ln>
            </p:spPr>
            <p:txBody>
              <a:bodyPr wrap="none">
                <a:spAutoFit/>
              </a:bodyPr>
              <a:lstStyle/>
              <a:p>
                <a:r>
                  <a:rPr lang="en-US"/>
                  <a:t>Acceleration =</a:t>
                </a:r>
                <a:endParaRPr lang="ms-MY"/>
              </a:p>
            </p:txBody>
          </p:sp>
          <p:sp>
            <p:nvSpPr>
              <p:cNvPr id="8204" name="TextBox 5"/>
              <p:cNvSpPr txBox="1">
                <a:spLocks noChangeArrowheads="1"/>
              </p:cNvSpPr>
              <p:nvPr/>
            </p:nvSpPr>
            <p:spPr bwMode="auto">
              <a:xfrm>
                <a:off x="3909108" y="5202808"/>
                <a:ext cx="1906932" cy="369332"/>
              </a:xfrm>
              <a:prstGeom prst="rect">
                <a:avLst/>
              </a:prstGeom>
              <a:noFill/>
              <a:ln w="9525">
                <a:noFill/>
                <a:miter lim="800000"/>
                <a:headEnd/>
                <a:tailEnd/>
              </a:ln>
            </p:spPr>
            <p:txBody>
              <a:bodyPr wrap="none">
                <a:spAutoFit/>
              </a:bodyPr>
              <a:lstStyle/>
              <a:p>
                <a:r>
                  <a:rPr lang="en-US"/>
                  <a:t>Change of velocity</a:t>
                </a:r>
                <a:endParaRPr lang="ms-MY"/>
              </a:p>
            </p:txBody>
          </p:sp>
          <p:sp>
            <p:nvSpPr>
              <p:cNvPr id="8205" name="TextBox 6"/>
              <p:cNvSpPr txBox="1">
                <a:spLocks noChangeArrowheads="1"/>
              </p:cNvSpPr>
              <p:nvPr/>
            </p:nvSpPr>
            <p:spPr bwMode="auto">
              <a:xfrm>
                <a:off x="4194860" y="5572140"/>
                <a:ext cx="1317420" cy="369022"/>
              </a:xfrm>
              <a:prstGeom prst="rect">
                <a:avLst/>
              </a:prstGeom>
              <a:noFill/>
              <a:ln w="9525">
                <a:noFill/>
                <a:miter lim="800000"/>
                <a:headEnd/>
                <a:tailEnd/>
              </a:ln>
            </p:spPr>
            <p:txBody>
              <a:bodyPr wrap="none">
                <a:spAutoFit/>
              </a:bodyPr>
              <a:lstStyle/>
              <a:p>
                <a:r>
                  <a:rPr lang="en-US"/>
                  <a:t>Time taken</a:t>
                </a:r>
                <a:endParaRPr lang="ms-MY"/>
              </a:p>
            </p:txBody>
          </p:sp>
          <p:cxnSp>
            <p:nvCxnSpPr>
              <p:cNvPr id="8" name="Straight Connector 7"/>
              <p:cNvCxnSpPr/>
              <p:nvPr/>
            </p:nvCxnSpPr>
            <p:spPr>
              <a:xfrm>
                <a:off x="4001108" y="5572235"/>
                <a:ext cx="2000173" cy="15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98" name="Group 16"/>
            <p:cNvGrpSpPr>
              <a:grpSpLocks/>
            </p:cNvGrpSpPr>
            <p:nvPr/>
          </p:nvGrpSpPr>
          <p:grpSpPr bwMode="auto">
            <a:xfrm>
              <a:off x="5857884" y="3643314"/>
              <a:ext cx="3600110" cy="738354"/>
              <a:chOff x="6858016" y="3643314"/>
              <a:chExt cx="3600110" cy="738354"/>
            </a:xfrm>
          </p:grpSpPr>
          <p:sp>
            <p:nvSpPr>
              <p:cNvPr id="8200" name="TextBox 8"/>
              <p:cNvSpPr txBox="1">
                <a:spLocks noChangeArrowheads="1"/>
              </p:cNvSpPr>
              <p:nvPr/>
            </p:nvSpPr>
            <p:spPr bwMode="auto">
              <a:xfrm>
                <a:off x="6858016" y="3643314"/>
                <a:ext cx="3600110" cy="369022"/>
              </a:xfrm>
              <a:prstGeom prst="rect">
                <a:avLst/>
              </a:prstGeom>
              <a:noFill/>
              <a:ln w="9525">
                <a:noFill/>
                <a:miter lim="800000"/>
                <a:headEnd/>
                <a:tailEnd/>
              </a:ln>
            </p:spPr>
            <p:txBody>
              <a:bodyPr wrap="none">
                <a:spAutoFit/>
              </a:bodyPr>
              <a:lstStyle/>
              <a:p>
                <a:r>
                  <a:rPr lang="en-US"/>
                  <a:t>Final velocity, v – initial velocity, u</a:t>
                </a:r>
                <a:endParaRPr lang="ms-MY"/>
              </a:p>
            </p:txBody>
          </p:sp>
          <p:sp>
            <p:nvSpPr>
              <p:cNvPr id="8201" name="TextBox 9"/>
              <p:cNvSpPr txBox="1">
                <a:spLocks noChangeArrowheads="1"/>
              </p:cNvSpPr>
              <p:nvPr/>
            </p:nvSpPr>
            <p:spPr bwMode="auto">
              <a:xfrm>
                <a:off x="7900884" y="4012646"/>
                <a:ext cx="1573902" cy="369022"/>
              </a:xfrm>
              <a:prstGeom prst="rect">
                <a:avLst/>
              </a:prstGeom>
              <a:noFill/>
              <a:ln w="9525">
                <a:noFill/>
                <a:miter lim="800000"/>
                <a:headEnd/>
                <a:tailEnd/>
              </a:ln>
            </p:spPr>
            <p:txBody>
              <a:bodyPr wrap="none">
                <a:spAutoFit/>
              </a:bodyPr>
              <a:lstStyle/>
              <a:p>
                <a:r>
                  <a:rPr lang="en-US"/>
                  <a:t>Time taken , t</a:t>
                </a:r>
                <a:endParaRPr lang="ms-MY"/>
              </a:p>
            </p:txBody>
          </p:sp>
          <p:cxnSp>
            <p:nvCxnSpPr>
              <p:cNvPr id="12" name="Straight Connector 11"/>
              <p:cNvCxnSpPr/>
              <p:nvPr/>
            </p:nvCxnSpPr>
            <p:spPr>
              <a:xfrm flipV="1">
                <a:off x="6857815" y="4001142"/>
                <a:ext cx="360031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99" name="TextBox 12"/>
            <p:cNvSpPr txBox="1">
              <a:spLocks noChangeArrowheads="1"/>
            </p:cNvSpPr>
            <p:nvPr/>
          </p:nvSpPr>
          <p:spPr bwMode="auto">
            <a:xfrm>
              <a:off x="5286380" y="3786190"/>
              <a:ext cx="367408" cy="369332"/>
            </a:xfrm>
            <a:prstGeom prst="rect">
              <a:avLst/>
            </a:prstGeom>
            <a:noFill/>
            <a:ln w="9525">
              <a:noFill/>
              <a:miter lim="800000"/>
              <a:headEnd/>
              <a:tailEnd/>
            </a:ln>
          </p:spPr>
          <p:txBody>
            <a:bodyPr wrap="none">
              <a:spAutoFit/>
            </a:bodyPr>
            <a:lstStyle/>
            <a:p>
              <a:r>
                <a:rPr lang="en-US"/>
                <a:t>=</a:t>
              </a:r>
              <a:endParaRPr lang="ms-MY"/>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1000"/>
                                        <p:tgtEl>
                                          <p:spTgt spid="3">
                                            <p:txEl>
                                              <p:pRg st="8" end="8"/>
                                            </p:txEl>
                                          </p:spTgt>
                                        </p:tgtEl>
                                      </p:cBhvr>
                                    </p:animEffect>
                                    <p:anim calcmode="lin" valueType="num">
                                      <p:cBhvr>
                                        <p:cTn id="1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1000"/>
                                        <p:tgtEl>
                                          <p:spTgt spid="3">
                                            <p:txEl>
                                              <p:pRg st="9" end="9"/>
                                            </p:txEl>
                                          </p:spTgt>
                                        </p:tgtEl>
                                      </p:cBhvr>
                                    </p:animEffect>
                                    <p:anim calcmode="lin" valueType="num">
                                      <p:cBhvr>
                                        <p:cTn id="2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1000"/>
                                        <p:tgtEl>
                                          <p:spTgt spid="3">
                                            <p:txEl>
                                              <p:pRg st="10" end="10"/>
                                            </p:txEl>
                                          </p:spTgt>
                                        </p:tgtEl>
                                      </p:cBhvr>
                                    </p:animEffect>
                                    <p:anim calcmode="lin" valueType="num">
                                      <p:cBhvr>
                                        <p:cTn id="2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1357313"/>
            <a:ext cx="8401050" cy="5072062"/>
          </a:xfrm>
        </p:spPr>
        <p:txBody>
          <a:bodyPr/>
          <a:lstStyle/>
          <a:p>
            <a:r>
              <a:rPr lang="en-US" sz="1800" smtClean="0"/>
              <a:t>Example:</a:t>
            </a:r>
          </a:p>
          <a:p>
            <a:pPr>
              <a:buFontTx/>
              <a:buNone/>
            </a:pPr>
            <a:r>
              <a:rPr lang="en-US" sz="1800" smtClean="0"/>
              <a:t>      A car accelerates  along  a straight road from rest to 75 km/h in 5.0s.   </a:t>
            </a:r>
          </a:p>
          <a:p>
            <a:pPr>
              <a:buFontTx/>
              <a:buNone/>
            </a:pPr>
            <a:r>
              <a:rPr lang="en-US" sz="1800" smtClean="0"/>
              <a:t>      What is the magnitude of its acceleration ? (in m/s²)</a:t>
            </a:r>
          </a:p>
          <a:p>
            <a:pPr>
              <a:buFontTx/>
              <a:buNone/>
            </a:pPr>
            <a:endParaRPr lang="en-US" sz="2800" smtClean="0"/>
          </a:p>
          <a:p>
            <a:r>
              <a:rPr lang="en-US" sz="1800" smtClean="0"/>
              <a:t>Answer: 4.2 m/s²</a:t>
            </a:r>
            <a:endParaRPr lang="ms-MY" sz="1800" smtClean="0"/>
          </a:p>
          <a:p>
            <a:endParaRPr lang="en-US" sz="2800" smtClean="0"/>
          </a:p>
          <a:p>
            <a:pPr>
              <a:buFontTx/>
              <a:buNone/>
            </a:pPr>
            <a:r>
              <a:rPr lang="en-US" sz="2800" smtClean="0"/>
              <a:t>                    </a:t>
            </a:r>
            <a:endParaRPr lang="en-US" sz="2400" smtClean="0"/>
          </a:p>
        </p:txBody>
      </p:sp>
      <p:sp>
        <p:nvSpPr>
          <p:cNvPr id="9219" name="Title 1"/>
          <p:cNvSpPr>
            <a:spLocks noGrp="1"/>
          </p:cNvSpPr>
          <p:nvPr>
            <p:ph type="title"/>
          </p:nvPr>
        </p:nvSpPr>
        <p:spPr>
          <a:xfrm>
            <a:off x="457200" y="274638"/>
            <a:ext cx="8229600" cy="868362"/>
          </a:xfrm>
        </p:spPr>
        <p:txBody>
          <a:bodyPr/>
          <a:lstStyle/>
          <a:p>
            <a:r>
              <a:rPr lang="en-US" smtClean="0">
                <a:latin typeface="Times New Roman" pitchFamily="18" charset="0"/>
                <a:cs typeface="Times New Roman" pitchFamily="18" charset="0"/>
              </a:rPr>
              <a:t>ACCELERATION</a:t>
            </a:r>
            <a:endParaRPr lang="ms-MY"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62000"/>
          </a:xfrm>
        </p:spPr>
        <p:txBody>
          <a:bodyPr/>
          <a:lstStyle/>
          <a:p>
            <a:r>
              <a:rPr lang="en-US" sz="2800" smtClean="0"/>
              <a:t>Determination of Sign Convention</a:t>
            </a:r>
            <a:br>
              <a:rPr lang="en-US" sz="2800" smtClean="0"/>
            </a:br>
            <a:endParaRPr lang="en-US" sz="2000" smtClean="0"/>
          </a:p>
        </p:txBody>
      </p:sp>
      <p:sp>
        <p:nvSpPr>
          <p:cNvPr id="10243" name="Content Placeholder 2"/>
          <p:cNvSpPr>
            <a:spLocks noGrp="1"/>
          </p:cNvSpPr>
          <p:nvPr>
            <p:ph idx="1"/>
          </p:nvPr>
        </p:nvSpPr>
        <p:spPr>
          <a:xfrm>
            <a:off x="304800" y="609600"/>
            <a:ext cx="8458200" cy="6007100"/>
          </a:xfrm>
        </p:spPr>
        <p:txBody>
          <a:bodyPr/>
          <a:lstStyle/>
          <a:p>
            <a:r>
              <a:rPr lang="en-US" sz="1600" smtClean="0">
                <a:latin typeface="Times New Roman" pitchFamily="18" charset="0"/>
                <a:cs typeface="Times New Roman" pitchFamily="18" charset="0"/>
              </a:rPr>
              <a:t>Since displacement, velocity and acceleration are all vector quantities, thus the direction of motion is important.</a:t>
            </a:r>
          </a:p>
          <a:p>
            <a:r>
              <a:rPr lang="en-US" sz="1600" smtClean="0">
                <a:latin typeface="Times New Roman" pitchFamily="18" charset="0"/>
                <a:cs typeface="Times New Roman" pitchFamily="18" charset="0"/>
              </a:rPr>
              <a:t>When we attempt to calculate the numerical values (magnitudes) of these (any) vectors, we must take into account the correct sign convention or else the answer that is obtain might be wrong!</a:t>
            </a:r>
          </a:p>
          <a:p>
            <a:r>
              <a:rPr lang="en-US" sz="1600" smtClean="0">
                <a:latin typeface="Times New Roman" pitchFamily="18" charset="0"/>
                <a:cs typeface="Times New Roman" pitchFamily="18" charset="0"/>
              </a:rPr>
              <a:t>Below are the general sign convention given for the each case (most of the time):</a:t>
            </a:r>
          </a:p>
          <a:p>
            <a:endParaRPr lang="en-US" sz="1800" smtClean="0">
              <a:latin typeface="Times New Roman" pitchFamily="18" charset="0"/>
              <a:cs typeface="Times New Roman" pitchFamily="18" charset="0"/>
            </a:endParaRPr>
          </a:p>
        </p:txBody>
      </p:sp>
      <p:sp>
        <p:nvSpPr>
          <p:cNvPr id="10244" name="Slide Number Placeholder 3"/>
          <p:cNvSpPr>
            <a:spLocks noGrp="1"/>
          </p:cNvSpPr>
          <p:nvPr>
            <p:ph type="sldNum" sz="quarter" idx="12"/>
          </p:nvPr>
        </p:nvSpPr>
        <p:spPr>
          <a:noFill/>
          <a:ln>
            <a:miter lim="800000"/>
            <a:headEnd/>
            <a:tailEnd/>
          </a:ln>
        </p:spPr>
        <p:txBody>
          <a:bodyPr/>
          <a:lstStyle/>
          <a:p>
            <a:fld id="{824B0AF4-121E-45BB-8674-7B074B4F43AC}" type="slidenum">
              <a:rPr lang="en-US" smtClean="0"/>
              <a:pPr/>
              <a:t>9</a:t>
            </a:fld>
            <a:endParaRPr lang="en-US" smtClean="0"/>
          </a:p>
        </p:txBody>
      </p:sp>
      <p:graphicFrame>
        <p:nvGraphicFramePr>
          <p:cNvPr id="5" name="Table 4"/>
          <p:cNvGraphicFramePr>
            <a:graphicFrameLocks noGrp="1"/>
          </p:cNvGraphicFramePr>
          <p:nvPr/>
        </p:nvGraphicFramePr>
        <p:xfrm>
          <a:off x="762000" y="2133600"/>
          <a:ext cx="7543800" cy="4429125"/>
        </p:xfrm>
        <a:graphic>
          <a:graphicData uri="http://schemas.openxmlformats.org/drawingml/2006/table">
            <a:tbl>
              <a:tblPr firstRow="1" bandRow="1">
                <a:tableStyleId>{00A15C55-8517-42AA-B614-E9B94910E393}</a:tableStyleId>
              </a:tblPr>
              <a:tblGrid>
                <a:gridCol w="2133600"/>
                <a:gridCol w="2667000"/>
                <a:gridCol w="2743200"/>
              </a:tblGrid>
              <a:tr h="370672">
                <a:tc rowSpan="2">
                  <a:txBody>
                    <a:bodyPr/>
                    <a:lstStyle/>
                    <a:p>
                      <a:pPr algn="ctr"/>
                      <a:r>
                        <a:rPr lang="en-US" sz="1400" dirty="0" smtClean="0"/>
                        <a:t>Vector Quantity</a:t>
                      </a:r>
                      <a:endParaRPr lang="en-US" sz="1400" dirty="0"/>
                    </a:p>
                  </a:txBody>
                  <a:tcPr marT="45699" marB="45699" anchor="ctr"/>
                </a:tc>
                <a:tc gridSpan="2">
                  <a:txBody>
                    <a:bodyPr/>
                    <a:lstStyle/>
                    <a:p>
                      <a:pPr algn="ctr"/>
                      <a:r>
                        <a:rPr lang="en-US" sz="1400" dirty="0" smtClean="0"/>
                        <a:t>Sign Convention</a:t>
                      </a:r>
                      <a:endParaRPr lang="en-US" sz="1400" dirty="0"/>
                    </a:p>
                  </a:txBody>
                  <a:tcPr marT="45699" marB="45699"/>
                </a:tc>
                <a:tc hMerge="1">
                  <a:txBody>
                    <a:bodyPr/>
                    <a:lstStyle/>
                    <a:p>
                      <a:endParaRPr lang="en-US" dirty="0"/>
                    </a:p>
                  </a:txBody>
                  <a:tcPr/>
                </a:tc>
              </a:tr>
              <a:tr h="370672">
                <a:tc vMerge="1">
                  <a:txBody>
                    <a:bodyPr/>
                    <a:lstStyle/>
                    <a:p>
                      <a:endParaRPr lang="en-US" dirty="0"/>
                    </a:p>
                  </a:txBody>
                  <a:tcPr/>
                </a:tc>
                <a:tc>
                  <a:txBody>
                    <a:bodyPr/>
                    <a:lstStyle/>
                    <a:p>
                      <a:pPr algn="ctr"/>
                      <a:r>
                        <a:rPr lang="en-US" sz="1400" dirty="0" smtClean="0"/>
                        <a:t>Positive ‘+’</a:t>
                      </a:r>
                      <a:endParaRPr lang="en-US" sz="1400" dirty="0"/>
                    </a:p>
                  </a:txBody>
                  <a:tcPr marT="45699" marB="45699"/>
                </a:tc>
                <a:tc>
                  <a:txBody>
                    <a:bodyPr/>
                    <a:lstStyle/>
                    <a:p>
                      <a:pPr algn="ctr"/>
                      <a:r>
                        <a:rPr lang="en-US" sz="1400" dirty="0" smtClean="0"/>
                        <a:t>Negative ‘-’</a:t>
                      </a:r>
                      <a:endParaRPr lang="en-US" sz="1400" dirty="0"/>
                    </a:p>
                  </a:txBody>
                  <a:tcPr marT="45699" marB="45699"/>
                </a:tc>
              </a:tr>
              <a:tr h="944794">
                <a:tc>
                  <a:txBody>
                    <a:bodyPr/>
                    <a:lstStyle/>
                    <a:p>
                      <a:pPr algn="ctr"/>
                      <a:r>
                        <a:rPr lang="en-US" sz="1400" dirty="0" smtClean="0"/>
                        <a:t>Displacement</a:t>
                      </a:r>
                      <a:endParaRPr lang="en-US" sz="1400" dirty="0"/>
                    </a:p>
                  </a:txBody>
                  <a:tcPr marT="45699" marB="45699"/>
                </a:tc>
                <a:tc>
                  <a:txBody>
                    <a:bodyPr/>
                    <a:lstStyle/>
                    <a:p>
                      <a:pPr algn="l"/>
                      <a:r>
                        <a:rPr lang="en-US" sz="1400" baseline="0" dirty="0" smtClean="0"/>
                        <a:t>When object is displaced</a:t>
                      </a:r>
                    </a:p>
                    <a:p>
                      <a:pPr algn="l"/>
                      <a:r>
                        <a:rPr lang="en-US" sz="1400" baseline="0" dirty="0" smtClean="0"/>
                        <a:t>a.) to the right from origin  </a:t>
                      </a:r>
                    </a:p>
                    <a:p>
                      <a:pPr algn="l"/>
                      <a:r>
                        <a:rPr lang="en-US" sz="1400" baseline="0" dirty="0" smtClean="0"/>
                        <a:t>b.) upwards from origin</a:t>
                      </a:r>
                      <a:endParaRPr lang="en-US" sz="1400" dirty="0"/>
                    </a:p>
                  </a:txBody>
                  <a:tcPr marT="45699" marB="45699"/>
                </a:tc>
                <a:tc>
                  <a:txBody>
                    <a:bodyPr/>
                    <a:lstStyle/>
                    <a:p>
                      <a:pPr algn="l"/>
                      <a:r>
                        <a:rPr lang="en-US" sz="1400" baseline="0" dirty="0" smtClean="0"/>
                        <a:t>When object is displaced</a:t>
                      </a:r>
                    </a:p>
                    <a:p>
                      <a:pPr algn="l"/>
                      <a:r>
                        <a:rPr lang="en-US" sz="1400" baseline="0" dirty="0" smtClean="0"/>
                        <a:t>a.) to the left from origin  </a:t>
                      </a:r>
                    </a:p>
                    <a:p>
                      <a:pPr algn="l"/>
                      <a:r>
                        <a:rPr lang="en-US" sz="1400" baseline="0" dirty="0" smtClean="0"/>
                        <a:t>b.) downwards from origin</a:t>
                      </a:r>
                      <a:endParaRPr lang="en-US" sz="1400" dirty="0" smtClean="0"/>
                    </a:p>
                    <a:p>
                      <a:pPr algn="ctr"/>
                      <a:endParaRPr lang="en-US" sz="1400" dirty="0"/>
                    </a:p>
                  </a:txBody>
                  <a:tcPr marT="45699" marB="45699"/>
                </a:tc>
              </a:tr>
              <a:tr h="944794">
                <a:tc>
                  <a:txBody>
                    <a:bodyPr/>
                    <a:lstStyle/>
                    <a:p>
                      <a:pPr algn="ctr"/>
                      <a:r>
                        <a:rPr lang="en-US" sz="1400" dirty="0" smtClean="0"/>
                        <a:t>Velocity</a:t>
                      </a:r>
                      <a:endParaRPr lang="en-US" sz="1400" dirty="0"/>
                    </a:p>
                  </a:txBody>
                  <a:tcPr marT="45699" marB="45699"/>
                </a:tc>
                <a:tc>
                  <a:txBody>
                    <a:bodyPr/>
                    <a:lstStyle/>
                    <a:p>
                      <a:pPr algn="l"/>
                      <a:r>
                        <a:rPr lang="en-US" sz="1400" baseline="0" dirty="0" smtClean="0"/>
                        <a:t>When object is moving</a:t>
                      </a:r>
                    </a:p>
                    <a:p>
                      <a:pPr algn="l"/>
                      <a:r>
                        <a:rPr lang="en-US" sz="1400" baseline="0" dirty="0" smtClean="0"/>
                        <a:t>a.) to the right </a:t>
                      </a:r>
                    </a:p>
                    <a:p>
                      <a:pPr algn="l"/>
                      <a:r>
                        <a:rPr lang="en-US" sz="1400" baseline="0" dirty="0" smtClean="0"/>
                        <a:t>b.) upwards </a:t>
                      </a:r>
                      <a:endParaRPr lang="en-US" sz="1400" dirty="0" smtClean="0"/>
                    </a:p>
                    <a:p>
                      <a:pPr algn="ctr"/>
                      <a:endParaRPr lang="en-US" sz="1400" dirty="0"/>
                    </a:p>
                  </a:txBody>
                  <a:tcPr marT="45699" marB="45699"/>
                </a:tc>
                <a:tc>
                  <a:txBody>
                    <a:bodyPr/>
                    <a:lstStyle/>
                    <a:p>
                      <a:pPr algn="l"/>
                      <a:r>
                        <a:rPr lang="en-US" sz="1400" baseline="0" dirty="0" smtClean="0"/>
                        <a:t>When object is moving</a:t>
                      </a:r>
                    </a:p>
                    <a:p>
                      <a:pPr algn="l"/>
                      <a:r>
                        <a:rPr lang="en-US" sz="1400" baseline="0" dirty="0" smtClean="0"/>
                        <a:t>a.) to the left </a:t>
                      </a:r>
                    </a:p>
                    <a:p>
                      <a:pPr algn="l"/>
                      <a:r>
                        <a:rPr lang="en-US" sz="1400" baseline="0" dirty="0" smtClean="0"/>
                        <a:t>b.) downwards</a:t>
                      </a:r>
                      <a:endParaRPr lang="en-US" sz="1400" dirty="0"/>
                    </a:p>
                  </a:txBody>
                  <a:tcPr marT="45699" marB="45699"/>
                </a:tc>
              </a:tr>
              <a:tr h="1798191">
                <a:tc>
                  <a:txBody>
                    <a:bodyPr/>
                    <a:lstStyle/>
                    <a:p>
                      <a:pPr algn="ctr"/>
                      <a:r>
                        <a:rPr lang="en-US" sz="1400" dirty="0" smtClean="0"/>
                        <a:t>Acceleration</a:t>
                      </a:r>
                      <a:endParaRPr lang="en-US" sz="1400" dirty="0"/>
                    </a:p>
                  </a:txBody>
                  <a:tcPr marT="45699" marB="45699"/>
                </a:tc>
                <a:tc>
                  <a:txBody>
                    <a:bodyPr/>
                    <a:lstStyle/>
                    <a:p>
                      <a:pPr algn="l"/>
                      <a:r>
                        <a:rPr lang="en-US" sz="1400" baseline="0" dirty="0" smtClean="0"/>
                        <a:t>When object is </a:t>
                      </a:r>
                      <a:r>
                        <a:rPr lang="en-US" sz="1400" b="1" baseline="0" dirty="0" smtClean="0"/>
                        <a:t>accelerating</a:t>
                      </a:r>
                    </a:p>
                    <a:p>
                      <a:pPr algn="l"/>
                      <a:r>
                        <a:rPr lang="en-US" sz="1400" baseline="0" dirty="0" smtClean="0"/>
                        <a:t>a.) to the right (v 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b.) upwards (v is ‘+’)</a:t>
                      </a:r>
                    </a:p>
                    <a:p>
                      <a:pPr algn="l"/>
                      <a:endParaRPr lang="en-US" sz="1400" dirty="0" smtClean="0"/>
                    </a:p>
                    <a:p>
                      <a:pPr algn="l"/>
                      <a:r>
                        <a:rPr lang="en-US" sz="1400" baseline="0" dirty="0" smtClean="0"/>
                        <a:t>When object is </a:t>
                      </a:r>
                      <a:r>
                        <a:rPr lang="en-US" sz="1400" b="1" baseline="0" dirty="0" smtClean="0"/>
                        <a:t>decelerating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 to the left (v 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b.) downwards (v is ‘-’)</a:t>
                      </a:r>
                      <a:endParaRPr lang="en-US" sz="1400" dirty="0" smtClean="0"/>
                    </a:p>
                    <a:p>
                      <a:pPr algn="ctr"/>
                      <a:endParaRPr lang="en-US" sz="1400" dirty="0"/>
                    </a:p>
                  </a:txBody>
                  <a:tcPr marT="45699" marB="45699"/>
                </a:tc>
                <a:tc>
                  <a:txBody>
                    <a:bodyPr/>
                    <a:lstStyle/>
                    <a:p>
                      <a:pPr algn="l"/>
                      <a:r>
                        <a:rPr lang="en-US" sz="1400" baseline="0" dirty="0" smtClean="0"/>
                        <a:t>When object is </a:t>
                      </a:r>
                      <a:r>
                        <a:rPr lang="en-US" sz="1400" b="1" baseline="0" dirty="0" smtClean="0"/>
                        <a:t>decelerating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 to the right (v 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b.) upwards (v is ‘+’)</a:t>
                      </a:r>
                    </a:p>
                    <a:p>
                      <a:pPr algn="l"/>
                      <a:endParaRPr lang="en-US" sz="1400" dirty="0" smtClean="0"/>
                    </a:p>
                    <a:p>
                      <a:pPr algn="l"/>
                      <a:r>
                        <a:rPr lang="en-US" sz="1400" baseline="0" dirty="0" smtClean="0"/>
                        <a:t>When object is </a:t>
                      </a:r>
                      <a:r>
                        <a:rPr lang="en-US" sz="1400" b="1" baseline="0" dirty="0" smtClean="0"/>
                        <a:t>accelerating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 to the left (v 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b.) downwards (v is ‘-’)</a:t>
                      </a:r>
                    </a:p>
                    <a:p>
                      <a:pPr algn="l"/>
                      <a:endParaRPr lang="en-US" sz="1400" dirty="0"/>
                    </a:p>
                  </a:txBody>
                  <a:tcPr marT="45699" marB="45699"/>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1781</TotalTime>
  <Words>2400</Words>
  <Application>Microsoft Office PowerPoint</Application>
  <PresentationFormat>On-screen Show (4:3)</PresentationFormat>
  <Paragraphs>465</Paragraphs>
  <Slides>38</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7" baseType="lpstr">
      <vt:lpstr>Arial</vt:lpstr>
      <vt:lpstr>Times New Roman</vt:lpstr>
      <vt:lpstr>Symbol</vt:lpstr>
      <vt:lpstr>Wingdings</vt:lpstr>
      <vt:lpstr>DejaVu Sans</vt:lpstr>
      <vt:lpstr>Nimbus Roman No9 L;Times New Ro</vt:lpstr>
      <vt:lpstr>Default Design</vt:lpstr>
      <vt:lpstr>PBrush</vt:lpstr>
      <vt:lpstr>Bitmap Image</vt:lpstr>
      <vt:lpstr>Kinematics</vt:lpstr>
      <vt:lpstr>Introduction to Kinematics</vt:lpstr>
      <vt:lpstr>  Distance &amp; displacement</vt:lpstr>
      <vt:lpstr>Distance &amp; displacement</vt:lpstr>
      <vt:lpstr>Speed &amp; Velocity </vt:lpstr>
      <vt:lpstr>SPEED VS VELOCITY</vt:lpstr>
      <vt:lpstr>ACCELERATION</vt:lpstr>
      <vt:lpstr>ACCELERATION</vt:lpstr>
      <vt:lpstr>Determination of Sign Convention </vt:lpstr>
      <vt:lpstr>Determination of Sign Convention</vt:lpstr>
      <vt:lpstr> Determination of displacement, velocity &amp; acceleration graphically</vt:lpstr>
      <vt:lpstr>Determination of displacement, velocity &amp; acceleration graphically</vt:lpstr>
      <vt:lpstr> Determination of displacement, velocity &amp; acceleration graphically</vt:lpstr>
      <vt:lpstr>Area under Velocity-Time graph</vt:lpstr>
      <vt:lpstr>KINEMATICS EQUATIONS</vt:lpstr>
      <vt:lpstr>Example 1 </vt:lpstr>
      <vt:lpstr>Example 2</vt:lpstr>
      <vt:lpstr>Acceleration due to GRAVITY / Free fall</vt:lpstr>
      <vt:lpstr>Effects of air resistance upon a falling object</vt:lpstr>
      <vt:lpstr>Example 3</vt:lpstr>
      <vt:lpstr>Example 4</vt:lpstr>
      <vt:lpstr>Example 5</vt:lpstr>
      <vt:lpstr>Terminal Speed</vt:lpstr>
      <vt:lpstr>Slide 24</vt:lpstr>
      <vt:lpstr>Slide 25</vt:lpstr>
      <vt:lpstr>Slide 26</vt:lpstr>
      <vt:lpstr>Slide 27</vt:lpstr>
      <vt:lpstr>Slide 28</vt:lpstr>
      <vt:lpstr>Projectile Motion</vt:lpstr>
      <vt:lpstr>Horizontal &amp; Vertical components of velocity</vt:lpstr>
      <vt:lpstr>Factors affecting Projectile Motion</vt:lpstr>
      <vt:lpstr>Analysis of Projectile Motion</vt:lpstr>
      <vt:lpstr> Analysis of Projectile Motion (Cont…)</vt:lpstr>
      <vt:lpstr> Analysis of Projectile Motion (Cont…)</vt:lpstr>
      <vt:lpstr> Analysis of Projectile Motion (Cont…)</vt:lpstr>
      <vt:lpstr>Example 6</vt:lpstr>
      <vt:lpstr>Example 7</vt:lpstr>
      <vt:lpstr>Example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Brian</cp:lastModifiedBy>
  <cp:revision>435</cp:revision>
  <cp:lastPrinted>1601-01-01T00:00:00Z</cp:lastPrinted>
  <dcterms:created xsi:type="dcterms:W3CDTF">1601-01-01T00:00:00Z</dcterms:created>
  <dcterms:modified xsi:type="dcterms:W3CDTF">2012-07-23T09:07:36Z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