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vml" ContentType="application/vnd.openxmlformats-officedocument.vmlDrawin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2" r:id="rId6"/>
    <p:sldId id="261" r:id="rId7"/>
    <p:sldId id="267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5" r:id="rId27"/>
    <p:sldId id="286" r:id="rId28"/>
    <p:sldId id="287" r:id="rId29"/>
    <p:sldId id="291" r:id="rId30"/>
    <p:sldId id="296" r:id="rId31"/>
    <p:sldId id="292" r:id="rId32"/>
    <p:sldId id="293" r:id="rId33"/>
    <p:sldId id="297" r:id="rId34"/>
    <p:sldId id="294" r:id="rId35"/>
    <p:sldId id="29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4BA0C-06B2-4DFD-B18B-BAAE191C9F9B}" type="datetimeFigureOut">
              <a:rPr lang="en-MY" smtClean="0"/>
              <a:t>21/5/2012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F689E-CCD2-494E-B042-0D43C44B08D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741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AD63D2-7369-4D39-8A7A-42BDA46AEC13}" type="slidenum">
              <a:rPr lang="en-GB">
                <a:latin typeface="Times New Roman" charset="0"/>
              </a:rPr>
              <a:pPr/>
              <a:t>19</a:t>
            </a:fld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78852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861F6F03-50F5-4C1A-998A-0673DB10C61E}" type="slidenum">
              <a:rPr lang="en-GB" sz="1200">
                <a:latin typeface="Times New Roman" charset="0"/>
              </a:rPr>
              <a:pPr algn="r"/>
              <a:t>28</a:t>
            </a:fld>
            <a:endParaRPr lang="en-GB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2DB6D7-751C-45D4-843D-1DB9F32F8A3C}" type="slidenum">
              <a:rPr lang="en-GB">
                <a:latin typeface="Times New Roman" charset="0"/>
              </a:rPr>
              <a:pPr/>
              <a:t>29</a:t>
            </a:fld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2DB6D7-751C-45D4-843D-1DB9F32F8A3C}" type="slidenum">
              <a:rPr lang="en-GB">
                <a:latin typeface="Times New Roman" charset="0"/>
              </a:rPr>
              <a:pPr/>
              <a:t>30</a:t>
            </a:fld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97274E-6AF0-4BC6-A074-9503A232F956}" type="slidenum">
              <a:rPr lang="en-GB">
                <a:latin typeface="Times New Roman" charset="0"/>
              </a:rPr>
              <a:pPr/>
              <a:t>31</a:t>
            </a:fld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A34121-14E2-430E-9E36-13D6CD1FA56F}" type="slidenum">
              <a:rPr lang="en-GB">
                <a:latin typeface="Times New Roman" charset="0"/>
              </a:rPr>
              <a:pPr/>
              <a:t>32</a:t>
            </a:fld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A34121-14E2-430E-9E36-13D6CD1FA56F}" type="slidenum">
              <a:rPr lang="en-GB">
                <a:latin typeface="Times New Roman" charset="0"/>
              </a:rPr>
              <a:pPr/>
              <a:t>33</a:t>
            </a:fld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A8A0CE-E6A1-4C8C-9ED3-3D4472B77C03}" type="slidenum">
              <a:rPr lang="en-GB">
                <a:latin typeface="Times New Roman" charset="0"/>
              </a:rPr>
              <a:pPr/>
              <a:t>34</a:t>
            </a:fld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5E3ED39-20E2-425B-B235-13BA26CFE9FE}" type="slidenum">
              <a:rPr lang="en-GB">
                <a:latin typeface="Times New Roman" charset="0"/>
              </a:rPr>
              <a:pPr/>
              <a:t>35</a:t>
            </a:fld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4FE631-F813-4BBE-A8D8-E6381FF3813A}" type="slidenum">
              <a:rPr lang="en-GB">
                <a:latin typeface="Times New Roman" charset="0"/>
              </a:rPr>
              <a:pPr/>
              <a:t>20</a:t>
            </a:fld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41F057-DCCC-40FC-B5ED-53A02E36F5E0}" type="slidenum">
              <a:rPr lang="en-GB">
                <a:latin typeface="Times New Roman" charset="0"/>
              </a:rPr>
              <a:pPr/>
              <a:t>21</a:t>
            </a:fld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0645EC-D509-4DAB-B38A-E06AF7ACF8F3}" type="slidenum">
              <a:rPr lang="en-GB">
                <a:latin typeface="Times New Roman" charset="0"/>
              </a:rPr>
              <a:pPr/>
              <a:t>22</a:t>
            </a:fld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D887A1-F442-48F9-85C7-488568B76534}" type="slidenum">
              <a:rPr lang="en-GB">
                <a:latin typeface="Times New Roman" charset="0"/>
              </a:rPr>
              <a:pPr/>
              <a:t>23</a:t>
            </a:fld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879C41-C804-4A55-BC44-89740808A2DC}" type="slidenum">
              <a:rPr lang="en-GB">
                <a:latin typeface="Times New Roman" charset="0"/>
              </a:rPr>
              <a:pPr/>
              <a:t>24</a:t>
            </a:fld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509777-F63B-4CFD-8CED-08A5834F0075}" type="slidenum">
              <a:rPr lang="en-GB">
                <a:latin typeface="Times New Roman" charset="0"/>
              </a:rPr>
              <a:pPr/>
              <a:t>25</a:t>
            </a:fld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4E87EF-6496-4598-835A-5962B4D4B1A5}" type="slidenum">
              <a:rPr lang="en-GB">
                <a:latin typeface="Times New Roman" charset="0"/>
              </a:rPr>
              <a:pPr/>
              <a:t>26</a:t>
            </a:fld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FCBDDA-8245-4DF7-B019-B949A5951777}" type="slidenum">
              <a:rPr lang="en-GB">
                <a:latin typeface="Times New Roman" charset="0"/>
              </a:rPr>
              <a:pPr/>
              <a:t>27</a:t>
            </a:fld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816DE29-372D-4D08-B268-9360A6230F3C}" type="datetimeFigureOut">
              <a:rPr lang="en-MY" smtClean="0"/>
              <a:t>21/5/2012</a:t>
            </a:fld>
            <a:endParaRPr lang="en-MY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11DAE7B-CDA2-4027-AE86-634E3949F6FF}" type="slidenum">
              <a:rPr lang="en-MY" smtClean="0"/>
              <a:t>‹#›</a:t>
            </a:fld>
            <a:endParaRPr lang="en-MY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DE29-372D-4D08-B268-9360A6230F3C}" type="datetimeFigureOut">
              <a:rPr lang="en-MY" smtClean="0"/>
              <a:t>21/5/2012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AE7B-CDA2-4027-AE86-634E3949F6F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DE29-372D-4D08-B268-9360A6230F3C}" type="datetimeFigureOut">
              <a:rPr lang="en-MY" smtClean="0"/>
              <a:t>21/5/2012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AE7B-CDA2-4027-AE86-634E3949F6F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7C10E-A0DA-4A3F-8B32-FD092C8286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713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42180-CD33-470B-9AC2-26D2F8C0A9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4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DE29-372D-4D08-B268-9360A6230F3C}" type="datetimeFigureOut">
              <a:rPr lang="en-MY" smtClean="0"/>
              <a:t>21/5/2012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AE7B-CDA2-4027-AE86-634E3949F6F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DE29-372D-4D08-B268-9360A6230F3C}" type="datetimeFigureOut">
              <a:rPr lang="en-MY" smtClean="0"/>
              <a:t>21/5/2012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AE7B-CDA2-4027-AE86-634E3949F6F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DE29-372D-4D08-B268-9360A6230F3C}" type="datetimeFigureOut">
              <a:rPr lang="en-MY" smtClean="0"/>
              <a:t>21/5/2012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AE7B-CDA2-4027-AE86-634E3949F6FF}" type="slidenum">
              <a:rPr lang="en-MY" smtClean="0"/>
              <a:t>‹#›</a:t>
            </a:fld>
            <a:endParaRPr lang="en-MY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DE29-372D-4D08-B268-9360A6230F3C}" type="datetimeFigureOut">
              <a:rPr lang="en-MY" smtClean="0"/>
              <a:t>21/5/2012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AE7B-CDA2-4027-AE86-634E3949F6F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DE29-372D-4D08-B268-9360A6230F3C}" type="datetimeFigureOut">
              <a:rPr lang="en-MY" smtClean="0"/>
              <a:t>21/5/2012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AE7B-CDA2-4027-AE86-634E3949F6F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DE29-372D-4D08-B268-9360A6230F3C}" type="datetimeFigureOut">
              <a:rPr lang="en-MY" smtClean="0"/>
              <a:t>21/5/2012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AE7B-CDA2-4027-AE86-634E3949F6F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DE29-372D-4D08-B268-9360A6230F3C}" type="datetimeFigureOut">
              <a:rPr lang="en-MY" smtClean="0"/>
              <a:t>21/5/2012</a:t>
            </a:fld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AE7B-CDA2-4027-AE86-634E3949F6FF}" type="slidenum">
              <a:rPr lang="en-MY" smtClean="0"/>
              <a:t>‹#›</a:t>
            </a:fld>
            <a:endParaRPr lang="en-MY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DE29-372D-4D08-B268-9360A6230F3C}" type="datetimeFigureOut">
              <a:rPr lang="en-MY" smtClean="0"/>
              <a:t>21/5/2012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AE7B-CDA2-4027-AE86-634E3949F6F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816DE29-372D-4D08-B268-9360A6230F3C}" type="datetimeFigureOut">
              <a:rPr lang="en-MY" smtClean="0"/>
              <a:t>21/5/2012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11DAE7B-CDA2-4027-AE86-634E3949F6FF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0.jpeg"/><Relationship Id="rId4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Electricity &amp; Magnetism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727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Magnetic field in a current carrying conductor</a:t>
            </a:r>
            <a:endParaRPr lang="en-M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23622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The Right Hand Rule and the Magnetic Field Straight Wire [SaveYouTube.com]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rot="10800000" flipH="1" flipV="1">
            <a:off x="4610479" y="2701776"/>
            <a:ext cx="2985856" cy="22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7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Magnetic field in current carrying conductor.</a:t>
            </a:r>
            <a:endParaRPr lang="en-MY" dirty="0"/>
          </a:p>
        </p:txBody>
      </p:sp>
      <p:grpSp>
        <p:nvGrpSpPr>
          <p:cNvPr id="4" name="Group 3"/>
          <p:cNvGrpSpPr/>
          <p:nvPr/>
        </p:nvGrpSpPr>
        <p:grpSpPr>
          <a:xfrm>
            <a:off x="1115616" y="2240864"/>
            <a:ext cx="6453188" cy="3841750"/>
            <a:chOff x="784225" y="1001713"/>
            <a:chExt cx="8120063" cy="5495925"/>
          </a:xfrm>
        </p:grpSpPr>
        <p:grpSp>
          <p:nvGrpSpPr>
            <p:cNvPr id="5" name="Group 4"/>
            <p:cNvGrpSpPr/>
            <p:nvPr/>
          </p:nvGrpSpPr>
          <p:grpSpPr>
            <a:xfrm>
              <a:off x="1323975" y="2165350"/>
              <a:ext cx="6583363" cy="2192338"/>
              <a:chOff x="1323975" y="2165350"/>
              <a:chExt cx="6583363" cy="2192338"/>
            </a:xfrm>
          </p:grpSpPr>
          <p:grpSp>
            <p:nvGrpSpPr>
              <p:cNvPr id="26" name="Group 15"/>
              <p:cNvGrpSpPr>
                <a:grpSpLocks/>
              </p:cNvGrpSpPr>
              <p:nvPr/>
            </p:nvGrpSpPr>
            <p:grpSpPr bwMode="auto">
              <a:xfrm>
                <a:off x="1323975" y="2165350"/>
                <a:ext cx="2159000" cy="2159000"/>
                <a:chOff x="2612" y="2672"/>
                <a:chExt cx="1360" cy="1360"/>
              </a:xfrm>
            </p:grpSpPr>
            <p:sp>
              <p:nvSpPr>
                <p:cNvPr id="47" name="Oval 16"/>
                <p:cNvSpPr>
                  <a:spLocks noChangeArrowheads="1"/>
                </p:cNvSpPr>
                <p:nvPr/>
              </p:nvSpPr>
              <p:spPr bwMode="auto">
                <a:xfrm>
                  <a:off x="2612" y="2672"/>
                  <a:ext cx="1360" cy="1360"/>
                </a:xfrm>
                <a:prstGeom prst="ellips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  <p:sp>
              <p:nvSpPr>
                <p:cNvPr id="48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615" y="3270"/>
                  <a:ext cx="0" cy="123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  <p:sp>
              <p:nvSpPr>
                <p:cNvPr id="49" name="Line 18"/>
                <p:cNvSpPr>
                  <a:spLocks noChangeShapeType="1"/>
                </p:cNvSpPr>
                <p:nvPr/>
              </p:nvSpPr>
              <p:spPr bwMode="auto">
                <a:xfrm>
                  <a:off x="3972" y="3369"/>
                  <a:ext cx="0" cy="62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</p:grpSp>
          <p:grpSp>
            <p:nvGrpSpPr>
              <p:cNvPr id="27" name="Group 19"/>
              <p:cNvGrpSpPr>
                <a:grpSpLocks/>
              </p:cNvGrpSpPr>
              <p:nvPr/>
            </p:nvGrpSpPr>
            <p:grpSpPr bwMode="auto">
              <a:xfrm>
                <a:off x="1728788" y="2570163"/>
                <a:ext cx="1352550" cy="1352550"/>
                <a:chOff x="2867" y="2927"/>
                <a:chExt cx="852" cy="852"/>
              </a:xfrm>
            </p:grpSpPr>
            <p:sp>
              <p:nvSpPr>
                <p:cNvPr id="44" name="Oval 20"/>
                <p:cNvSpPr>
                  <a:spLocks noChangeArrowheads="1"/>
                </p:cNvSpPr>
                <p:nvPr/>
              </p:nvSpPr>
              <p:spPr bwMode="auto">
                <a:xfrm>
                  <a:off x="2867" y="2927"/>
                  <a:ext cx="852" cy="852"/>
                </a:xfrm>
                <a:prstGeom prst="ellips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  <p:sp>
              <p:nvSpPr>
                <p:cNvPr id="4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871" y="3273"/>
                  <a:ext cx="0" cy="120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  <p:sp>
              <p:nvSpPr>
                <p:cNvPr id="46" name="Line 22"/>
                <p:cNvSpPr>
                  <a:spLocks noChangeShapeType="1"/>
                </p:cNvSpPr>
                <p:nvPr/>
              </p:nvSpPr>
              <p:spPr bwMode="auto">
                <a:xfrm>
                  <a:off x="3719" y="3369"/>
                  <a:ext cx="0" cy="60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</p:grpSp>
          <p:grpSp>
            <p:nvGrpSpPr>
              <p:cNvPr id="28" name="Group 28"/>
              <p:cNvGrpSpPr>
                <a:grpSpLocks/>
              </p:cNvGrpSpPr>
              <p:nvPr/>
            </p:nvGrpSpPr>
            <p:grpSpPr bwMode="auto">
              <a:xfrm>
                <a:off x="1989138" y="2830513"/>
                <a:ext cx="827087" cy="827087"/>
                <a:chOff x="3031" y="3091"/>
                <a:chExt cx="521" cy="521"/>
              </a:xfrm>
            </p:grpSpPr>
            <p:sp>
              <p:nvSpPr>
                <p:cNvPr id="41" name="Oval 29"/>
                <p:cNvSpPr>
                  <a:spLocks noChangeArrowheads="1"/>
                </p:cNvSpPr>
                <p:nvPr/>
              </p:nvSpPr>
              <p:spPr bwMode="auto">
                <a:xfrm>
                  <a:off x="3031" y="3091"/>
                  <a:ext cx="521" cy="521"/>
                </a:xfrm>
                <a:prstGeom prst="ellips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033" y="3273"/>
                  <a:ext cx="0" cy="109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auto">
                <a:xfrm>
                  <a:off x="3552" y="3370"/>
                  <a:ext cx="0" cy="55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</p:grpSp>
          <p:grpSp>
            <p:nvGrpSpPr>
              <p:cNvPr id="29" name="Group 37"/>
              <p:cNvGrpSpPr>
                <a:grpSpLocks/>
              </p:cNvGrpSpPr>
              <p:nvPr/>
            </p:nvGrpSpPr>
            <p:grpSpPr bwMode="auto">
              <a:xfrm flipH="1">
                <a:off x="5748338" y="2198688"/>
                <a:ext cx="2159000" cy="2159000"/>
                <a:chOff x="2612" y="2672"/>
                <a:chExt cx="1360" cy="1360"/>
              </a:xfrm>
            </p:grpSpPr>
            <p:sp>
              <p:nvSpPr>
                <p:cNvPr id="38" name="Oval 38"/>
                <p:cNvSpPr>
                  <a:spLocks noChangeArrowheads="1"/>
                </p:cNvSpPr>
                <p:nvPr/>
              </p:nvSpPr>
              <p:spPr bwMode="auto">
                <a:xfrm>
                  <a:off x="2612" y="2672"/>
                  <a:ext cx="1360" cy="1360"/>
                </a:xfrm>
                <a:prstGeom prst="ellips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  <p:sp>
              <p:nvSpPr>
                <p:cNvPr id="39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615" y="3270"/>
                  <a:ext cx="0" cy="123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  <p:sp>
              <p:nvSpPr>
                <p:cNvPr id="40" name="Line 40"/>
                <p:cNvSpPr>
                  <a:spLocks noChangeShapeType="1"/>
                </p:cNvSpPr>
                <p:nvPr/>
              </p:nvSpPr>
              <p:spPr bwMode="auto">
                <a:xfrm>
                  <a:off x="3972" y="3369"/>
                  <a:ext cx="0" cy="62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</p:grpSp>
          <p:grpSp>
            <p:nvGrpSpPr>
              <p:cNvPr id="30" name="Group 41"/>
              <p:cNvGrpSpPr>
                <a:grpSpLocks/>
              </p:cNvGrpSpPr>
              <p:nvPr/>
            </p:nvGrpSpPr>
            <p:grpSpPr bwMode="auto">
              <a:xfrm flipH="1">
                <a:off x="6153150" y="2603500"/>
                <a:ext cx="1352550" cy="1352550"/>
                <a:chOff x="2867" y="2927"/>
                <a:chExt cx="852" cy="852"/>
              </a:xfrm>
            </p:grpSpPr>
            <p:sp>
              <p:nvSpPr>
                <p:cNvPr id="35" name="Oval 42"/>
                <p:cNvSpPr>
                  <a:spLocks noChangeArrowheads="1"/>
                </p:cNvSpPr>
                <p:nvPr/>
              </p:nvSpPr>
              <p:spPr bwMode="auto">
                <a:xfrm>
                  <a:off x="2867" y="2927"/>
                  <a:ext cx="852" cy="852"/>
                </a:xfrm>
                <a:prstGeom prst="ellips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  <p:sp>
              <p:nvSpPr>
                <p:cNvPr id="36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71" y="3273"/>
                  <a:ext cx="0" cy="120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  <p:sp>
              <p:nvSpPr>
                <p:cNvPr id="37" name="Line 44"/>
                <p:cNvSpPr>
                  <a:spLocks noChangeShapeType="1"/>
                </p:cNvSpPr>
                <p:nvPr/>
              </p:nvSpPr>
              <p:spPr bwMode="auto">
                <a:xfrm>
                  <a:off x="3719" y="3369"/>
                  <a:ext cx="0" cy="60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</p:grpSp>
          <p:grpSp>
            <p:nvGrpSpPr>
              <p:cNvPr id="31" name="Group 45"/>
              <p:cNvGrpSpPr>
                <a:grpSpLocks/>
              </p:cNvGrpSpPr>
              <p:nvPr/>
            </p:nvGrpSpPr>
            <p:grpSpPr bwMode="auto">
              <a:xfrm flipH="1">
                <a:off x="6413500" y="2863850"/>
                <a:ext cx="827088" cy="827088"/>
                <a:chOff x="3031" y="3091"/>
                <a:chExt cx="521" cy="521"/>
              </a:xfrm>
            </p:grpSpPr>
            <p:sp>
              <p:nvSpPr>
                <p:cNvPr id="32" name="Oval 46"/>
                <p:cNvSpPr>
                  <a:spLocks noChangeArrowheads="1"/>
                </p:cNvSpPr>
                <p:nvPr/>
              </p:nvSpPr>
              <p:spPr bwMode="auto">
                <a:xfrm>
                  <a:off x="3031" y="3091"/>
                  <a:ext cx="521" cy="521"/>
                </a:xfrm>
                <a:prstGeom prst="ellips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  <p:sp>
              <p:nvSpPr>
                <p:cNvPr id="33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033" y="3273"/>
                  <a:ext cx="0" cy="109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  <p:sp>
              <p:nvSpPr>
                <p:cNvPr id="34" name="Line 48"/>
                <p:cNvSpPr>
                  <a:spLocks noChangeShapeType="1"/>
                </p:cNvSpPr>
                <p:nvPr/>
              </p:nvSpPr>
              <p:spPr bwMode="auto">
                <a:xfrm>
                  <a:off x="3552" y="3370"/>
                  <a:ext cx="0" cy="55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784225" y="1001713"/>
              <a:ext cx="8120063" cy="5495925"/>
              <a:chOff x="784225" y="1001713"/>
              <a:chExt cx="8120063" cy="5495925"/>
            </a:xfrm>
          </p:grpSpPr>
          <p:grpSp>
            <p:nvGrpSpPr>
              <p:cNvPr id="7" name="Group 11"/>
              <p:cNvGrpSpPr>
                <a:grpSpLocks/>
              </p:cNvGrpSpPr>
              <p:nvPr/>
            </p:nvGrpSpPr>
            <p:grpSpPr bwMode="auto">
              <a:xfrm>
                <a:off x="784225" y="1625600"/>
                <a:ext cx="3238500" cy="3238500"/>
                <a:chOff x="2272" y="2332"/>
                <a:chExt cx="2040" cy="2040"/>
              </a:xfrm>
            </p:grpSpPr>
            <p:sp>
              <p:nvSpPr>
                <p:cNvPr id="23" name="Oval 12"/>
                <p:cNvSpPr>
                  <a:spLocks noChangeArrowheads="1"/>
                </p:cNvSpPr>
                <p:nvPr/>
              </p:nvSpPr>
              <p:spPr bwMode="auto">
                <a:xfrm>
                  <a:off x="2272" y="2332"/>
                  <a:ext cx="2040" cy="2040"/>
                </a:xfrm>
                <a:prstGeom prst="ellips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  <p:sp>
              <p:nvSpPr>
                <p:cNvPr id="2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273" y="3270"/>
                  <a:ext cx="0" cy="116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  <p:sp>
              <p:nvSpPr>
                <p:cNvPr id="25" name="Line 14"/>
                <p:cNvSpPr>
                  <a:spLocks noChangeShapeType="1"/>
                </p:cNvSpPr>
                <p:nvPr/>
              </p:nvSpPr>
              <p:spPr bwMode="auto">
                <a:xfrm>
                  <a:off x="4312" y="3342"/>
                  <a:ext cx="0" cy="93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</p:grpSp>
          <p:sp>
            <p:nvSpPr>
              <p:cNvPr id="8" name="Text Box 23"/>
              <p:cNvSpPr txBox="1">
                <a:spLocks noChangeArrowheads="1"/>
              </p:cNvSpPr>
              <p:nvPr/>
            </p:nvSpPr>
            <p:spPr bwMode="auto">
              <a:xfrm>
                <a:off x="5170488" y="1001713"/>
                <a:ext cx="37338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sz="1400" b="1" dirty="0">
                    <a:solidFill>
                      <a:schemeClr val="tx1"/>
                    </a:solidFill>
                  </a:rPr>
                  <a:t>current: up out of paper  </a:t>
                </a:r>
              </a:p>
            </p:txBody>
          </p:sp>
          <p:sp>
            <p:nvSpPr>
              <p:cNvPr id="9" name="Text Box 24"/>
              <p:cNvSpPr txBox="1">
                <a:spLocks noChangeArrowheads="1"/>
              </p:cNvSpPr>
              <p:nvPr/>
            </p:nvSpPr>
            <p:spPr bwMode="auto">
              <a:xfrm>
                <a:off x="1055688" y="1001713"/>
                <a:ext cx="41148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sz="1400" b="1" dirty="0">
                    <a:solidFill>
                      <a:schemeClr val="tx1"/>
                    </a:solidFill>
                  </a:rPr>
                  <a:t>current: down into page</a:t>
                </a:r>
              </a:p>
            </p:txBody>
          </p:sp>
          <p:sp>
            <p:nvSpPr>
              <p:cNvPr id="10" name="Text Box 25"/>
              <p:cNvSpPr txBox="1">
                <a:spLocks noChangeArrowheads="1"/>
              </p:cNvSpPr>
              <p:nvPr/>
            </p:nvSpPr>
            <p:spPr bwMode="auto">
              <a:xfrm>
                <a:off x="3917485" y="1833563"/>
                <a:ext cx="1404280" cy="7485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</a:rPr>
                  <a:t>wire </a:t>
                </a:r>
              </a:p>
              <a:p>
                <a:pPr algn="ctr"/>
                <a:r>
                  <a:rPr lang="en-US" altLang="zh-TW" sz="1400" b="1" dirty="0">
                    <a:solidFill>
                      <a:schemeClr val="tx1"/>
                    </a:solidFill>
                  </a:rPr>
                  <a:t>(end view)</a:t>
                </a:r>
              </a:p>
            </p:txBody>
          </p:sp>
          <p:sp>
            <p:nvSpPr>
              <p:cNvPr id="11" name="Line 26"/>
              <p:cNvSpPr>
                <a:spLocks noChangeShapeType="1"/>
              </p:cNvSpPr>
              <p:nvPr/>
            </p:nvSpPr>
            <p:spPr bwMode="auto">
              <a:xfrm>
                <a:off x="1360488" y="1382713"/>
                <a:ext cx="838200" cy="1600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 sz="1400" b="1"/>
              </a:p>
            </p:txBody>
          </p:sp>
          <p:sp>
            <p:nvSpPr>
              <p:cNvPr id="12" name="Oval 32"/>
              <p:cNvSpPr>
                <a:spLocks noChangeArrowheads="1"/>
              </p:cNvSpPr>
              <p:nvPr/>
            </p:nvSpPr>
            <p:spPr bwMode="auto">
              <a:xfrm>
                <a:off x="2106613" y="2949575"/>
                <a:ext cx="588962" cy="588963"/>
              </a:xfrm>
              <a:prstGeom prst="ellipse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3600" tIns="0" rIns="79200" bIns="93600" anchor="ctr"/>
              <a:lstStyle/>
              <a:p>
                <a:pPr algn="ctr"/>
                <a:r>
                  <a:rPr lang="zh-TW" altLang="en-US" sz="2800" b="1" dirty="0">
                    <a:solidFill>
                      <a:schemeClr val="tx1"/>
                    </a:solidFill>
                    <a:latin typeface="Arial" charset="0"/>
                    <a:sym typeface="Symbol" pitchFamily="18" charset="2"/>
                  </a:rPr>
                  <a:t></a:t>
                </a:r>
                <a:endParaRPr lang="zh-TW" altLang="en-US" sz="2800" b="1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 flipH="1">
                <a:off x="5208588" y="1658938"/>
                <a:ext cx="3238500" cy="3238500"/>
                <a:chOff x="2272" y="2332"/>
                <a:chExt cx="2040" cy="2040"/>
              </a:xfrm>
            </p:grpSpPr>
            <p:sp>
              <p:nvSpPr>
                <p:cNvPr id="20" name="Oval 34"/>
                <p:cNvSpPr>
                  <a:spLocks noChangeArrowheads="1"/>
                </p:cNvSpPr>
                <p:nvPr/>
              </p:nvSpPr>
              <p:spPr bwMode="auto">
                <a:xfrm>
                  <a:off x="2272" y="2332"/>
                  <a:ext cx="2040" cy="2040"/>
                </a:xfrm>
                <a:prstGeom prst="ellips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  <p:sp>
              <p:nvSpPr>
                <p:cNvPr id="21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273" y="3270"/>
                  <a:ext cx="0" cy="116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  <p:sp>
              <p:nvSpPr>
                <p:cNvPr id="22" name="Line 36"/>
                <p:cNvSpPr>
                  <a:spLocks noChangeShapeType="1"/>
                </p:cNvSpPr>
                <p:nvPr/>
              </p:nvSpPr>
              <p:spPr bwMode="auto">
                <a:xfrm>
                  <a:off x="4312" y="3342"/>
                  <a:ext cx="0" cy="93"/>
                </a:xfrm>
                <a:prstGeom prst="line">
                  <a:avLst/>
                </a:prstGeom>
                <a:noFill/>
                <a:ln w="38100">
                  <a:solidFill>
                    <a:srgbClr val="D6009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</p:grpSp>
          <p:sp>
            <p:nvSpPr>
              <p:cNvPr id="14" name="Oval 49"/>
              <p:cNvSpPr>
                <a:spLocks noChangeArrowheads="1"/>
              </p:cNvSpPr>
              <p:nvPr/>
            </p:nvSpPr>
            <p:spPr bwMode="auto">
              <a:xfrm>
                <a:off x="6530975" y="2982913"/>
                <a:ext cx="588963" cy="588962"/>
              </a:xfrm>
              <a:prstGeom prst="ellipse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8000" tIns="100800" rIns="79200" bIns="93600" anchor="ctr"/>
              <a:lstStyle/>
              <a:p>
                <a:pPr algn="ctr"/>
                <a:r>
                  <a:rPr lang="zh-TW" altLang="en-US" sz="3600" b="1">
                    <a:solidFill>
                      <a:schemeClr val="tx1"/>
                    </a:solidFill>
                    <a:latin typeface="Arial" charset="0"/>
                    <a:sym typeface="Symbol" pitchFamily="18" charset="2"/>
                  </a:rPr>
                  <a:t>•</a:t>
                </a:r>
                <a:endParaRPr lang="zh-TW" altLang="en-US" sz="3600" b="1">
                  <a:solidFill>
                    <a:schemeClr val="tx1"/>
                  </a:solidFill>
                  <a:latin typeface="Arial" charset="0"/>
                </a:endParaRPr>
              </a:p>
            </p:txBody>
          </p:sp>
          <p:grpSp>
            <p:nvGrpSpPr>
              <p:cNvPr id="15" name="Group 50"/>
              <p:cNvGrpSpPr>
                <a:grpSpLocks/>
              </p:cNvGrpSpPr>
              <p:nvPr/>
            </p:nvGrpSpPr>
            <p:grpSpPr bwMode="auto">
              <a:xfrm>
                <a:off x="2655888" y="2601913"/>
                <a:ext cx="3886200" cy="533400"/>
                <a:chOff x="1824" y="1578"/>
                <a:chExt cx="2448" cy="336"/>
              </a:xfrm>
            </p:grpSpPr>
            <p:sp>
              <p:nvSpPr>
                <p:cNvPr id="18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824" y="1578"/>
                  <a:ext cx="1152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  <p:sp>
              <p:nvSpPr>
                <p:cNvPr id="19" name="Line 52"/>
                <p:cNvSpPr>
                  <a:spLocks noChangeShapeType="1"/>
                </p:cNvSpPr>
                <p:nvPr/>
              </p:nvSpPr>
              <p:spPr bwMode="auto">
                <a:xfrm flipH="1" flipV="1">
                  <a:off x="3120" y="1578"/>
                  <a:ext cx="1152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 sz="1400" b="1"/>
                </a:p>
              </p:txBody>
            </p:sp>
          </p:grpSp>
          <p:pic>
            <p:nvPicPr>
              <p:cNvPr id="16" name="Picture 54" descr="D:\Gary\PAW-2-presentation\Artworks\ch23\23_19c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6088" y="5168900"/>
                <a:ext cx="4267200" cy="1328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 Box 55"/>
              <p:cNvSpPr txBox="1">
                <a:spLocks noChangeArrowheads="1"/>
              </p:cNvSpPr>
              <p:nvPr/>
            </p:nvSpPr>
            <p:spPr bwMode="auto">
              <a:xfrm>
                <a:off x="1044575" y="5408613"/>
                <a:ext cx="3200399" cy="7485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新細明體" charset="-120"/>
                  </a:defRPr>
                </a:lvl1pPr>
                <a:lvl2pPr marL="571500">
                  <a:defRPr sz="2400">
                    <a:solidFill>
                      <a:schemeClr val="tx1"/>
                    </a:solidFill>
                    <a:latin typeface="Times New Roman" charset="0"/>
                    <a:ea typeface="新細明體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新細明體" charset="-12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charset="0"/>
                    <a:ea typeface="新細明體" charset="-12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charset="0"/>
                    <a:ea typeface="新細明體" charset="-12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新細明體" charset="-12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新細明體" charset="-12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新細明體" charset="-12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新細明體" charset="-120"/>
                  </a:defRPr>
                </a:lvl9pPr>
              </a:lstStyle>
              <a:p>
                <a:r>
                  <a:rPr lang="en-US" altLang="zh-TW" sz="1400" b="1" dirty="0">
                    <a:latin typeface="Tahoma" pitchFamily="34" charset="0"/>
                  </a:rPr>
                  <a:t>Symbols for current direction:</a:t>
                </a:r>
              </a:p>
            </p:txBody>
          </p:sp>
        </p:grpSp>
      </p:grp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5508104" y="2560455"/>
            <a:ext cx="644626" cy="11574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 sz="1400" b="1"/>
          </a:p>
        </p:txBody>
      </p:sp>
    </p:spTree>
    <p:extLst>
      <p:ext uri="{BB962C8B-B14F-4D97-AF65-F5344CB8AC3E}">
        <p14:creationId xmlns:p14="http://schemas.microsoft.com/office/powerpoint/2010/main" val="14365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Magnetic field in a single coil</a:t>
            </a:r>
            <a:endParaRPr lang="en-MY" dirty="0"/>
          </a:p>
        </p:txBody>
      </p:sp>
      <p:pic>
        <p:nvPicPr>
          <p:cNvPr id="4" name="Picture 6" descr="\\Editorial\sci_npaw\Editing\SB (images and text)\SB image\320x240\16\16-20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9" y="2818408"/>
            <a:ext cx="3414713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4515648" y="2057589"/>
            <a:ext cx="2895600" cy="46166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altLang="zh-TW" b="1" dirty="0" smtClean="0"/>
              <a:t>At the </a:t>
            </a:r>
            <a:r>
              <a:rPr lang="en-US" altLang="zh-TW" b="1" dirty="0" err="1" smtClean="0">
                <a:solidFill>
                  <a:schemeClr val="accent2"/>
                </a:solidFill>
              </a:rPr>
              <a:t>centre</a:t>
            </a:r>
            <a:r>
              <a:rPr lang="en-US" altLang="zh-TW" b="1" dirty="0" smtClean="0"/>
              <a:t>: </a:t>
            </a:r>
            <a:endParaRPr lang="en-US" altLang="zh-TW" b="1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518025" y="2465388"/>
            <a:ext cx="48117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magnetic field lines are </a:t>
            </a:r>
            <a:r>
              <a:rPr lang="en-US" altLang="zh-TW" dirty="0">
                <a:solidFill>
                  <a:schemeClr val="accent2"/>
                </a:solidFill>
                <a:latin typeface="+mj-lt"/>
              </a:rPr>
              <a:t>straight </a:t>
            </a:r>
            <a:r>
              <a:rPr lang="en-US" altLang="zh-TW" dirty="0">
                <a:solidFill>
                  <a:schemeClr val="tx1"/>
                </a:solidFill>
                <a:latin typeface="+mj-lt"/>
              </a:rPr>
              <a:t>&amp;</a:t>
            </a:r>
            <a:r>
              <a:rPr lang="en-US" altLang="zh-TW" dirty="0">
                <a:solidFill>
                  <a:schemeClr val="accent2"/>
                </a:solidFill>
                <a:latin typeface="+mj-lt"/>
              </a:rPr>
              <a:t> </a:t>
            </a:r>
            <a:endParaRPr lang="en-US" altLang="zh-TW" dirty="0" smtClean="0">
              <a:solidFill>
                <a:schemeClr val="accent2"/>
              </a:solidFill>
              <a:latin typeface="+mj-lt"/>
            </a:endParaRPr>
          </a:p>
          <a:p>
            <a:r>
              <a:rPr lang="en-US" altLang="zh-TW" dirty="0" smtClean="0">
                <a:solidFill>
                  <a:schemeClr val="accent2"/>
                </a:solidFill>
                <a:latin typeface="+mj-lt"/>
              </a:rPr>
              <a:t>at </a:t>
            </a:r>
            <a:r>
              <a:rPr lang="en-US" altLang="zh-TW" dirty="0">
                <a:solidFill>
                  <a:schemeClr val="accent2"/>
                </a:solidFill>
                <a:latin typeface="+mj-lt"/>
              </a:rPr>
              <a:t>right angles</a:t>
            </a:r>
            <a:r>
              <a:rPr lang="en-US" altLang="zh-TW" dirty="0">
                <a:solidFill>
                  <a:schemeClr val="tx1"/>
                </a:solidFill>
                <a:latin typeface="+mj-lt"/>
              </a:rPr>
              <a:t> to the plane.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21213" y="4743450"/>
            <a:ext cx="2605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folHlink"/>
                </a:solidFill>
              </a:rPr>
              <a:t>Outside the coil: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624663" y="4912727"/>
            <a:ext cx="47259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magnetic field lines </a:t>
            </a:r>
            <a:r>
              <a:rPr lang="en-US" altLang="zh-TW" dirty="0">
                <a:solidFill>
                  <a:schemeClr val="folHlink"/>
                </a:solidFill>
              </a:rPr>
              <a:t>run in loops</a:t>
            </a:r>
            <a:r>
              <a:rPr lang="en-US" altLang="zh-TW" sz="3200" dirty="0">
                <a:solidFill>
                  <a:schemeClr val="tx1"/>
                </a:solidFill>
              </a:rPr>
              <a:t>.</a:t>
            </a:r>
            <a:endParaRPr lang="en-US" altLang="zh-TW" sz="3200" dirty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2552929" y="2511425"/>
            <a:ext cx="2068284" cy="137184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493837" y="2282825"/>
            <a:ext cx="169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tx1"/>
                </a:solidFill>
              </a:rPr>
              <a:t>circular coil</a:t>
            </a: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66156" y="2780928"/>
            <a:ext cx="152400" cy="585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1601788" y="3732213"/>
            <a:ext cx="3057525" cy="1254125"/>
            <a:chOff x="1200" y="1968"/>
            <a:chExt cx="1680" cy="768"/>
          </a:xfrm>
        </p:grpSpPr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2496" y="2064"/>
              <a:ext cx="384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1200" y="1968"/>
              <a:ext cx="1680" cy="76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187624" y="5513197"/>
            <a:ext cx="16160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/>
              <a:t>current direction</a:t>
            </a:r>
          </a:p>
        </p:txBody>
      </p:sp>
    </p:spTree>
    <p:extLst>
      <p:ext uri="{BB962C8B-B14F-4D97-AF65-F5344CB8AC3E}">
        <p14:creationId xmlns:p14="http://schemas.microsoft.com/office/powerpoint/2010/main" val="12283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  <p:bldP spid="6" grpId="0" autoUpdateAnimBg="0"/>
      <p:bldP spid="7" grpId="0" autoUpdateAnimBg="0"/>
      <p:bldP spid="8" grpId="0" autoUpdateAnimBg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field in solenoids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57676"/>
          </a:xfrm>
        </p:spPr>
        <p:txBody>
          <a:bodyPr/>
          <a:lstStyle/>
          <a:p>
            <a:r>
              <a:rPr lang="en-US" b="1" dirty="0" smtClean="0"/>
              <a:t>Solenoid</a:t>
            </a:r>
            <a:r>
              <a:rPr lang="en-US" dirty="0" smtClean="0"/>
              <a:t>: A long coil with many turns of wire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MY" dirty="0"/>
          </a:p>
        </p:txBody>
      </p:sp>
      <p:pic>
        <p:nvPicPr>
          <p:cNvPr id="4" name="Picture 17" descr="\\Editorial\sci_npaw\Editing\SB (images and text)\SB image\320x240\16\16-20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39038"/>
            <a:ext cx="3659181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3644900" y="5085184"/>
            <a:ext cx="29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400" i="1" dirty="0"/>
              <a:t>I</a:t>
            </a: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1457903" y="5085184"/>
            <a:ext cx="29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400" i="1" dirty="0"/>
              <a:t>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39038"/>
            <a:ext cx="3355785" cy="202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4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field in solenoids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57676"/>
          </a:xfrm>
        </p:spPr>
        <p:txBody>
          <a:bodyPr/>
          <a:lstStyle/>
          <a:p>
            <a:r>
              <a:rPr lang="en-US" b="1" dirty="0" smtClean="0"/>
              <a:t>Solenoid</a:t>
            </a:r>
            <a:r>
              <a:rPr lang="en-US" dirty="0" smtClean="0"/>
              <a:t>: A long coil with many turns of wire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MY" dirty="0"/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3644900" y="5085184"/>
            <a:ext cx="29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400" i="1" dirty="0"/>
              <a:t>I</a:t>
            </a:r>
          </a:p>
        </p:txBody>
      </p:sp>
      <p:pic>
        <p:nvPicPr>
          <p:cNvPr id="8" name="Magnetic field in a solenoid [SaveYouTube.com]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23728" y="2758597"/>
            <a:ext cx="4896544" cy="36724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39752" y="443711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</a:t>
            </a:r>
            <a:endParaRPr lang="en-MY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0192" y="413761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MY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9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Alternating current and </a:t>
            </a:r>
            <a:r>
              <a:rPr lang="en-US" dirty="0"/>
              <a:t>d</a:t>
            </a:r>
            <a:r>
              <a:rPr lang="en-US" dirty="0" smtClean="0"/>
              <a:t>irect current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 Voltage </a:t>
            </a:r>
            <a:r>
              <a:rPr lang="en-US" dirty="0" smtClean="0"/>
              <a:t>(current) is a voltage (current) that changes in </a:t>
            </a:r>
            <a:r>
              <a:rPr lang="en-US" b="1" dirty="0" smtClean="0"/>
              <a:t>magnitude</a:t>
            </a:r>
            <a:r>
              <a:rPr lang="en-US" dirty="0" smtClean="0"/>
              <a:t> and </a:t>
            </a:r>
            <a:r>
              <a:rPr lang="en-US" b="1" dirty="0" smtClean="0"/>
              <a:t>direction</a:t>
            </a:r>
            <a:r>
              <a:rPr lang="en-US" dirty="0" smtClean="0"/>
              <a:t> with respect to time.</a:t>
            </a:r>
          </a:p>
          <a:p>
            <a:r>
              <a:rPr lang="en-US" b="1" dirty="0" smtClean="0"/>
              <a:t>DC voltage </a:t>
            </a:r>
            <a:r>
              <a:rPr lang="en-US" dirty="0" smtClean="0"/>
              <a:t>(current) is </a:t>
            </a:r>
            <a:r>
              <a:rPr lang="en-US" b="1" dirty="0" smtClean="0"/>
              <a:t>constant </a:t>
            </a:r>
            <a:r>
              <a:rPr lang="en-US" dirty="0" smtClean="0"/>
              <a:t>with respect to time.</a:t>
            </a:r>
            <a:endParaRPr lang="en-MY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23850"/>
            <a:ext cx="2736304" cy="205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3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19" y="548680"/>
            <a:ext cx="7024744" cy="1143000"/>
          </a:xfrm>
        </p:spPr>
        <p:txBody>
          <a:bodyPr/>
          <a:lstStyle/>
          <a:p>
            <a:r>
              <a:rPr lang="en-US" dirty="0" smtClean="0"/>
              <a:t>Alternating current</a:t>
            </a:r>
            <a:endParaRPr lang="en-MY" dirty="0"/>
          </a:p>
        </p:txBody>
      </p:sp>
      <p:sp>
        <p:nvSpPr>
          <p:cNvPr id="17" name="TextBox 16"/>
          <p:cNvSpPr txBox="1"/>
          <p:nvPr/>
        </p:nvSpPr>
        <p:spPr>
          <a:xfrm>
            <a:off x="522938" y="2089748"/>
            <a:ext cx="7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+340</a:t>
            </a:r>
            <a:endParaRPr lang="en-MY" dirty="0"/>
          </a:p>
        </p:txBody>
      </p:sp>
      <p:sp>
        <p:nvSpPr>
          <p:cNvPr id="19" name="TextBox 18"/>
          <p:cNvSpPr txBox="1"/>
          <p:nvPr/>
        </p:nvSpPr>
        <p:spPr>
          <a:xfrm>
            <a:off x="611560" y="4198085"/>
            <a:ext cx="7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0</a:t>
            </a:r>
            <a:endParaRPr lang="en-MY" dirty="0"/>
          </a:p>
        </p:txBody>
      </p:sp>
      <p:sp>
        <p:nvSpPr>
          <p:cNvPr id="8" name="Freeform 7"/>
          <p:cNvSpPr/>
          <p:nvPr/>
        </p:nvSpPr>
        <p:spPr>
          <a:xfrm>
            <a:off x="1193843" y="2240344"/>
            <a:ext cx="2153478" cy="1609640"/>
          </a:xfrm>
          <a:custGeom>
            <a:avLst/>
            <a:gdLst>
              <a:gd name="connsiteX0" fmla="*/ 0 w 1524000"/>
              <a:gd name="connsiteY0" fmla="*/ 1117612 h 1145321"/>
              <a:gd name="connsiteX1" fmla="*/ 766619 w 1524000"/>
              <a:gd name="connsiteY1" fmla="*/ 12 h 1145321"/>
              <a:gd name="connsiteX2" fmla="*/ 1505528 w 1524000"/>
              <a:gd name="connsiteY2" fmla="*/ 1136084 h 1145321"/>
              <a:gd name="connsiteX3" fmla="*/ 1505528 w 1524000"/>
              <a:gd name="connsiteY3" fmla="*/ 1136084 h 1145321"/>
              <a:gd name="connsiteX4" fmla="*/ 1524000 w 1524000"/>
              <a:gd name="connsiteY4" fmla="*/ 1145321 h 114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145321">
                <a:moveTo>
                  <a:pt x="0" y="1117612"/>
                </a:moveTo>
                <a:cubicBezTo>
                  <a:pt x="257849" y="557272"/>
                  <a:pt x="515698" y="-3067"/>
                  <a:pt x="766619" y="12"/>
                </a:cubicBezTo>
                <a:cubicBezTo>
                  <a:pt x="1017540" y="3091"/>
                  <a:pt x="1505528" y="1136084"/>
                  <a:pt x="1505528" y="1136084"/>
                </a:cubicBezTo>
                <a:lnTo>
                  <a:pt x="1505528" y="1136084"/>
                </a:lnTo>
                <a:lnTo>
                  <a:pt x="1524000" y="114532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Freeform 9"/>
          <p:cNvSpPr/>
          <p:nvPr/>
        </p:nvSpPr>
        <p:spPr>
          <a:xfrm rot="10800000">
            <a:off x="3284552" y="3777314"/>
            <a:ext cx="2153478" cy="1609640"/>
          </a:xfrm>
          <a:custGeom>
            <a:avLst/>
            <a:gdLst>
              <a:gd name="connsiteX0" fmla="*/ 0 w 1524000"/>
              <a:gd name="connsiteY0" fmla="*/ 1117612 h 1145321"/>
              <a:gd name="connsiteX1" fmla="*/ 766619 w 1524000"/>
              <a:gd name="connsiteY1" fmla="*/ 12 h 1145321"/>
              <a:gd name="connsiteX2" fmla="*/ 1505528 w 1524000"/>
              <a:gd name="connsiteY2" fmla="*/ 1136084 h 1145321"/>
              <a:gd name="connsiteX3" fmla="*/ 1505528 w 1524000"/>
              <a:gd name="connsiteY3" fmla="*/ 1136084 h 1145321"/>
              <a:gd name="connsiteX4" fmla="*/ 1524000 w 1524000"/>
              <a:gd name="connsiteY4" fmla="*/ 1145321 h 114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145321">
                <a:moveTo>
                  <a:pt x="0" y="1117612"/>
                </a:moveTo>
                <a:cubicBezTo>
                  <a:pt x="257849" y="557272"/>
                  <a:pt x="515698" y="-3067"/>
                  <a:pt x="766619" y="12"/>
                </a:cubicBezTo>
                <a:cubicBezTo>
                  <a:pt x="1017540" y="3091"/>
                  <a:pt x="1505528" y="1136084"/>
                  <a:pt x="1505528" y="1136084"/>
                </a:cubicBezTo>
                <a:lnTo>
                  <a:pt x="1505528" y="1136084"/>
                </a:lnTo>
                <a:lnTo>
                  <a:pt x="1524000" y="114532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93843" y="2240344"/>
            <a:ext cx="445827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93843" y="5386955"/>
            <a:ext cx="445827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33411" y="3517081"/>
            <a:ext cx="70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10</a:t>
            </a:r>
            <a:endParaRPr lang="en-MY" dirty="0"/>
          </a:p>
        </p:txBody>
      </p:sp>
      <p:sp>
        <p:nvSpPr>
          <p:cNvPr id="21" name="TextBox 20"/>
          <p:cNvSpPr txBox="1"/>
          <p:nvPr/>
        </p:nvSpPr>
        <p:spPr>
          <a:xfrm>
            <a:off x="5300980" y="3500315"/>
            <a:ext cx="70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20</a:t>
            </a:r>
            <a:endParaRPr lang="en-MY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187623" y="3810083"/>
            <a:ext cx="4890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93843" y="1841756"/>
            <a:ext cx="15687" cy="389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270582" y="2240344"/>
            <a:ext cx="0" cy="1536970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345872" y="2240344"/>
            <a:ext cx="15418" cy="3120106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31132" y="2724403"/>
            <a:ext cx="70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p</a:t>
            </a:r>
            <a:endParaRPr lang="en-MY" b="1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4326227" y="3124656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V</a:t>
            </a:r>
            <a:r>
              <a:rPr lang="en-US" b="1" baseline="-25000" dirty="0" err="1" smtClean="0"/>
              <a:t>pp</a:t>
            </a:r>
            <a:endParaRPr lang="en-MY" b="1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6077949" y="3621529"/>
            <a:ext cx="870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Time(</a:t>
            </a:r>
            <a:r>
              <a:rPr lang="en-US" sz="1200" b="1" dirty="0" err="1" smtClean="0"/>
              <a:t>ms</a:t>
            </a:r>
            <a:r>
              <a:rPr lang="en-US" sz="1200" b="1" dirty="0" smtClean="0"/>
              <a:t>)</a:t>
            </a:r>
            <a:endParaRPr lang="en-MY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58096" y="1703898"/>
            <a:ext cx="870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</a:t>
            </a:r>
            <a:endParaRPr lang="en-MY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04441" y="5202289"/>
            <a:ext cx="7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smtClean="0"/>
              <a:t>340</a:t>
            </a:r>
            <a:endParaRPr lang="en-MY" dirty="0"/>
          </a:p>
        </p:txBody>
      </p:sp>
      <p:sp>
        <p:nvSpPr>
          <p:cNvPr id="49" name="TextBox 48"/>
          <p:cNvSpPr txBox="1"/>
          <p:nvPr/>
        </p:nvSpPr>
        <p:spPr>
          <a:xfrm>
            <a:off x="5801887" y="4971455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Period , T = 20ms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Frequency = 50Hz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V</a:t>
            </a:r>
            <a:r>
              <a:rPr lang="en-US" baseline="-25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peak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= 340V</a:t>
            </a: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V</a:t>
            </a:r>
            <a:r>
              <a:rPr lang="en-US" baseline="-25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peak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to peak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= 680V</a:t>
            </a:r>
            <a:endParaRPr lang="en-MY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25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 voltage (current)</a:t>
            </a:r>
            <a:endParaRPr lang="en-MY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1475656" y="4149081"/>
            <a:ext cx="6589352" cy="201622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RMS voltage gives the equivalent dc voltage that will supply the same amount of average power as AC voltage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AC Voltage = 340V , </a:t>
            </a:r>
            <a:r>
              <a:rPr lang="en-US" dirty="0" err="1" smtClean="0"/>
              <a:t>Vrms</a:t>
            </a:r>
            <a:r>
              <a:rPr lang="en-US" dirty="0"/>
              <a:t> </a:t>
            </a:r>
            <a:r>
              <a:rPr lang="en-US" dirty="0" smtClean="0"/>
              <a:t>= 240V</a:t>
            </a:r>
          </a:p>
          <a:p>
            <a:r>
              <a:rPr lang="en-US" dirty="0" smtClean="0"/>
              <a:t>340 V AC supply provide the same amount of power as 240 V DC supply would</a:t>
            </a: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829827"/>
              </p:ext>
            </p:extLst>
          </p:nvPr>
        </p:nvGraphicFramePr>
        <p:xfrm>
          <a:off x="1619672" y="2348880"/>
          <a:ext cx="23622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3" imgW="634680" imgH="419040" progId="Equation.3">
                  <p:embed/>
                </p:oleObj>
              </mc:Choice>
              <mc:Fallback>
                <p:oleObj name="Equation" r:id="rId3" imgW="6346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0000" contrast="-7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348880"/>
                        <a:ext cx="2362200" cy="15748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022946"/>
              </p:ext>
            </p:extLst>
          </p:nvPr>
        </p:nvGraphicFramePr>
        <p:xfrm>
          <a:off x="4644008" y="2348880"/>
          <a:ext cx="23622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5" imgW="647640" imgH="419040" progId="Equation.3">
                  <p:embed/>
                </p:oleObj>
              </mc:Choice>
              <mc:Fallback>
                <p:oleObj name="Equation" r:id="rId5" imgW="64764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70000" contrast="-7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348880"/>
                        <a:ext cx="2362200" cy="15748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99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Ohm’s Law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7129984" cy="3493008"/>
          </a:xfrm>
        </p:spPr>
        <p:txBody>
          <a:bodyPr/>
          <a:lstStyle/>
          <a:p>
            <a:r>
              <a:rPr lang="en-US" dirty="0" smtClean="0"/>
              <a:t>Potential Difference across a resistance, V is directly proportional to the current flowing through the element , I.</a:t>
            </a:r>
            <a:endParaRPr lang="en-MY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47664" y="3645024"/>
            <a:ext cx="0" cy="20882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47664" y="5733256"/>
            <a:ext cx="23762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47664" y="3891035"/>
            <a:ext cx="1656184" cy="1842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5385" y="3521703"/>
            <a:ext cx="7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V</a:t>
            </a:r>
            <a:endParaRPr lang="en-MY" b="1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72788" y="5589240"/>
            <a:ext cx="7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/>
              <a:t>I</a:t>
            </a:r>
            <a:endParaRPr lang="en-MY" b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4499992" y="4221086"/>
            <a:ext cx="1368152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 = IR</a:t>
            </a:r>
            <a:endParaRPr lang="en-MY" sz="3200" b="1" dirty="0"/>
          </a:p>
        </p:txBody>
      </p:sp>
    </p:spTree>
    <p:extLst>
      <p:ext uri="{BB962C8B-B14F-4D97-AF65-F5344CB8AC3E}">
        <p14:creationId xmlns:p14="http://schemas.microsoft.com/office/powerpoint/2010/main" val="1888218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Electric Circuit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Resistors Arrangement</a:t>
            </a:r>
          </a:p>
        </p:txBody>
      </p:sp>
    </p:spTree>
    <p:extLst>
      <p:ext uri="{BB962C8B-B14F-4D97-AF65-F5344CB8AC3E}">
        <p14:creationId xmlns:p14="http://schemas.microsoft.com/office/powerpoint/2010/main" val="2593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5184692" cy="3508977"/>
          </a:xfrm>
        </p:spPr>
        <p:txBody>
          <a:bodyPr>
            <a:normAutofit/>
          </a:bodyPr>
          <a:lstStyle/>
          <a:p>
            <a:r>
              <a:rPr lang="en-US" dirty="0" smtClean="0"/>
              <a:t>A piece of ferromagnetic material that attracts object made out of iron.</a:t>
            </a:r>
          </a:p>
          <a:p>
            <a:r>
              <a:rPr lang="en-US" dirty="0" smtClean="0"/>
              <a:t>It has north pole and south pole</a:t>
            </a:r>
          </a:p>
          <a:p>
            <a:r>
              <a:rPr lang="en-US" dirty="0" smtClean="0"/>
              <a:t>Like poles of magnet repel</a:t>
            </a:r>
          </a:p>
          <a:p>
            <a:r>
              <a:rPr lang="en-US" dirty="0" smtClean="0"/>
              <a:t>Unlike poles of magnet attract</a:t>
            </a:r>
          </a:p>
          <a:p>
            <a:pPr marL="68580" indent="0">
              <a:buNone/>
            </a:pPr>
            <a:endParaRPr lang="en-US" dirty="0" smtClean="0"/>
          </a:p>
          <a:p>
            <a:endParaRPr lang="en-MY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92896"/>
            <a:ext cx="2520280" cy="316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00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8"/>
          <p:cNvSpPr>
            <a:spLocks noGrp="1" noChangeArrowheads="1"/>
          </p:cNvSpPr>
          <p:nvPr>
            <p:ph type="title"/>
          </p:nvPr>
        </p:nvSpPr>
        <p:spPr>
          <a:xfrm>
            <a:off x="1043608" y="836712"/>
            <a:ext cx="702474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Resistors and Resistance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79906" y="3099939"/>
            <a:ext cx="3771900" cy="6651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sz="2700" b="1" dirty="0" smtClean="0"/>
              <a:t>Series</a:t>
            </a:r>
          </a:p>
        </p:txBody>
      </p:sp>
      <p:sp>
        <p:nvSpPr>
          <p:cNvPr id="10244" name="Rectangle 5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84763" y="3140968"/>
            <a:ext cx="3771900" cy="7588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sz="2700" b="1" dirty="0" smtClean="0"/>
              <a:t>Parallel</a:t>
            </a:r>
          </a:p>
        </p:txBody>
      </p:sp>
      <p:sp>
        <p:nvSpPr>
          <p:cNvPr id="10245" name="Rectangle 51"/>
          <p:cNvSpPr>
            <a:spLocks noChangeArrowheads="1"/>
          </p:cNvSpPr>
          <p:nvPr/>
        </p:nvSpPr>
        <p:spPr bwMode="auto">
          <a:xfrm>
            <a:off x="771525" y="2060848"/>
            <a:ext cx="6199188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GB" sz="2700" dirty="0"/>
              <a:t>Resistors can be connected either in:</a:t>
            </a:r>
          </a:p>
        </p:txBody>
      </p:sp>
      <p:pic>
        <p:nvPicPr>
          <p:cNvPr id="74804" name="Picture 52" descr="PICX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3716338"/>
            <a:ext cx="3140075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05" name="Picture 53" descr="PICX"/>
          <p:cNvPicPr>
            <a:picLocks noChangeAspect="1" noChangeArrowheads="1"/>
          </p:cNvPicPr>
          <p:nvPr/>
        </p:nvPicPr>
        <p:blipFill>
          <a:blip r:embed="rId4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3706813"/>
            <a:ext cx="33528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57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Resistors in Series</a:t>
            </a:r>
          </a:p>
        </p:txBody>
      </p:sp>
      <p:pic>
        <p:nvPicPr>
          <p:cNvPr id="76810" name="Picture 10" descr="PICX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3" y="2276872"/>
            <a:ext cx="4117379" cy="111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1" name="Rectangle 1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9125" y="3606800"/>
            <a:ext cx="8042275" cy="25908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en-GB" sz="2700" b="1" smtClean="0"/>
              <a:t>The total resistance (</a:t>
            </a:r>
            <a:r>
              <a:rPr lang="en-GB" sz="2700" b="1" smtClean="0">
                <a:solidFill>
                  <a:srgbClr val="3333FF"/>
                </a:solidFill>
              </a:rPr>
              <a:t>effective resistance or resultant resistance</a:t>
            </a:r>
            <a:r>
              <a:rPr lang="en-GB" sz="2700" b="1" smtClean="0"/>
              <a:t>) is equal to the sum of the individual resistance.</a:t>
            </a:r>
          </a:p>
          <a:p>
            <a:pPr eaLnBrk="1" hangingPunct="1"/>
            <a:endParaRPr lang="en-GB" sz="2700" b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GB" sz="3600" b="1" smtClean="0"/>
              <a:t>R</a:t>
            </a:r>
            <a:r>
              <a:rPr lang="en-GB" sz="3600" b="1" baseline="-25000" smtClean="0"/>
              <a:t>total</a:t>
            </a:r>
            <a:r>
              <a:rPr lang="en-GB" sz="3600" b="1" smtClean="0"/>
              <a:t> = R</a:t>
            </a:r>
            <a:r>
              <a:rPr lang="en-GB" sz="3600" b="1" baseline="-25000" smtClean="0"/>
              <a:t>1</a:t>
            </a:r>
            <a:r>
              <a:rPr lang="en-GB" sz="3600" b="1" smtClean="0"/>
              <a:t> + R</a:t>
            </a:r>
            <a:r>
              <a:rPr lang="en-GB" sz="3600" b="1" baseline="-25000" smtClean="0"/>
              <a:t>2</a:t>
            </a:r>
            <a:r>
              <a:rPr lang="en-GB" sz="3600" b="1" smtClean="0"/>
              <a:t> + R</a:t>
            </a:r>
            <a:r>
              <a:rPr lang="en-GB" sz="3600" b="1" baseline="-25000" smtClean="0"/>
              <a:t>3</a:t>
            </a:r>
            <a:r>
              <a:rPr lang="en-GB" sz="36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584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Resistors in Parallel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3717032"/>
            <a:ext cx="8382000" cy="1371600"/>
          </a:xfrm>
          <a:noFill/>
        </p:spPr>
        <p:txBody>
          <a:bodyPr/>
          <a:lstStyle/>
          <a:p>
            <a:pPr eaLnBrk="1" hangingPunct="1"/>
            <a:r>
              <a:rPr lang="en-GB" sz="2600" b="1" dirty="0" smtClean="0"/>
              <a:t>The reciprocal of the total resistance (</a:t>
            </a:r>
            <a:r>
              <a:rPr lang="en-GB" sz="2600" b="1" dirty="0" smtClean="0">
                <a:solidFill>
                  <a:srgbClr val="3333FF"/>
                </a:solidFill>
              </a:rPr>
              <a:t>effective resistance or resultant resistance</a:t>
            </a:r>
            <a:r>
              <a:rPr lang="en-GB" sz="2600" b="1" dirty="0" smtClean="0"/>
              <a:t>) is equal to the sum of the reciprocal of individual resistance.</a:t>
            </a:r>
          </a:p>
          <a:p>
            <a:pPr eaLnBrk="1" hangingPunct="1"/>
            <a:endParaRPr lang="en-GB" sz="2600" b="1" dirty="0" smtClean="0"/>
          </a:p>
        </p:txBody>
      </p:sp>
      <p:pic>
        <p:nvPicPr>
          <p:cNvPr id="78853" name="Picture 5" descr="PICX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9313" y="1808163"/>
            <a:ext cx="4943475" cy="1881187"/>
          </a:xfrm>
          <a:noFill/>
        </p:spPr>
      </p:pic>
      <p:graphicFrame>
        <p:nvGraphicFramePr>
          <p:cNvPr id="78859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36913" y="5264150"/>
          <a:ext cx="30670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6" imgW="1409400" imgH="431640" progId="Equation.3">
                  <p:embed/>
                </p:oleObj>
              </mc:Choice>
              <mc:Fallback>
                <p:oleObj name="Equation" r:id="rId6" imgW="1409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5264150"/>
                        <a:ext cx="30670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42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Resistors in Parallel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752600"/>
            <a:ext cx="7861300" cy="990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200" b="1" smtClean="0"/>
              <a:t>If two resistors of resistance R</a:t>
            </a:r>
            <a:r>
              <a:rPr lang="en-GB" sz="2200" b="1" baseline="-25000" smtClean="0"/>
              <a:t>1</a:t>
            </a:r>
            <a:r>
              <a:rPr lang="en-GB" sz="2200" b="1" smtClean="0"/>
              <a:t> and R</a:t>
            </a:r>
            <a:r>
              <a:rPr lang="en-GB" sz="2200" b="1" baseline="-25000" smtClean="0"/>
              <a:t>2</a:t>
            </a:r>
            <a:r>
              <a:rPr lang="en-GB" sz="2200" b="1" smtClean="0"/>
              <a:t> are connected in parallel, the </a:t>
            </a:r>
            <a:r>
              <a:rPr lang="en-GB" sz="2200" b="1" u="sng" smtClean="0">
                <a:solidFill>
                  <a:srgbClr val="3333FF"/>
                </a:solidFill>
              </a:rPr>
              <a:t>total/effective resistance is smaller than the R</a:t>
            </a:r>
            <a:r>
              <a:rPr lang="en-GB" sz="2200" b="1" u="sng" baseline="-25000" smtClean="0">
                <a:solidFill>
                  <a:srgbClr val="3333FF"/>
                </a:solidFill>
              </a:rPr>
              <a:t>1</a:t>
            </a:r>
            <a:r>
              <a:rPr lang="en-GB" sz="2200" b="1" u="sng" smtClean="0">
                <a:solidFill>
                  <a:srgbClr val="3333FF"/>
                </a:solidFill>
              </a:rPr>
              <a:t> &amp; R</a:t>
            </a:r>
            <a:r>
              <a:rPr lang="en-GB" sz="2200" b="1" u="sng" baseline="-25000" smtClean="0">
                <a:solidFill>
                  <a:srgbClr val="3333FF"/>
                </a:solidFill>
              </a:rPr>
              <a:t>2</a:t>
            </a:r>
            <a:r>
              <a:rPr lang="en-GB" sz="2200" b="1" u="sng" smtClean="0">
                <a:solidFill>
                  <a:srgbClr val="3333FF"/>
                </a:solidFill>
              </a:rPr>
              <a:t>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67000" y="2851150"/>
            <a:ext cx="3600450" cy="2111375"/>
            <a:chOff x="1680" y="1828"/>
            <a:chExt cx="2268" cy="1330"/>
          </a:xfrm>
        </p:grpSpPr>
        <p:grpSp>
          <p:nvGrpSpPr>
            <p:cNvPr id="3078" name="Group 8"/>
            <p:cNvGrpSpPr>
              <a:grpSpLocks/>
            </p:cNvGrpSpPr>
            <p:nvPr/>
          </p:nvGrpSpPr>
          <p:grpSpPr bwMode="auto">
            <a:xfrm>
              <a:off x="1680" y="2053"/>
              <a:ext cx="2268" cy="1105"/>
              <a:chOff x="3307" y="1749"/>
              <a:chExt cx="2268" cy="1105"/>
            </a:xfrm>
          </p:grpSpPr>
          <p:sp>
            <p:nvSpPr>
              <p:cNvPr id="3081" name="Rectangle 9"/>
              <p:cNvSpPr>
                <a:spLocks noChangeArrowheads="1"/>
              </p:cNvSpPr>
              <p:nvPr/>
            </p:nvSpPr>
            <p:spPr bwMode="auto">
              <a:xfrm>
                <a:off x="4026" y="2587"/>
                <a:ext cx="880" cy="2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400">
                    <a:latin typeface="Times New Roman" charset="0"/>
                  </a:rPr>
                  <a:t>R</a:t>
                </a:r>
                <a:r>
                  <a:rPr lang="en-GB" sz="2400" baseline="-25000">
                    <a:latin typeface="Times New Roman" charset="0"/>
                  </a:rPr>
                  <a:t>2</a:t>
                </a: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3082" name="Rectangle 10"/>
              <p:cNvSpPr>
                <a:spLocks noChangeArrowheads="1"/>
              </p:cNvSpPr>
              <p:nvPr/>
            </p:nvSpPr>
            <p:spPr bwMode="auto">
              <a:xfrm>
                <a:off x="4016" y="1749"/>
                <a:ext cx="880" cy="2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GB" sz="2400">
                    <a:latin typeface="Times New Roman" charset="0"/>
                  </a:rPr>
                  <a:t>R</a:t>
                </a:r>
                <a:r>
                  <a:rPr lang="en-GB" sz="2400" baseline="-25000">
                    <a:latin typeface="Times New Roman" charset="0"/>
                  </a:rPr>
                  <a:t>1</a:t>
                </a: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3083" name="Freeform 11"/>
              <p:cNvSpPr>
                <a:spLocks/>
              </p:cNvSpPr>
              <p:nvPr/>
            </p:nvSpPr>
            <p:spPr bwMode="auto">
              <a:xfrm>
                <a:off x="3655" y="1893"/>
                <a:ext cx="372" cy="800"/>
              </a:xfrm>
              <a:custGeom>
                <a:avLst/>
                <a:gdLst>
                  <a:gd name="T0" fmla="*/ 640 w 666"/>
                  <a:gd name="T1" fmla="*/ 0 h 800"/>
                  <a:gd name="T2" fmla="*/ 0 w 666"/>
                  <a:gd name="T3" fmla="*/ 0 h 800"/>
                  <a:gd name="T4" fmla="*/ 0 w 666"/>
                  <a:gd name="T5" fmla="*/ 800 h 800"/>
                  <a:gd name="T6" fmla="*/ 666 w 666"/>
                  <a:gd name="T7" fmla="*/ 800 h 8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6"/>
                  <a:gd name="T13" fmla="*/ 0 h 800"/>
                  <a:gd name="T14" fmla="*/ 666 w 666"/>
                  <a:gd name="T15" fmla="*/ 800 h 8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6" h="800">
                    <a:moveTo>
                      <a:pt x="640" y="0"/>
                    </a:moveTo>
                    <a:lnTo>
                      <a:pt x="0" y="0"/>
                    </a:lnTo>
                    <a:lnTo>
                      <a:pt x="0" y="800"/>
                    </a:lnTo>
                    <a:lnTo>
                      <a:pt x="666" y="80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Freeform 12"/>
              <p:cNvSpPr>
                <a:spLocks/>
              </p:cNvSpPr>
              <p:nvPr/>
            </p:nvSpPr>
            <p:spPr bwMode="auto">
              <a:xfrm flipH="1">
                <a:off x="4911" y="1909"/>
                <a:ext cx="346" cy="800"/>
              </a:xfrm>
              <a:custGeom>
                <a:avLst/>
                <a:gdLst>
                  <a:gd name="T0" fmla="*/ 640 w 666"/>
                  <a:gd name="T1" fmla="*/ 0 h 800"/>
                  <a:gd name="T2" fmla="*/ 0 w 666"/>
                  <a:gd name="T3" fmla="*/ 0 h 800"/>
                  <a:gd name="T4" fmla="*/ 0 w 666"/>
                  <a:gd name="T5" fmla="*/ 800 h 800"/>
                  <a:gd name="T6" fmla="*/ 666 w 666"/>
                  <a:gd name="T7" fmla="*/ 800 h 8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6"/>
                  <a:gd name="T13" fmla="*/ 0 h 800"/>
                  <a:gd name="T14" fmla="*/ 666 w 666"/>
                  <a:gd name="T15" fmla="*/ 800 h 8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6" h="800">
                    <a:moveTo>
                      <a:pt x="640" y="0"/>
                    </a:moveTo>
                    <a:lnTo>
                      <a:pt x="0" y="0"/>
                    </a:lnTo>
                    <a:lnTo>
                      <a:pt x="0" y="800"/>
                    </a:lnTo>
                    <a:lnTo>
                      <a:pt x="666" y="80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" name="Line 13"/>
              <p:cNvSpPr>
                <a:spLocks noChangeShapeType="1"/>
              </p:cNvSpPr>
              <p:nvPr/>
            </p:nvSpPr>
            <p:spPr bwMode="auto">
              <a:xfrm>
                <a:off x="3307" y="2267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3086" name="Line 14"/>
              <p:cNvSpPr>
                <a:spLocks noChangeShapeType="1"/>
              </p:cNvSpPr>
              <p:nvPr/>
            </p:nvSpPr>
            <p:spPr bwMode="auto">
              <a:xfrm>
                <a:off x="5255" y="2308"/>
                <a:ext cx="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3087" name="AutoShape 15"/>
              <p:cNvSpPr>
                <a:spLocks noChangeArrowheads="1"/>
              </p:cNvSpPr>
              <p:nvPr/>
            </p:nvSpPr>
            <p:spPr bwMode="auto">
              <a:xfrm rot="5400000">
                <a:off x="3762" y="1865"/>
                <a:ext cx="133" cy="4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8" name="AutoShape 16"/>
              <p:cNvSpPr>
                <a:spLocks noChangeArrowheads="1"/>
              </p:cNvSpPr>
              <p:nvPr/>
            </p:nvSpPr>
            <p:spPr bwMode="auto">
              <a:xfrm rot="5400000">
                <a:off x="3765" y="2655"/>
                <a:ext cx="132" cy="4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9" name="Text Box 17"/>
            <p:cNvSpPr txBox="1">
              <a:spLocks noChangeArrowheads="1"/>
            </p:cNvSpPr>
            <p:nvPr/>
          </p:nvSpPr>
          <p:spPr bwMode="auto">
            <a:xfrm>
              <a:off x="2038" y="1828"/>
              <a:ext cx="4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charset="0"/>
                </a:rPr>
                <a:t>I</a:t>
              </a:r>
              <a:r>
                <a:rPr lang="en-GB" sz="2400" baseline="-25000">
                  <a:latin typeface="Times New Roman" charset="0"/>
                </a:rPr>
                <a:t>1</a:t>
              </a:r>
              <a:endParaRPr lang="en-GB" sz="2400">
                <a:latin typeface="Times New Roman" charset="0"/>
              </a:endParaRPr>
            </a:p>
          </p:txBody>
        </p:sp>
        <p:sp>
          <p:nvSpPr>
            <p:cNvPr id="3080" name="Text Box 18"/>
            <p:cNvSpPr txBox="1">
              <a:spLocks noChangeArrowheads="1"/>
            </p:cNvSpPr>
            <p:nvPr/>
          </p:nvSpPr>
          <p:spPr bwMode="auto">
            <a:xfrm>
              <a:off x="2056" y="2614"/>
              <a:ext cx="4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charset="0"/>
                </a:rPr>
                <a:t>I</a:t>
              </a:r>
              <a:r>
                <a:rPr lang="en-GB" sz="2400" baseline="-25000">
                  <a:latin typeface="Times New Roman" charset="0"/>
                </a:rPr>
                <a:t>2</a:t>
              </a:r>
              <a:endParaRPr lang="en-GB" sz="2400">
                <a:latin typeface="Times New Roman" charset="0"/>
              </a:endParaRPr>
            </a:p>
          </p:txBody>
        </p:sp>
      </p:grpSp>
      <p:graphicFrame>
        <p:nvGraphicFramePr>
          <p:cNvPr id="83988" name="Object 20"/>
          <p:cNvGraphicFramePr>
            <a:graphicFrameLocks noGrp="1" noChangeAspect="1"/>
          </p:cNvGraphicFramePr>
          <p:nvPr>
            <p:ph sz="half" idx="2"/>
          </p:nvPr>
        </p:nvGraphicFramePr>
        <p:xfrm>
          <a:off x="844550" y="5295900"/>
          <a:ext cx="7670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4" imgW="3530520" imgH="660240" progId="Equation.3">
                  <p:embed/>
                </p:oleObj>
              </mc:Choice>
              <mc:Fallback>
                <p:oleObj name="Equation" r:id="rId4" imgW="35305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5295900"/>
                        <a:ext cx="76708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59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Summary (Resistance)</a:t>
            </a:r>
          </a:p>
        </p:txBody>
      </p:sp>
      <p:sp>
        <p:nvSpPr>
          <p:cNvPr id="4100" name="Rectangle 19"/>
          <p:cNvSpPr>
            <a:spLocks noGrp="1" noChangeArrowheads="1"/>
          </p:cNvSpPr>
          <p:nvPr>
            <p:ph type="body" sz="half" idx="1"/>
          </p:nvPr>
        </p:nvSpPr>
        <p:spPr>
          <a:xfrm>
            <a:off x="793750" y="1988840"/>
            <a:ext cx="3894138" cy="41148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400" b="1" u="sng" dirty="0" smtClean="0"/>
              <a:t>Resistors in series</a:t>
            </a:r>
          </a:p>
          <a:p>
            <a:pPr eaLnBrk="1" hangingPunct="1"/>
            <a:endParaRPr lang="en-GB" sz="2400" b="1" dirty="0" smtClean="0"/>
          </a:p>
          <a:p>
            <a:pPr eaLnBrk="1" hangingPunct="1"/>
            <a:r>
              <a:rPr lang="en-GB" sz="2400" b="1" dirty="0" smtClean="0">
                <a:solidFill>
                  <a:schemeClr val="tx2"/>
                </a:solidFill>
              </a:rPr>
              <a:t>The combined resistance, R, of resistors in series is found by adding up all the individual resistance</a:t>
            </a:r>
          </a:p>
          <a:p>
            <a:pPr eaLnBrk="1" hangingPunct="1"/>
            <a:endParaRPr lang="en-GB" sz="2400" b="1" dirty="0" smtClean="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2400" b="1" dirty="0" smtClean="0">
                <a:solidFill>
                  <a:srgbClr val="3333FF"/>
                </a:solidFill>
              </a:rPr>
              <a:t>    R = R</a:t>
            </a:r>
            <a:r>
              <a:rPr lang="en-GB" sz="2400" b="1" baseline="-25000" dirty="0" smtClean="0">
                <a:solidFill>
                  <a:srgbClr val="3333FF"/>
                </a:solidFill>
              </a:rPr>
              <a:t>1</a:t>
            </a:r>
            <a:r>
              <a:rPr lang="en-GB" sz="2400" b="1" dirty="0" smtClean="0">
                <a:solidFill>
                  <a:srgbClr val="3333FF"/>
                </a:solidFill>
              </a:rPr>
              <a:t> + R</a:t>
            </a:r>
            <a:r>
              <a:rPr lang="en-GB" sz="2400" b="1" baseline="-25000" dirty="0" smtClean="0">
                <a:solidFill>
                  <a:srgbClr val="3333FF"/>
                </a:solidFill>
              </a:rPr>
              <a:t>2</a:t>
            </a:r>
            <a:r>
              <a:rPr lang="en-GB" sz="2400" b="1" dirty="0" smtClean="0">
                <a:solidFill>
                  <a:srgbClr val="3333FF"/>
                </a:solidFill>
              </a:rPr>
              <a:t> + R</a:t>
            </a:r>
            <a:r>
              <a:rPr lang="en-GB" sz="2400" b="1" baseline="-25000" dirty="0" smtClean="0">
                <a:solidFill>
                  <a:srgbClr val="3333FF"/>
                </a:solidFill>
              </a:rPr>
              <a:t>3</a:t>
            </a:r>
            <a:r>
              <a:rPr lang="en-GB" sz="2400" b="1" dirty="0" smtClean="0">
                <a:solidFill>
                  <a:srgbClr val="3333FF"/>
                </a:solidFill>
              </a:rPr>
              <a:t> +…..</a:t>
            </a:r>
          </a:p>
        </p:txBody>
      </p:sp>
      <p:sp>
        <p:nvSpPr>
          <p:cNvPr id="4101" name="Rectangle 20"/>
          <p:cNvSpPr>
            <a:spLocks noChangeArrowheads="1"/>
          </p:cNvSpPr>
          <p:nvPr/>
        </p:nvSpPr>
        <p:spPr bwMode="auto">
          <a:xfrm>
            <a:off x="4687887" y="1916832"/>
            <a:ext cx="385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GB" sz="2400" b="1" u="sng" dirty="0"/>
              <a:t>Resistors in parallel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GB" sz="2400" b="1" dirty="0">
              <a:solidFill>
                <a:srgbClr val="3333FF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GB" sz="2400" b="1" dirty="0">
                <a:solidFill>
                  <a:schemeClr val="tx2"/>
                </a:solidFill>
              </a:rPr>
              <a:t>The combined resistance, R, of resistors connected in parallel is less than that of any one of the resistors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GB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4098" name="Object 21"/>
          <p:cNvGraphicFramePr>
            <a:graphicFrameLocks noChangeAspect="1"/>
          </p:cNvGraphicFramePr>
          <p:nvPr/>
        </p:nvGraphicFramePr>
        <p:xfrm>
          <a:off x="5154613" y="5094288"/>
          <a:ext cx="319881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4" imgW="1536480" imgH="431640" progId="Equation.3">
                  <p:embed/>
                </p:oleObj>
              </mc:Choice>
              <mc:Fallback>
                <p:oleObj name="Equation" r:id="rId4" imgW="1536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5094288"/>
                        <a:ext cx="319881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2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1506" y="2125662"/>
            <a:ext cx="8002587" cy="423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b="1" dirty="0" smtClean="0"/>
              <a:t>A series circuit has </a:t>
            </a:r>
            <a:r>
              <a:rPr lang="en-GB" sz="2000" b="1" u="sng" dirty="0" smtClean="0">
                <a:solidFill>
                  <a:srgbClr val="FF0000"/>
                </a:solidFill>
              </a:rPr>
              <a:t>only one path</a:t>
            </a:r>
            <a:r>
              <a:rPr lang="en-GB" sz="2000" b="1" dirty="0" smtClean="0"/>
              <a:t> in which charge can flow.</a:t>
            </a:r>
          </a:p>
          <a:p>
            <a:pPr eaLnBrk="1" hangingPunct="1">
              <a:lnSpc>
                <a:spcPct val="90000"/>
              </a:lnSpc>
            </a:pPr>
            <a:endParaRPr lang="en-GB" sz="2000" b="1" dirty="0" smtClean="0"/>
          </a:p>
          <a:p>
            <a:pPr eaLnBrk="1" hangingPunct="1">
              <a:lnSpc>
                <a:spcPct val="90000"/>
              </a:lnSpc>
            </a:pPr>
            <a:endParaRPr lang="en-GB" sz="2000" b="1" dirty="0" smtClean="0"/>
          </a:p>
          <a:p>
            <a:pPr eaLnBrk="1" hangingPunct="1">
              <a:lnSpc>
                <a:spcPct val="90000"/>
              </a:lnSpc>
            </a:pPr>
            <a:endParaRPr lang="en-GB" sz="2000" b="1" dirty="0" smtClean="0"/>
          </a:p>
          <a:p>
            <a:pPr eaLnBrk="1" hangingPunct="1">
              <a:lnSpc>
                <a:spcPct val="90000"/>
              </a:lnSpc>
            </a:pPr>
            <a:endParaRPr lang="en-GB" sz="2000" b="1" dirty="0" smtClean="0"/>
          </a:p>
          <a:p>
            <a:pPr eaLnBrk="1" hangingPunct="1">
              <a:lnSpc>
                <a:spcPct val="90000"/>
              </a:lnSpc>
            </a:pPr>
            <a:endParaRPr lang="en-GB" sz="2000" b="1" dirty="0" smtClean="0"/>
          </a:p>
          <a:p>
            <a:pPr eaLnBrk="1" hangingPunct="1">
              <a:lnSpc>
                <a:spcPct val="90000"/>
              </a:lnSpc>
            </a:pPr>
            <a:endParaRPr lang="en-GB" sz="20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2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2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2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200" b="1" u="sng" dirty="0" smtClean="0"/>
              <a:t>       The current is same everywhere. </a:t>
            </a:r>
            <a:r>
              <a:rPr lang="en-GB" sz="2000" b="1" u="sng" dirty="0" smtClean="0">
                <a:solidFill>
                  <a:srgbClr val="CC0000"/>
                </a:solidFill>
              </a:rPr>
              <a:t>( I = I</a:t>
            </a:r>
            <a:r>
              <a:rPr lang="en-GB" sz="2000" b="1" u="sng" baseline="-25000" dirty="0" smtClean="0">
                <a:solidFill>
                  <a:srgbClr val="CC0000"/>
                </a:solidFill>
              </a:rPr>
              <a:t>1</a:t>
            </a:r>
            <a:r>
              <a:rPr lang="en-GB" sz="2000" b="1" u="sng" dirty="0" smtClean="0">
                <a:solidFill>
                  <a:srgbClr val="CC0000"/>
                </a:solidFill>
              </a:rPr>
              <a:t> = I</a:t>
            </a:r>
            <a:r>
              <a:rPr lang="en-GB" sz="2000" b="1" u="sng" baseline="-25000" dirty="0" smtClean="0">
                <a:solidFill>
                  <a:srgbClr val="CC0000"/>
                </a:solidFill>
              </a:rPr>
              <a:t>2</a:t>
            </a:r>
            <a:r>
              <a:rPr lang="en-GB" sz="2000" b="1" u="sng" dirty="0" smtClean="0">
                <a:solidFill>
                  <a:srgbClr val="CC0000"/>
                </a:solidFill>
              </a:rPr>
              <a:t> = I</a:t>
            </a:r>
            <a:r>
              <a:rPr lang="en-GB" sz="2000" b="1" u="sng" baseline="-25000" dirty="0" smtClean="0">
                <a:solidFill>
                  <a:srgbClr val="CC0000"/>
                </a:solidFill>
              </a:rPr>
              <a:t>3</a:t>
            </a:r>
            <a:r>
              <a:rPr lang="en-GB" sz="2000" b="1" u="sng" dirty="0" smtClean="0">
                <a:solidFill>
                  <a:srgbClr val="CC0000"/>
                </a:solidFill>
              </a:rPr>
              <a:t> )</a:t>
            </a:r>
          </a:p>
        </p:txBody>
      </p:sp>
      <p:sp>
        <p:nvSpPr>
          <p:cNvPr id="15363" name="Rectangle 12"/>
          <p:cNvSpPr>
            <a:spLocks noChangeArrowheads="1"/>
          </p:cNvSpPr>
          <p:nvPr/>
        </p:nvSpPr>
        <p:spPr bwMode="auto">
          <a:xfrm>
            <a:off x="2641600" y="4643438"/>
            <a:ext cx="992188" cy="43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2400">
                <a:latin typeface="Times New Roman" charset="0"/>
              </a:rPr>
              <a:t>R</a:t>
            </a:r>
          </a:p>
        </p:txBody>
      </p:sp>
      <p:sp>
        <p:nvSpPr>
          <p:cNvPr id="15364" name="Rectangle 13"/>
          <p:cNvSpPr>
            <a:spLocks noChangeArrowheads="1"/>
          </p:cNvSpPr>
          <p:nvPr/>
        </p:nvSpPr>
        <p:spPr bwMode="auto">
          <a:xfrm>
            <a:off x="4318000" y="4643438"/>
            <a:ext cx="992188" cy="43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2400">
                <a:latin typeface="Times New Roman" charset="0"/>
              </a:rPr>
              <a:t>R</a:t>
            </a:r>
          </a:p>
        </p:txBody>
      </p:sp>
      <p:sp>
        <p:nvSpPr>
          <p:cNvPr id="15365" name="Rectangle 14"/>
          <p:cNvSpPr>
            <a:spLocks noChangeArrowheads="1"/>
          </p:cNvSpPr>
          <p:nvPr/>
        </p:nvSpPr>
        <p:spPr bwMode="auto">
          <a:xfrm>
            <a:off x="6051550" y="4643438"/>
            <a:ext cx="992188" cy="43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2400">
                <a:latin typeface="Times New Roman" charset="0"/>
              </a:rPr>
              <a:t>R</a:t>
            </a:r>
          </a:p>
        </p:txBody>
      </p:sp>
      <p:grpSp>
        <p:nvGrpSpPr>
          <p:cNvPr id="15366" name="Group 19"/>
          <p:cNvGrpSpPr>
            <a:grpSpLocks/>
          </p:cNvGrpSpPr>
          <p:nvPr/>
        </p:nvGrpSpPr>
        <p:grpSpPr bwMode="auto">
          <a:xfrm>
            <a:off x="4318000" y="2851150"/>
            <a:ext cx="457200" cy="762000"/>
            <a:chOff x="2640" y="3408"/>
            <a:chExt cx="288" cy="480"/>
          </a:xfrm>
        </p:grpSpPr>
        <p:sp>
          <p:nvSpPr>
            <p:cNvPr id="15405" name="Line 15"/>
            <p:cNvSpPr>
              <a:spLocks noChangeShapeType="1"/>
            </p:cNvSpPr>
            <p:nvPr/>
          </p:nvSpPr>
          <p:spPr bwMode="auto">
            <a:xfrm>
              <a:off x="2640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5406" name="Line 16"/>
            <p:cNvSpPr>
              <a:spLocks noChangeShapeType="1"/>
            </p:cNvSpPr>
            <p:nvPr/>
          </p:nvSpPr>
          <p:spPr bwMode="auto">
            <a:xfrm>
              <a:off x="2736" y="3504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5407" name="Line 17"/>
            <p:cNvSpPr>
              <a:spLocks noChangeShapeType="1"/>
            </p:cNvSpPr>
            <p:nvPr/>
          </p:nvSpPr>
          <p:spPr bwMode="auto">
            <a:xfrm>
              <a:off x="2832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5408" name="Line 18"/>
            <p:cNvSpPr>
              <a:spLocks noChangeShapeType="1"/>
            </p:cNvSpPr>
            <p:nvPr/>
          </p:nvSpPr>
          <p:spPr bwMode="auto">
            <a:xfrm>
              <a:off x="2928" y="3504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  <p:sp>
        <p:nvSpPr>
          <p:cNvPr id="15367" name="Line 20"/>
          <p:cNvSpPr>
            <a:spLocks noChangeShapeType="1"/>
          </p:cNvSpPr>
          <p:nvPr/>
        </p:nvSpPr>
        <p:spPr bwMode="auto">
          <a:xfrm>
            <a:off x="1955800" y="323215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5368" name="Line 24"/>
          <p:cNvSpPr>
            <a:spLocks noChangeShapeType="1"/>
          </p:cNvSpPr>
          <p:nvPr/>
        </p:nvSpPr>
        <p:spPr bwMode="auto">
          <a:xfrm>
            <a:off x="1955800" y="32321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5369" name="Line 25"/>
          <p:cNvSpPr>
            <a:spLocks noChangeShapeType="1"/>
          </p:cNvSpPr>
          <p:nvPr/>
        </p:nvSpPr>
        <p:spPr bwMode="auto">
          <a:xfrm>
            <a:off x="1955800" y="49085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5370" name="Line 26"/>
          <p:cNvSpPr>
            <a:spLocks noChangeShapeType="1"/>
          </p:cNvSpPr>
          <p:nvPr/>
        </p:nvSpPr>
        <p:spPr bwMode="auto">
          <a:xfrm>
            <a:off x="3632200" y="49085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5371" name="Line 27"/>
          <p:cNvSpPr>
            <a:spLocks noChangeShapeType="1"/>
          </p:cNvSpPr>
          <p:nvPr/>
        </p:nvSpPr>
        <p:spPr bwMode="auto">
          <a:xfrm>
            <a:off x="5327650" y="49085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5372" name="Line 28"/>
          <p:cNvSpPr>
            <a:spLocks noChangeShapeType="1"/>
          </p:cNvSpPr>
          <p:nvPr/>
        </p:nvSpPr>
        <p:spPr bwMode="auto">
          <a:xfrm>
            <a:off x="4775200" y="3232150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5373" name="Line 29"/>
          <p:cNvSpPr>
            <a:spLocks noChangeShapeType="1"/>
          </p:cNvSpPr>
          <p:nvPr/>
        </p:nvSpPr>
        <p:spPr bwMode="auto">
          <a:xfrm>
            <a:off x="7747000" y="3232150"/>
            <a:ext cx="0" cy="163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5374" name="Line 30"/>
          <p:cNvSpPr>
            <a:spLocks noChangeShapeType="1"/>
          </p:cNvSpPr>
          <p:nvPr/>
        </p:nvSpPr>
        <p:spPr bwMode="auto">
          <a:xfrm flipV="1">
            <a:off x="7061200" y="48895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grpSp>
        <p:nvGrpSpPr>
          <p:cNvPr id="15375" name="Group 34"/>
          <p:cNvGrpSpPr>
            <a:grpSpLocks/>
          </p:cNvGrpSpPr>
          <p:nvPr/>
        </p:nvGrpSpPr>
        <p:grpSpPr bwMode="auto">
          <a:xfrm>
            <a:off x="6127750" y="3116263"/>
            <a:ext cx="690563" cy="198437"/>
            <a:chOff x="3600" y="2159"/>
            <a:chExt cx="435" cy="125"/>
          </a:xfrm>
        </p:grpSpPr>
        <p:sp>
          <p:nvSpPr>
            <p:cNvPr id="15402" name="Oval 31"/>
            <p:cNvSpPr>
              <a:spLocks noChangeArrowheads="1"/>
            </p:cNvSpPr>
            <p:nvPr/>
          </p:nvSpPr>
          <p:spPr bwMode="auto">
            <a:xfrm>
              <a:off x="3600" y="2175"/>
              <a:ext cx="75" cy="1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Oval 32"/>
            <p:cNvSpPr>
              <a:spLocks noChangeArrowheads="1"/>
            </p:cNvSpPr>
            <p:nvPr/>
          </p:nvSpPr>
          <p:spPr bwMode="auto">
            <a:xfrm>
              <a:off x="3960" y="2175"/>
              <a:ext cx="75" cy="1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4" name="Line 33"/>
            <p:cNvSpPr>
              <a:spLocks noChangeShapeType="1"/>
            </p:cNvSpPr>
            <p:nvPr/>
          </p:nvSpPr>
          <p:spPr bwMode="auto">
            <a:xfrm flipV="1">
              <a:off x="3666" y="2159"/>
              <a:ext cx="35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  <p:sp>
        <p:nvSpPr>
          <p:cNvPr id="15376" name="Line 35"/>
          <p:cNvSpPr>
            <a:spLocks noChangeShapeType="1"/>
          </p:cNvSpPr>
          <p:nvPr/>
        </p:nvSpPr>
        <p:spPr bwMode="auto">
          <a:xfrm>
            <a:off x="6829425" y="3236913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5377" name="Text Box 36"/>
          <p:cNvSpPr txBox="1">
            <a:spLocks noChangeArrowheads="1"/>
          </p:cNvSpPr>
          <p:nvPr/>
        </p:nvSpPr>
        <p:spPr bwMode="auto">
          <a:xfrm>
            <a:off x="4068763" y="2381250"/>
            <a:ext cx="1389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Times New Roman" charset="0"/>
              </a:rPr>
              <a:t>Battery</a:t>
            </a:r>
          </a:p>
        </p:txBody>
      </p:sp>
      <p:sp>
        <p:nvSpPr>
          <p:cNvPr id="15378" name="Text Box 37"/>
          <p:cNvSpPr txBox="1">
            <a:spLocks noChangeArrowheads="1"/>
          </p:cNvSpPr>
          <p:nvPr/>
        </p:nvSpPr>
        <p:spPr bwMode="auto">
          <a:xfrm>
            <a:off x="5983288" y="2673350"/>
            <a:ext cx="1071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Times New Roman" charset="0"/>
              </a:rPr>
              <a:t>Switch</a:t>
            </a:r>
          </a:p>
        </p:txBody>
      </p:sp>
      <p:sp>
        <p:nvSpPr>
          <p:cNvPr id="16422" name="AutoShape 38"/>
          <p:cNvSpPr>
            <a:spLocks noChangeArrowheads="1"/>
          </p:cNvSpPr>
          <p:nvPr/>
        </p:nvSpPr>
        <p:spPr bwMode="auto">
          <a:xfrm rot="10800000">
            <a:off x="1839913" y="4067175"/>
            <a:ext cx="238125" cy="11906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Text Box 39"/>
          <p:cNvSpPr txBox="1">
            <a:spLocks noChangeArrowheads="1"/>
          </p:cNvSpPr>
          <p:nvPr/>
        </p:nvSpPr>
        <p:spPr bwMode="auto">
          <a:xfrm>
            <a:off x="1509713" y="3752850"/>
            <a:ext cx="436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200" b="1">
                <a:latin typeface="Times New Roman" charset="0"/>
              </a:rPr>
              <a:t>I</a:t>
            </a:r>
            <a:endParaRPr lang="en-GB" sz="2400">
              <a:latin typeface="Times New Roman" charset="0"/>
            </a:endParaRPr>
          </a:p>
        </p:txBody>
      </p:sp>
      <p:sp>
        <p:nvSpPr>
          <p:cNvPr id="16424" name="AutoShape 40"/>
          <p:cNvSpPr>
            <a:spLocks noChangeArrowheads="1"/>
          </p:cNvSpPr>
          <p:nvPr/>
        </p:nvSpPr>
        <p:spPr bwMode="auto">
          <a:xfrm rot="16200000" flipH="1">
            <a:off x="2967831" y="3169445"/>
            <a:ext cx="238125" cy="11906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AutoShape 41"/>
          <p:cNvSpPr>
            <a:spLocks noChangeArrowheads="1"/>
          </p:cNvSpPr>
          <p:nvPr/>
        </p:nvSpPr>
        <p:spPr bwMode="auto">
          <a:xfrm rot="5400000">
            <a:off x="3926681" y="4860132"/>
            <a:ext cx="238125" cy="11906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6" name="AutoShape 42"/>
          <p:cNvSpPr>
            <a:spLocks noChangeArrowheads="1"/>
          </p:cNvSpPr>
          <p:nvPr/>
        </p:nvSpPr>
        <p:spPr bwMode="auto">
          <a:xfrm rot="5400000">
            <a:off x="5458619" y="4853781"/>
            <a:ext cx="238125" cy="11906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7" name="AutoShape 43"/>
          <p:cNvSpPr>
            <a:spLocks noChangeArrowheads="1"/>
          </p:cNvSpPr>
          <p:nvPr/>
        </p:nvSpPr>
        <p:spPr bwMode="auto">
          <a:xfrm>
            <a:off x="7627938" y="4181475"/>
            <a:ext cx="238125" cy="11906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2066925" y="3230563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 rot="5400000">
            <a:off x="1876425" y="3636963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6431" name="Line 47"/>
          <p:cNvSpPr>
            <a:spLocks noChangeShapeType="1"/>
          </p:cNvSpPr>
          <p:nvPr/>
        </p:nvSpPr>
        <p:spPr bwMode="auto">
          <a:xfrm>
            <a:off x="2519363" y="3228975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>
            <a:off x="1985963" y="4910138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6433" name="Line 49"/>
          <p:cNvSpPr>
            <a:spLocks noChangeShapeType="1"/>
          </p:cNvSpPr>
          <p:nvPr/>
        </p:nvSpPr>
        <p:spPr bwMode="auto">
          <a:xfrm>
            <a:off x="2438400" y="4908550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 rot="5400000">
            <a:off x="1857375" y="4524375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6435" name="Line 51"/>
          <p:cNvSpPr>
            <a:spLocks noChangeShapeType="1"/>
          </p:cNvSpPr>
          <p:nvPr/>
        </p:nvSpPr>
        <p:spPr bwMode="auto">
          <a:xfrm rot="5400000">
            <a:off x="7646988" y="4619625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 rot="5400000">
            <a:off x="7645400" y="3814763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6437" name="Line 53"/>
          <p:cNvSpPr>
            <a:spLocks noChangeShapeType="1"/>
          </p:cNvSpPr>
          <p:nvPr/>
        </p:nvSpPr>
        <p:spPr bwMode="auto">
          <a:xfrm rot="5400000">
            <a:off x="7643813" y="3422650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6438" name="Line 54"/>
          <p:cNvSpPr>
            <a:spLocks noChangeShapeType="1"/>
          </p:cNvSpPr>
          <p:nvPr/>
        </p:nvSpPr>
        <p:spPr bwMode="auto">
          <a:xfrm>
            <a:off x="5081588" y="3230563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6439" name="Line 55"/>
          <p:cNvSpPr>
            <a:spLocks noChangeShapeType="1"/>
          </p:cNvSpPr>
          <p:nvPr/>
        </p:nvSpPr>
        <p:spPr bwMode="auto">
          <a:xfrm>
            <a:off x="5594350" y="3228975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6440" name="Line 56"/>
          <p:cNvSpPr>
            <a:spLocks noChangeShapeType="1"/>
          </p:cNvSpPr>
          <p:nvPr/>
        </p:nvSpPr>
        <p:spPr bwMode="auto">
          <a:xfrm>
            <a:off x="7059613" y="3243263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6441" name="Line 57"/>
          <p:cNvSpPr>
            <a:spLocks noChangeShapeType="1"/>
          </p:cNvSpPr>
          <p:nvPr/>
        </p:nvSpPr>
        <p:spPr bwMode="auto">
          <a:xfrm>
            <a:off x="7304088" y="4891088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5398" name="Text Box 60"/>
          <p:cNvSpPr txBox="1">
            <a:spLocks noChangeArrowheads="1"/>
          </p:cNvSpPr>
          <p:nvPr/>
        </p:nvSpPr>
        <p:spPr bwMode="auto">
          <a:xfrm>
            <a:off x="3811588" y="4268788"/>
            <a:ext cx="63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Times New Roman" charset="0"/>
              </a:rPr>
              <a:t>I</a:t>
            </a:r>
            <a:r>
              <a:rPr lang="en-GB" sz="2400" baseline="-25000">
                <a:latin typeface="Times New Roman" charset="0"/>
              </a:rPr>
              <a:t>1</a:t>
            </a:r>
            <a:endParaRPr lang="en-GB" sz="2400">
              <a:latin typeface="Times New Roman" charset="0"/>
            </a:endParaRPr>
          </a:p>
        </p:txBody>
      </p:sp>
      <p:sp>
        <p:nvSpPr>
          <p:cNvPr id="15399" name="Text Box 61"/>
          <p:cNvSpPr txBox="1">
            <a:spLocks noChangeArrowheads="1"/>
          </p:cNvSpPr>
          <p:nvPr/>
        </p:nvSpPr>
        <p:spPr bwMode="auto">
          <a:xfrm>
            <a:off x="5454650" y="4311650"/>
            <a:ext cx="63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Times New Roman" charset="0"/>
              </a:rPr>
              <a:t>I</a:t>
            </a:r>
            <a:r>
              <a:rPr lang="en-GB" sz="2400" baseline="-25000">
                <a:latin typeface="Times New Roman" charset="0"/>
              </a:rPr>
              <a:t>2</a:t>
            </a:r>
            <a:endParaRPr lang="en-GB" sz="2400">
              <a:latin typeface="Times New Roman" charset="0"/>
            </a:endParaRPr>
          </a:p>
        </p:txBody>
      </p:sp>
      <p:sp>
        <p:nvSpPr>
          <p:cNvPr id="15400" name="Text Box 62"/>
          <p:cNvSpPr txBox="1">
            <a:spLocks noChangeArrowheads="1"/>
          </p:cNvSpPr>
          <p:nvPr/>
        </p:nvSpPr>
        <p:spPr bwMode="auto">
          <a:xfrm>
            <a:off x="7178675" y="4313238"/>
            <a:ext cx="63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Times New Roman" charset="0"/>
              </a:rPr>
              <a:t>I</a:t>
            </a:r>
            <a:r>
              <a:rPr lang="en-GB" sz="2400" baseline="-25000">
                <a:latin typeface="Times New Roman" charset="0"/>
              </a:rPr>
              <a:t>3</a:t>
            </a:r>
            <a:endParaRPr lang="en-GB" sz="2400">
              <a:latin typeface="Times New Roman" charset="0"/>
            </a:endParaRPr>
          </a:p>
        </p:txBody>
      </p:sp>
      <p:sp>
        <p:nvSpPr>
          <p:cNvPr id="15401" name="Rectangle 63"/>
          <p:cNvSpPr>
            <a:spLocks noGrp="1" noChangeArrowheads="1"/>
          </p:cNvSpPr>
          <p:nvPr>
            <p:ph type="title"/>
          </p:nvPr>
        </p:nvSpPr>
        <p:spPr>
          <a:xfrm>
            <a:off x="1043608" y="836712"/>
            <a:ext cx="7024744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Current in Series Circuits</a:t>
            </a:r>
          </a:p>
        </p:txBody>
      </p:sp>
    </p:spTree>
    <p:extLst>
      <p:ext uri="{BB962C8B-B14F-4D97-AF65-F5344CB8AC3E}">
        <p14:creationId xmlns:p14="http://schemas.microsoft.com/office/powerpoint/2010/main" val="426659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autoUpdateAnimBg="0"/>
      <p:bldP spid="16422" grpId="0" animBg="1"/>
      <p:bldP spid="16424" grpId="0" animBg="1"/>
      <p:bldP spid="16425" grpId="0" animBg="1"/>
      <p:bldP spid="16426" grpId="0" animBg="1"/>
      <p:bldP spid="16427" grpId="0" animBg="1"/>
      <p:bldP spid="16428" grpId="0" animBg="1"/>
      <p:bldP spid="16430" grpId="0" animBg="1"/>
      <p:bldP spid="16431" grpId="0" animBg="1"/>
      <p:bldP spid="16432" grpId="0" animBg="1"/>
      <p:bldP spid="16433" grpId="0" animBg="1"/>
      <p:bldP spid="16434" grpId="0" animBg="1"/>
      <p:bldP spid="16435" grpId="0" animBg="1"/>
      <p:bldP spid="16436" grpId="0" animBg="1"/>
      <p:bldP spid="16437" grpId="0" animBg="1"/>
      <p:bldP spid="16438" grpId="0" animBg="1"/>
      <p:bldP spid="16439" grpId="0" animBg="1"/>
      <p:bldP spid="16440" grpId="0" animBg="1"/>
      <p:bldP spid="164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0706" y="836712"/>
            <a:ext cx="7024744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Current in Parallel Circuit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905000"/>
            <a:ext cx="7696200" cy="812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A parallel circuit has </a:t>
            </a:r>
            <a:r>
              <a:rPr lang="en-US" sz="2400" b="1" u="sng" dirty="0" smtClean="0">
                <a:solidFill>
                  <a:srgbClr val="FF0000"/>
                </a:solidFill>
              </a:rPr>
              <a:t>more than one path</a:t>
            </a:r>
            <a:r>
              <a:rPr lang="en-US" sz="2400" b="1" dirty="0" smtClean="0"/>
              <a:t> for the current to flow.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736975" y="3683000"/>
            <a:ext cx="992188" cy="436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2400">
                <a:latin typeface="Times New Roman" charset="0"/>
              </a:rPr>
              <a:t>R</a:t>
            </a:r>
            <a:r>
              <a:rPr lang="en-GB" sz="2400" baseline="-25000">
                <a:latin typeface="Times New Roman" charset="0"/>
              </a:rPr>
              <a:t>1</a:t>
            </a:r>
            <a:endParaRPr lang="en-GB" sz="2400">
              <a:latin typeface="Times New Roman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746500" y="4357688"/>
            <a:ext cx="992188" cy="43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2400">
                <a:latin typeface="Times New Roman" charset="0"/>
              </a:rPr>
              <a:t>R</a:t>
            </a:r>
            <a:r>
              <a:rPr lang="en-GB" sz="2400" baseline="-25000">
                <a:latin typeface="Times New Roman" charset="0"/>
              </a:rPr>
              <a:t>2</a:t>
            </a:r>
            <a:endParaRPr lang="en-GB" sz="2400">
              <a:latin typeface="Times New Roman" charset="0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751263" y="4992688"/>
            <a:ext cx="992187" cy="43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sz="2400">
                <a:latin typeface="Times New Roman" charset="0"/>
              </a:rPr>
              <a:t>R</a:t>
            </a:r>
            <a:r>
              <a:rPr lang="en-GB" sz="2400" baseline="-25000">
                <a:latin typeface="Times New Roman" charset="0"/>
              </a:rPr>
              <a:t>3</a:t>
            </a:r>
            <a:endParaRPr lang="en-GB" sz="2400">
              <a:latin typeface="Times New Roman" charset="0"/>
            </a:endParaRPr>
          </a:p>
        </p:txBody>
      </p:sp>
      <p:grpSp>
        <p:nvGrpSpPr>
          <p:cNvPr id="18439" name="Group 7"/>
          <p:cNvGrpSpPr>
            <a:grpSpLocks/>
          </p:cNvGrpSpPr>
          <p:nvPr/>
        </p:nvGrpSpPr>
        <p:grpSpPr bwMode="auto">
          <a:xfrm>
            <a:off x="4032250" y="2565400"/>
            <a:ext cx="457200" cy="762000"/>
            <a:chOff x="2640" y="3408"/>
            <a:chExt cx="288" cy="480"/>
          </a:xfrm>
        </p:grpSpPr>
        <p:sp>
          <p:nvSpPr>
            <p:cNvPr id="18482" name="Line 8"/>
            <p:cNvSpPr>
              <a:spLocks noChangeShapeType="1"/>
            </p:cNvSpPr>
            <p:nvPr/>
          </p:nvSpPr>
          <p:spPr bwMode="auto">
            <a:xfrm>
              <a:off x="2640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8483" name="Line 9"/>
            <p:cNvSpPr>
              <a:spLocks noChangeShapeType="1"/>
            </p:cNvSpPr>
            <p:nvPr/>
          </p:nvSpPr>
          <p:spPr bwMode="auto">
            <a:xfrm>
              <a:off x="2736" y="3504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8484" name="Line 10"/>
            <p:cNvSpPr>
              <a:spLocks noChangeShapeType="1"/>
            </p:cNvSpPr>
            <p:nvPr/>
          </p:nvSpPr>
          <p:spPr bwMode="auto">
            <a:xfrm>
              <a:off x="2832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8485" name="Line 11"/>
            <p:cNvSpPr>
              <a:spLocks noChangeShapeType="1"/>
            </p:cNvSpPr>
            <p:nvPr/>
          </p:nvSpPr>
          <p:spPr bwMode="auto">
            <a:xfrm>
              <a:off x="2928" y="3504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  <p:sp>
        <p:nvSpPr>
          <p:cNvPr id="18440" name="Line 12"/>
          <p:cNvSpPr>
            <a:spLocks noChangeShapeType="1"/>
          </p:cNvSpPr>
          <p:nvPr/>
        </p:nvSpPr>
        <p:spPr bwMode="auto">
          <a:xfrm>
            <a:off x="1670050" y="2946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8441" name="Line 13"/>
          <p:cNvSpPr>
            <a:spLocks noChangeShapeType="1"/>
          </p:cNvSpPr>
          <p:nvPr/>
        </p:nvSpPr>
        <p:spPr bwMode="auto">
          <a:xfrm>
            <a:off x="1670050" y="2946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8442" name="Line 14"/>
          <p:cNvSpPr>
            <a:spLocks noChangeShapeType="1"/>
          </p:cNvSpPr>
          <p:nvPr/>
        </p:nvSpPr>
        <p:spPr bwMode="auto">
          <a:xfrm>
            <a:off x="1670050" y="4622800"/>
            <a:ext cx="187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8443" name="Line 15"/>
          <p:cNvSpPr>
            <a:spLocks noChangeShapeType="1"/>
          </p:cNvSpPr>
          <p:nvPr/>
        </p:nvSpPr>
        <p:spPr bwMode="auto">
          <a:xfrm>
            <a:off x="3346450" y="462280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4724400" y="4622800"/>
            <a:ext cx="2074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8445" name="Line 17"/>
          <p:cNvSpPr>
            <a:spLocks noChangeShapeType="1"/>
          </p:cNvSpPr>
          <p:nvPr/>
        </p:nvSpPr>
        <p:spPr bwMode="auto">
          <a:xfrm>
            <a:off x="4489450" y="2946400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8446" name="Line 18"/>
          <p:cNvSpPr>
            <a:spLocks noChangeShapeType="1"/>
          </p:cNvSpPr>
          <p:nvPr/>
        </p:nvSpPr>
        <p:spPr bwMode="auto">
          <a:xfrm>
            <a:off x="7461250" y="2946400"/>
            <a:ext cx="0" cy="163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 flipV="1">
            <a:off x="6775450" y="4622800"/>
            <a:ext cx="68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grpSp>
        <p:nvGrpSpPr>
          <p:cNvPr id="18448" name="Group 20"/>
          <p:cNvGrpSpPr>
            <a:grpSpLocks/>
          </p:cNvGrpSpPr>
          <p:nvPr/>
        </p:nvGrpSpPr>
        <p:grpSpPr bwMode="auto">
          <a:xfrm>
            <a:off x="5842000" y="2830513"/>
            <a:ext cx="690563" cy="198437"/>
            <a:chOff x="3600" y="2159"/>
            <a:chExt cx="435" cy="125"/>
          </a:xfrm>
        </p:grpSpPr>
        <p:sp>
          <p:nvSpPr>
            <p:cNvPr id="18479" name="Oval 21"/>
            <p:cNvSpPr>
              <a:spLocks noChangeArrowheads="1"/>
            </p:cNvSpPr>
            <p:nvPr/>
          </p:nvSpPr>
          <p:spPr bwMode="auto">
            <a:xfrm>
              <a:off x="3600" y="2175"/>
              <a:ext cx="75" cy="1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Oval 22"/>
            <p:cNvSpPr>
              <a:spLocks noChangeArrowheads="1"/>
            </p:cNvSpPr>
            <p:nvPr/>
          </p:nvSpPr>
          <p:spPr bwMode="auto">
            <a:xfrm>
              <a:off x="3960" y="2175"/>
              <a:ext cx="75" cy="1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23"/>
            <p:cNvSpPr>
              <a:spLocks noChangeShapeType="1"/>
            </p:cNvSpPr>
            <p:nvPr/>
          </p:nvSpPr>
          <p:spPr bwMode="auto">
            <a:xfrm flipV="1">
              <a:off x="3666" y="2159"/>
              <a:ext cx="350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  <p:sp>
        <p:nvSpPr>
          <p:cNvPr id="18449" name="Line 24"/>
          <p:cNvSpPr>
            <a:spLocks noChangeShapeType="1"/>
          </p:cNvSpPr>
          <p:nvPr/>
        </p:nvSpPr>
        <p:spPr bwMode="auto">
          <a:xfrm>
            <a:off x="6543675" y="2951163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8450" name="Text Box 25"/>
          <p:cNvSpPr txBox="1">
            <a:spLocks noChangeArrowheads="1"/>
          </p:cNvSpPr>
          <p:nvPr/>
        </p:nvSpPr>
        <p:spPr bwMode="auto">
          <a:xfrm>
            <a:off x="5697538" y="2387600"/>
            <a:ext cx="1071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Times New Roman" charset="0"/>
              </a:rPr>
              <a:t>Switch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 rot="10800000">
            <a:off x="1554163" y="3781425"/>
            <a:ext cx="238125" cy="11906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Text Box 27"/>
          <p:cNvSpPr txBox="1">
            <a:spLocks noChangeArrowheads="1"/>
          </p:cNvSpPr>
          <p:nvPr/>
        </p:nvSpPr>
        <p:spPr bwMode="auto">
          <a:xfrm>
            <a:off x="1223963" y="3467100"/>
            <a:ext cx="436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200" b="1">
                <a:latin typeface="Times New Roman" charset="0"/>
              </a:rPr>
              <a:t>I</a:t>
            </a:r>
            <a:endParaRPr lang="en-GB" sz="2400">
              <a:latin typeface="Times New Roman" charset="0"/>
            </a:endParaRPr>
          </a:p>
        </p:txBody>
      </p:sp>
      <p:sp>
        <p:nvSpPr>
          <p:cNvPr id="98332" name="AutoShape 28"/>
          <p:cNvSpPr>
            <a:spLocks noChangeArrowheads="1"/>
          </p:cNvSpPr>
          <p:nvPr/>
        </p:nvSpPr>
        <p:spPr bwMode="auto">
          <a:xfrm rot="16200000" flipH="1">
            <a:off x="2682081" y="2883695"/>
            <a:ext cx="238125" cy="11906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33" name="AutoShape 29"/>
          <p:cNvSpPr>
            <a:spLocks noChangeArrowheads="1"/>
          </p:cNvSpPr>
          <p:nvPr/>
        </p:nvSpPr>
        <p:spPr bwMode="auto">
          <a:xfrm rot="5400000">
            <a:off x="3336131" y="4574382"/>
            <a:ext cx="238125" cy="11906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34" name="AutoShape 30"/>
          <p:cNvSpPr>
            <a:spLocks noChangeArrowheads="1"/>
          </p:cNvSpPr>
          <p:nvPr/>
        </p:nvSpPr>
        <p:spPr bwMode="auto">
          <a:xfrm rot="5400000">
            <a:off x="5782469" y="4568031"/>
            <a:ext cx="238125" cy="11906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35" name="AutoShape 31"/>
          <p:cNvSpPr>
            <a:spLocks noChangeArrowheads="1"/>
          </p:cNvSpPr>
          <p:nvPr/>
        </p:nvSpPr>
        <p:spPr bwMode="auto">
          <a:xfrm>
            <a:off x="7342188" y="3895725"/>
            <a:ext cx="238125" cy="11906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36" name="Line 32"/>
          <p:cNvSpPr>
            <a:spLocks noChangeShapeType="1"/>
          </p:cNvSpPr>
          <p:nvPr/>
        </p:nvSpPr>
        <p:spPr bwMode="auto">
          <a:xfrm>
            <a:off x="1781175" y="2944813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 rot="5400000">
            <a:off x="1590675" y="3351213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98338" name="Line 34"/>
          <p:cNvSpPr>
            <a:spLocks noChangeShapeType="1"/>
          </p:cNvSpPr>
          <p:nvPr/>
        </p:nvSpPr>
        <p:spPr bwMode="auto">
          <a:xfrm>
            <a:off x="2233613" y="2943225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98339" name="Line 35"/>
          <p:cNvSpPr>
            <a:spLocks noChangeShapeType="1"/>
          </p:cNvSpPr>
          <p:nvPr/>
        </p:nvSpPr>
        <p:spPr bwMode="auto">
          <a:xfrm>
            <a:off x="1985963" y="4624388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98340" name="Line 36"/>
          <p:cNvSpPr>
            <a:spLocks noChangeShapeType="1"/>
          </p:cNvSpPr>
          <p:nvPr/>
        </p:nvSpPr>
        <p:spPr bwMode="auto">
          <a:xfrm>
            <a:off x="2419350" y="4622800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98341" name="Line 37"/>
          <p:cNvSpPr>
            <a:spLocks noChangeShapeType="1"/>
          </p:cNvSpPr>
          <p:nvPr/>
        </p:nvSpPr>
        <p:spPr bwMode="auto">
          <a:xfrm rot="5400000">
            <a:off x="1571625" y="4238625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98342" name="Line 38"/>
          <p:cNvSpPr>
            <a:spLocks noChangeShapeType="1"/>
          </p:cNvSpPr>
          <p:nvPr/>
        </p:nvSpPr>
        <p:spPr bwMode="auto">
          <a:xfrm rot="5400000">
            <a:off x="7361238" y="4333875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98343" name="Line 39"/>
          <p:cNvSpPr>
            <a:spLocks noChangeShapeType="1"/>
          </p:cNvSpPr>
          <p:nvPr/>
        </p:nvSpPr>
        <p:spPr bwMode="auto">
          <a:xfrm rot="5400000">
            <a:off x="7359650" y="3529013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98344" name="Line 40"/>
          <p:cNvSpPr>
            <a:spLocks noChangeShapeType="1"/>
          </p:cNvSpPr>
          <p:nvPr/>
        </p:nvSpPr>
        <p:spPr bwMode="auto">
          <a:xfrm rot="5400000">
            <a:off x="7358063" y="3136900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98345" name="Line 41"/>
          <p:cNvSpPr>
            <a:spLocks noChangeShapeType="1"/>
          </p:cNvSpPr>
          <p:nvPr/>
        </p:nvSpPr>
        <p:spPr bwMode="auto">
          <a:xfrm>
            <a:off x="4795838" y="2944813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98346" name="Line 42"/>
          <p:cNvSpPr>
            <a:spLocks noChangeShapeType="1"/>
          </p:cNvSpPr>
          <p:nvPr/>
        </p:nvSpPr>
        <p:spPr bwMode="auto">
          <a:xfrm>
            <a:off x="5308600" y="2943225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>
            <a:off x="6773863" y="2957513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98348" name="Line 44"/>
          <p:cNvSpPr>
            <a:spLocks noChangeShapeType="1"/>
          </p:cNvSpPr>
          <p:nvPr/>
        </p:nvSpPr>
        <p:spPr bwMode="auto">
          <a:xfrm>
            <a:off x="6484938" y="4624388"/>
            <a:ext cx="196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8470" name="Freeform 45"/>
          <p:cNvSpPr>
            <a:spLocks/>
          </p:cNvSpPr>
          <p:nvPr/>
        </p:nvSpPr>
        <p:spPr bwMode="auto">
          <a:xfrm>
            <a:off x="3095625" y="3881438"/>
            <a:ext cx="635000" cy="1349375"/>
          </a:xfrm>
          <a:custGeom>
            <a:avLst/>
            <a:gdLst>
              <a:gd name="T0" fmla="*/ 400 w 400"/>
              <a:gd name="T1" fmla="*/ 0 h 900"/>
              <a:gd name="T2" fmla="*/ 0 w 400"/>
              <a:gd name="T3" fmla="*/ 0 h 900"/>
              <a:gd name="T4" fmla="*/ 0 w 400"/>
              <a:gd name="T5" fmla="*/ 900 h 900"/>
              <a:gd name="T6" fmla="*/ 400 w 400"/>
              <a:gd name="T7" fmla="*/ 900 h 900"/>
              <a:gd name="T8" fmla="*/ 0 60000 65536"/>
              <a:gd name="T9" fmla="*/ 0 60000 65536"/>
              <a:gd name="T10" fmla="*/ 0 60000 65536"/>
              <a:gd name="T11" fmla="*/ 0 60000 65536"/>
              <a:gd name="T12" fmla="*/ 0 w 400"/>
              <a:gd name="T13" fmla="*/ 0 h 900"/>
              <a:gd name="T14" fmla="*/ 400 w 400"/>
              <a:gd name="T15" fmla="*/ 900 h 9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" h="900">
                <a:moveTo>
                  <a:pt x="400" y="0"/>
                </a:moveTo>
                <a:lnTo>
                  <a:pt x="0" y="0"/>
                </a:lnTo>
                <a:lnTo>
                  <a:pt x="0" y="900"/>
                </a:lnTo>
                <a:lnTo>
                  <a:pt x="400" y="9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Freeform 46"/>
          <p:cNvSpPr>
            <a:spLocks/>
          </p:cNvSpPr>
          <p:nvPr/>
        </p:nvSpPr>
        <p:spPr bwMode="auto">
          <a:xfrm flipH="1">
            <a:off x="4756150" y="3894138"/>
            <a:ext cx="635000" cy="1349375"/>
          </a:xfrm>
          <a:custGeom>
            <a:avLst/>
            <a:gdLst>
              <a:gd name="T0" fmla="*/ 400 w 400"/>
              <a:gd name="T1" fmla="*/ 0 h 900"/>
              <a:gd name="T2" fmla="*/ 0 w 400"/>
              <a:gd name="T3" fmla="*/ 0 h 900"/>
              <a:gd name="T4" fmla="*/ 0 w 400"/>
              <a:gd name="T5" fmla="*/ 900 h 900"/>
              <a:gd name="T6" fmla="*/ 400 w 400"/>
              <a:gd name="T7" fmla="*/ 900 h 900"/>
              <a:gd name="T8" fmla="*/ 0 60000 65536"/>
              <a:gd name="T9" fmla="*/ 0 60000 65536"/>
              <a:gd name="T10" fmla="*/ 0 60000 65536"/>
              <a:gd name="T11" fmla="*/ 0 60000 65536"/>
              <a:gd name="T12" fmla="*/ 0 w 400"/>
              <a:gd name="T13" fmla="*/ 0 h 900"/>
              <a:gd name="T14" fmla="*/ 400 w 400"/>
              <a:gd name="T15" fmla="*/ 900 h 9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" h="900">
                <a:moveTo>
                  <a:pt x="400" y="0"/>
                </a:moveTo>
                <a:lnTo>
                  <a:pt x="0" y="0"/>
                </a:lnTo>
                <a:lnTo>
                  <a:pt x="0" y="900"/>
                </a:lnTo>
                <a:lnTo>
                  <a:pt x="400" y="9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51" name="AutoShape 47"/>
          <p:cNvSpPr>
            <a:spLocks noChangeArrowheads="1"/>
          </p:cNvSpPr>
          <p:nvPr/>
        </p:nvSpPr>
        <p:spPr bwMode="auto">
          <a:xfrm rot="5400000">
            <a:off x="3337719" y="3812381"/>
            <a:ext cx="238125" cy="11906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52" name="AutoShape 48"/>
          <p:cNvSpPr>
            <a:spLocks noChangeArrowheads="1"/>
          </p:cNvSpPr>
          <p:nvPr/>
        </p:nvSpPr>
        <p:spPr bwMode="auto">
          <a:xfrm rot="5400000">
            <a:off x="3318669" y="5164931"/>
            <a:ext cx="238125" cy="11906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4" name="Text Box 49"/>
          <p:cNvSpPr txBox="1">
            <a:spLocks noChangeArrowheads="1"/>
          </p:cNvSpPr>
          <p:nvPr/>
        </p:nvSpPr>
        <p:spPr bwMode="auto">
          <a:xfrm>
            <a:off x="3251200" y="3257550"/>
            <a:ext cx="515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Times New Roman" charset="0"/>
              </a:rPr>
              <a:t>I</a:t>
            </a:r>
            <a:r>
              <a:rPr lang="en-GB" sz="2400" baseline="-25000">
                <a:latin typeface="Times New Roman" charset="0"/>
              </a:rPr>
              <a:t>1</a:t>
            </a:r>
            <a:endParaRPr lang="en-GB" sz="2400">
              <a:latin typeface="Times New Roman" charset="0"/>
            </a:endParaRPr>
          </a:p>
        </p:txBody>
      </p:sp>
      <p:sp>
        <p:nvSpPr>
          <p:cNvPr id="18475" name="Text Box 50"/>
          <p:cNvSpPr txBox="1">
            <a:spLocks noChangeArrowheads="1"/>
          </p:cNvSpPr>
          <p:nvPr/>
        </p:nvSpPr>
        <p:spPr bwMode="auto">
          <a:xfrm>
            <a:off x="3281363" y="4008438"/>
            <a:ext cx="515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Times New Roman" charset="0"/>
              </a:rPr>
              <a:t>I</a:t>
            </a:r>
            <a:r>
              <a:rPr lang="en-GB" sz="2400" baseline="-25000">
                <a:latin typeface="Times New Roman" charset="0"/>
              </a:rPr>
              <a:t>2</a:t>
            </a:r>
            <a:endParaRPr lang="en-GB" sz="2400">
              <a:latin typeface="Times New Roman" charset="0"/>
            </a:endParaRPr>
          </a:p>
        </p:txBody>
      </p:sp>
      <p:sp>
        <p:nvSpPr>
          <p:cNvPr id="18476" name="Text Box 51"/>
          <p:cNvSpPr txBox="1">
            <a:spLocks noChangeArrowheads="1"/>
          </p:cNvSpPr>
          <p:nvPr/>
        </p:nvSpPr>
        <p:spPr bwMode="auto">
          <a:xfrm>
            <a:off x="3241675" y="4684713"/>
            <a:ext cx="515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Times New Roman" charset="0"/>
              </a:rPr>
              <a:t>I</a:t>
            </a:r>
            <a:r>
              <a:rPr lang="en-GB" sz="2400" baseline="-25000">
                <a:latin typeface="Times New Roman" charset="0"/>
              </a:rPr>
              <a:t>3</a:t>
            </a:r>
            <a:endParaRPr lang="en-GB" sz="2400">
              <a:latin typeface="Times New Roman" charset="0"/>
            </a:endParaRPr>
          </a:p>
        </p:txBody>
      </p:sp>
      <p:sp>
        <p:nvSpPr>
          <p:cNvPr id="18477" name="Text Box 52"/>
          <p:cNvSpPr txBox="1">
            <a:spLocks noChangeArrowheads="1"/>
          </p:cNvSpPr>
          <p:nvPr/>
        </p:nvSpPr>
        <p:spPr bwMode="auto">
          <a:xfrm>
            <a:off x="7608888" y="3621088"/>
            <a:ext cx="4365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200" b="1">
                <a:latin typeface="Times New Roman" charset="0"/>
              </a:rPr>
              <a:t>I</a:t>
            </a:r>
            <a:endParaRPr lang="en-GB" sz="2400">
              <a:latin typeface="Times New Roman" charset="0"/>
            </a:endParaRPr>
          </a:p>
        </p:txBody>
      </p:sp>
      <p:sp>
        <p:nvSpPr>
          <p:cNvPr id="98357" name="Rectangle 53"/>
          <p:cNvSpPr>
            <a:spLocks noChangeArrowheads="1"/>
          </p:cNvSpPr>
          <p:nvPr/>
        </p:nvSpPr>
        <p:spPr bwMode="auto">
          <a:xfrm>
            <a:off x="395536" y="5652655"/>
            <a:ext cx="838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GB" b="1" u="sng" dirty="0"/>
              <a:t>The main current is equal to the sum of the sub-currents. </a:t>
            </a:r>
            <a:r>
              <a:rPr lang="en-GB" sz="2400" b="1" dirty="0">
                <a:solidFill>
                  <a:srgbClr val="99FFCC"/>
                </a:solidFill>
              </a:rPr>
              <a:t> </a:t>
            </a:r>
            <a:r>
              <a:rPr lang="en-GB" sz="2400" b="1" dirty="0">
                <a:solidFill>
                  <a:srgbClr val="FF0000"/>
                </a:solidFill>
              </a:rPr>
              <a:t>( I = I</a:t>
            </a:r>
            <a:r>
              <a:rPr lang="en-GB" sz="2400" b="1" baseline="-25000" dirty="0">
                <a:solidFill>
                  <a:srgbClr val="FF0000"/>
                </a:solidFill>
              </a:rPr>
              <a:t>1</a:t>
            </a:r>
            <a:r>
              <a:rPr lang="en-GB" sz="2400" b="1" dirty="0">
                <a:solidFill>
                  <a:srgbClr val="FF0000"/>
                </a:solidFill>
              </a:rPr>
              <a:t>+I</a:t>
            </a:r>
            <a:r>
              <a:rPr lang="en-GB" sz="2400" b="1" baseline="-25000" dirty="0">
                <a:solidFill>
                  <a:srgbClr val="FF0000"/>
                </a:solidFill>
              </a:rPr>
              <a:t>2</a:t>
            </a:r>
            <a:r>
              <a:rPr lang="en-GB" sz="2400" b="1" dirty="0">
                <a:solidFill>
                  <a:srgbClr val="FF0000"/>
                </a:solidFill>
              </a:rPr>
              <a:t>+I</a:t>
            </a:r>
            <a:r>
              <a:rPr lang="en-GB" sz="2400" b="1" baseline="-25000" dirty="0">
                <a:solidFill>
                  <a:srgbClr val="FF0000"/>
                </a:solidFill>
              </a:rPr>
              <a:t>3 </a:t>
            </a:r>
            <a:r>
              <a:rPr lang="en-GB" sz="2400" b="1" dirty="0">
                <a:solidFill>
                  <a:srgbClr val="FF0000"/>
                </a:solidFill>
              </a:rPr>
              <a:t>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00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983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  <p:bldP spid="98330" grpId="0" animBg="1"/>
      <p:bldP spid="98332" grpId="0" animBg="1"/>
      <p:bldP spid="98333" grpId="0" animBg="1"/>
      <p:bldP spid="98334" grpId="0" animBg="1"/>
      <p:bldP spid="98335" grpId="0" animBg="1"/>
      <p:bldP spid="98336" grpId="0" animBg="1"/>
      <p:bldP spid="98337" grpId="0" animBg="1"/>
      <p:bldP spid="98338" grpId="0" animBg="1"/>
      <p:bldP spid="98339" grpId="0" animBg="1"/>
      <p:bldP spid="98340" grpId="0" animBg="1"/>
      <p:bldP spid="98341" grpId="0" animBg="1"/>
      <p:bldP spid="98342" grpId="0" animBg="1"/>
      <p:bldP spid="98343" grpId="0" animBg="1"/>
      <p:bldP spid="98344" grpId="0" animBg="1"/>
      <p:bldP spid="98345" grpId="0" animBg="1"/>
      <p:bldP spid="98346" grpId="0" animBg="1"/>
      <p:bldP spid="98347" grpId="0" animBg="1"/>
      <p:bldP spid="98348" grpId="0" animBg="1"/>
      <p:bldP spid="98351" grpId="0" animBg="1"/>
      <p:bldP spid="98352" grpId="0" animBg="1"/>
      <p:bldP spid="983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743751"/>
            <a:ext cx="7024744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Current in Parallel Circuit</a:t>
            </a:r>
          </a:p>
        </p:txBody>
      </p:sp>
      <p:sp>
        <p:nvSpPr>
          <p:cNvPr id="99382" name="Rectangle 54"/>
          <p:cNvSpPr>
            <a:spLocks noGrp="1" noChangeArrowheads="1"/>
          </p:cNvSpPr>
          <p:nvPr>
            <p:ph type="body" idx="1"/>
          </p:nvPr>
        </p:nvSpPr>
        <p:spPr>
          <a:xfrm>
            <a:off x="798513" y="1928813"/>
            <a:ext cx="4667250" cy="1770062"/>
          </a:xfrm>
          <a:noFill/>
        </p:spPr>
        <p:txBody>
          <a:bodyPr/>
          <a:lstStyle/>
          <a:p>
            <a:pPr eaLnBrk="1" hangingPunct="1"/>
            <a:r>
              <a:rPr lang="en-GB" sz="2800" b="1" dirty="0" smtClean="0"/>
              <a:t>What will happen if one of the lamp is being removed?</a:t>
            </a:r>
          </a:p>
          <a:p>
            <a:pPr eaLnBrk="1" hangingPunct="1"/>
            <a:endParaRPr lang="en-GB" sz="2800" b="1" dirty="0" smtClean="0">
              <a:solidFill>
                <a:srgbClr val="99FFCC"/>
              </a:solidFill>
            </a:endParaRPr>
          </a:p>
        </p:txBody>
      </p:sp>
      <p:pic>
        <p:nvPicPr>
          <p:cNvPr id="99383" name="Picture 55" descr="PIC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2420888"/>
            <a:ext cx="3072867" cy="36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84" name="Rectangle 56"/>
          <p:cNvSpPr>
            <a:spLocks noChangeArrowheads="1"/>
          </p:cNvSpPr>
          <p:nvPr/>
        </p:nvSpPr>
        <p:spPr bwMode="auto">
          <a:xfrm>
            <a:off x="768350" y="3595688"/>
            <a:ext cx="4722813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GB" sz="2300" b="1" dirty="0">
                <a:solidFill>
                  <a:srgbClr val="3333CC"/>
                </a:solidFill>
              </a:rPr>
              <a:t>	</a:t>
            </a:r>
            <a:r>
              <a:rPr lang="en-GB" sz="2800" b="1" dirty="0">
                <a:solidFill>
                  <a:srgbClr val="3333CC"/>
                </a:solidFill>
              </a:rPr>
              <a:t>Answer: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GB" sz="2800" b="1" dirty="0">
                <a:solidFill>
                  <a:srgbClr val="3333CC"/>
                </a:solidFill>
              </a:rPr>
              <a:t>	Apart from the lamp that was being removed, the rest of the lamp will continue to light up.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endParaRPr lang="en-GB" sz="2800" b="1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5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82" grpId="0" build="p" autoUpdateAnimBg="0"/>
      <p:bldP spid="9938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Short Circuit</a:t>
            </a:r>
          </a:p>
        </p:txBody>
      </p:sp>
      <p:sp>
        <p:nvSpPr>
          <p:cNvPr id="88094" name="Rectangle 3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560" y="1854627"/>
            <a:ext cx="79248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sz="2500" b="1" dirty="0" smtClean="0"/>
          </a:p>
          <a:p>
            <a:pPr eaLnBrk="1" hangingPunct="1">
              <a:lnSpc>
                <a:spcPct val="90000"/>
              </a:lnSpc>
            </a:pPr>
            <a:r>
              <a:rPr lang="en-GB" sz="2100" b="1" dirty="0" smtClean="0"/>
              <a:t>In the fig. shown, AB is a copper wire which connects two point A and B in the circuit.</a:t>
            </a:r>
          </a:p>
          <a:p>
            <a:pPr eaLnBrk="1" hangingPunct="1">
              <a:lnSpc>
                <a:spcPct val="90000"/>
              </a:lnSpc>
            </a:pPr>
            <a:endParaRPr lang="en-GB" sz="2100" b="1" dirty="0" smtClean="0"/>
          </a:p>
          <a:p>
            <a:pPr eaLnBrk="1" hangingPunct="1">
              <a:lnSpc>
                <a:spcPct val="90000"/>
              </a:lnSpc>
            </a:pPr>
            <a:r>
              <a:rPr lang="en-GB" sz="2100" b="1" dirty="0" smtClean="0"/>
              <a:t>Since the copper wire has </a:t>
            </a:r>
            <a:r>
              <a:rPr lang="en-GB" sz="2100" b="1" u="sng" dirty="0" smtClean="0">
                <a:solidFill>
                  <a:srgbClr val="FF0000"/>
                </a:solidFill>
              </a:rPr>
              <a:t>very little resistance</a:t>
            </a:r>
            <a:r>
              <a:rPr lang="en-GB" sz="2100" b="1" dirty="0" smtClean="0"/>
              <a:t>, therefore a large amount of current will flow through it.</a:t>
            </a:r>
          </a:p>
          <a:p>
            <a:pPr eaLnBrk="1" hangingPunct="1">
              <a:lnSpc>
                <a:spcPct val="90000"/>
              </a:lnSpc>
            </a:pPr>
            <a:endParaRPr lang="en-GB" sz="2100" b="1" dirty="0" smtClean="0"/>
          </a:p>
          <a:p>
            <a:pPr eaLnBrk="1" hangingPunct="1">
              <a:lnSpc>
                <a:spcPct val="90000"/>
              </a:lnSpc>
            </a:pPr>
            <a:r>
              <a:rPr lang="en-GB" sz="2100" b="1" dirty="0" smtClean="0"/>
              <a:t>The lamp then go off. (Why?)</a:t>
            </a:r>
          </a:p>
          <a:p>
            <a:pPr eaLnBrk="1" hangingPunct="1">
              <a:lnSpc>
                <a:spcPct val="90000"/>
              </a:lnSpc>
            </a:pPr>
            <a:endParaRPr lang="en-GB" sz="2100" b="1" dirty="0" smtClean="0"/>
          </a:p>
          <a:p>
            <a:pPr eaLnBrk="1" hangingPunct="1">
              <a:lnSpc>
                <a:spcPct val="90000"/>
              </a:lnSpc>
            </a:pPr>
            <a:r>
              <a:rPr lang="en-GB" sz="2100" b="1" dirty="0" smtClean="0"/>
              <a:t>Therefore we say this circuit is now a </a:t>
            </a:r>
            <a:r>
              <a:rPr lang="en-GB" sz="2100" b="1" u="sng" dirty="0" smtClean="0">
                <a:solidFill>
                  <a:srgbClr val="FF0000"/>
                </a:solidFill>
              </a:rPr>
              <a:t>short circuit</a:t>
            </a:r>
            <a:r>
              <a:rPr lang="en-GB" sz="2100" b="1" dirty="0" smtClean="0"/>
              <a:t>.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982541" y="540926"/>
            <a:ext cx="3421063" cy="1930400"/>
            <a:chOff x="2640" y="192"/>
            <a:chExt cx="2208" cy="1296"/>
          </a:xfrm>
        </p:grpSpPr>
        <p:sp>
          <p:nvSpPr>
            <p:cNvPr id="77829" name="Rectangle 32"/>
            <p:cNvSpPr>
              <a:spLocks noChangeArrowheads="1"/>
            </p:cNvSpPr>
            <p:nvPr/>
          </p:nvSpPr>
          <p:spPr bwMode="auto">
            <a:xfrm>
              <a:off x="2640" y="192"/>
              <a:ext cx="2208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2400" b="1">
                  <a:latin typeface="Tahoma" pitchFamily="34" charset="0"/>
                </a:rPr>
                <a:t> </a:t>
              </a:r>
              <a:r>
                <a:rPr lang="en-US" sz="2400" b="1">
                  <a:latin typeface="Times New Roman" charset="0"/>
                </a:rPr>
                <a:t>A                                   B</a:t>
              </a:r>
              <a:endParaRPr lang="en-US" sz="2400" b="1">
                <a:latin typeface="Tahoma" pitchFamily="34" charset="0"/>
              </a:endParaRPr>
            </a:p>
          </p:txBody>
        </p:sp>
        <p:sp>
          <p:nvSpPr>
            <p:cNvPr id="77830" name="Line 33"/>
            <p:cNvSpPr>
              <a:spLocks noChangeShapeType="1"/>
            </p:cNvSpPr>
            <p:nvPr/>
          </p:nvSpPr>
          <p:spPr bwMode="auto">
            <a:xfrm>
              <a:off x="3504" y="2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31" name="Line 34"/>
            <p:cNvSpPr>
              <a:spLocks noChangeShapeType="1"/>
            </p:cNvSpPr>
            <p:nvPr/>
          </p:nvSpPr>
          <p:spPr bwMode="auto">
            <a:xfrm>
              <a:off x="3552" y="33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32" name="Line 35"/>
            <p:cNvSpPr>
              <a:spLocks noChangeShapeType="1"/>
            </p:cNvSpPr>
            <p:nvPr/>
          </p:nvSpPr>
          <p:spPr bwMode="auto">
            <a:xfrm flipH="1">
              <a:off x="2928" y="38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33" name="Line 36"/>
            <p:cNvSpPr>
              <a:spLocks noChangeShapeType="1"/>
            </p:cNvSpPr>
            <p:nvPr/>
          </p:nvSpPr>
          <p:spPr bwMode="auto">
            <a:xfrm>
              <a:off x="2928" y="38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34" name="Oval 37"/>
            <p:cNvSpPr>
              <a:spLocks noChangeArrowheads="1"/>
            </p:cNvSpPr>
            <p:nvPr/>
          </p:nvSpPr>
          <p:spPr bwMode="auto">
            <a:xfrm>
              <a:off x="3552" y="10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5" name="Line 38"/>
            <p:cNvSpPr>
              <a:spLocks noChangeShapeType="1"/>
            </p:cNvSpPr>
            <p:nvPr/>
          </p:nvSpPr>
          <p:spPr bwMode="auto">
            <a:xfrm>
              <a:off x="2928" y="1152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36" name="Line 39"/>
            <p:cNvSpPr>
              <a:spLocks noChangeShapeType="1"/>
            </p:cNvSpPr>
            <p:nvPr/>
          </p:nvSpPr>
          <p:spPr bwMode="auto">
            <a:xfrm>
              <a:off x="3792" y="1152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37" name="Line 40"/>
            <p:cNvSpPr>
              <a:spLocks noChangeShapeType="1"/>
            </p:cNvSpPr>
            <p:nvPr/>
          </p:nvSpPr>
          <p:spPr bwMode="auto">
            <a:xfrm>
              <a:off x="3552" y="384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38" name="Line 41"/>
            <p:cNvSpPr>
              <a:spLocks noChangeShapeType="1"/>
            </p:cNvSpPr>
            <p:nvPr/>
          </p:nvSpPr>
          <p:spPr bwMode="auto">
            <a:xfrm>
              <a:off x="4560" y="384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39" name="Line 42"/>
            <p:cNvSpPr>
              <a:spLocks noChangeShapeType="1"/>
            </p:cNvSpPr>
            <p:nvPr/>
          </p:nvSpPr>
          <p:spPr bwMode="auto">
            <a:xfrm>
              <a:off x="2928" y="76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40" name="Line 43"/>
            <p:cNvSpPr>
              <a:spLocks noChangeShapeType="1"/>
            </p:cNvSpPr>
            <p:nvPr/>
          </p:nvSpPr>
          <p:spPr bwMode="auto">
            <a:xfrm>
              <a:off x="3600" y="105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77841" name="Line 44"/>
            <p:cNvSpPr>
              <a:spLocks noChangeShapeType="1"/>
            </p:cNvSpPr>
            <p:nvPr/>
          </p:nvSpPr>
          <p:spPr bwMode="auto">
            <a:xfrm flipH="1">
              <a:off x="3600" y="105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78339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8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94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2" name="Rectangle 62"/>
          <p:cNvSpPr>
            <a:spLocks noGrp="1" noChangeArrowheads="1"/>
          </p:cNvSpPr>
          <p:nvPr>
            <p:ph type="body" idx="1"/>
          </p:nvPr>
        </p:nvSpPr>
        <p:spPr>
          <a:xfrm>
            <a:off x="3060700" y="5524500"/>
            <a:ext cx="3471863" cy="703263"/>
          </a:xfrm>
          <a:noFill/>
        </p:spPr>
        <p:txBody>
          <a:bodyPr>
            <a:normAutofit fontScale="925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GB" sz="3500" b="1" i="1" smtClean="0">
                <a:solidFill>
                  <a:srgbClr val="3333FF"/>
                </a:solidFill>
              </a:rPr>
              <a:t>V</a:t>
            </a:r>
            <a:r>
              <a:rPr lang="en-GB" sz="3500" b="1" i="1" baseline="-25000" smtClean="0">
                <a:solidFill>
                  <a:srgbClr val="3333FF"/>
                </a:solidFill>
              </a:rPr>
              <a:t>1</a:t>
            </a:r>
            <a:r>
              <a:rPr lang="en-GB" sz="3500" b="1" i="1" smtClean="0">
                <a:solidFill>
                  <a:srgbClr val="3333FF"/>
                </a:solidFill>
              </a:rPr>
              <a:t>= V</a:t>
            </a:r>
            <a:r>
              <a:rPr lang="en-GB" sz="3500" b="1" i="1" baseline="-25000" smtClean="0">
                <a:solidFill>
                  <a:srgbClr val="3333FF"/>
                </a:solidFill>
              </a:rPr>
              <a:t>2 </a:t>
            </a:r>
            <a:r>
              <a:rPr lang="en-GB" sz="3500" b="1" i="1" smtClean="0">
                <a:solidFill>
                  <a:srgbClr val="3333FF"/>
                </a:solidFill>
              </a:rPr>
              <a:t>+ V</a:t>
            </a:r>
            <a:r>
              <a:rPr lang="en-GB" sz="3500" b="1" i="1" baseline="-25000" smtClean="0">
                <a:solidFill>
                  <a:srgbClr val="3333FF"/>
                </a:solidFill>
              </a:rPr>
              <a:t>3 </a:t>
            </a:r>
            <a:r>
              <a:rPr lang="en-GB" sz="3500" b="1" i="1" smtClean="0">
                <a:solidFill>
                  <a:srgbClr val="3333FF"/>
                </a:solidFill>
              </a:rPr>
              <a:t>+ V</a:t>
            </a:r>
            <a:r>
              <a:rPr lang="en-GB" sz="3500" b="1" i="1" baseline="-25000" smtClean="0">
                <a:solidFill>
                  <a:srgbClr val="3333FF"/>
                </a:solidFill>
              </a:rPr>
              <a:t>4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1516063" y="1874838"/>
            <a:ext cx="6096000" cy="3429000"/>
            <a:chOff x="871" y="1737"/>
            <a:chExt cx="3952" cy="2370"/>
          </a:xfrm>
        </p:grpSpPr>
        <p:grpSp>
          <p:nvGrpSpPr>
            <p:cNvPr id="24581" name="Group 11"/>
            <p:cNvGrpSpPr>
              <a:grpSpLocks/>
            </p:cNvGrpSpPr>
            <p:nvPr/>
          </p:nvGrpSpPr>
          <p:grpSpPr bwMode="auto">
            <a:xfrm>
              <a:off x="2640" y="2208"/>
              <a:ext cx="288" cy="480"/>
              <a:chOff x="2640" y="3408"/>
              <a:chExt cx="288" cy="480"/>
            </a:xfrm>
          </p:grpSpPr>
          <p:sp>
            <p:nvSpPr>
              <p:cNvPr id="24623" name="Line 12"/>
              <p:cNvSpPr>
                <a:spLocks noChangeShapeType="1"/>
              </p:cNvSpPr>
              <p:nvPr/>
            </p:nvSpPr>
            <p:spPr bwMode="auto">
              <a:xfrm>
                <a:off x="2640" y="34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24624" name="Line 13"/>
              <p:cNvSpPr>
                <a:spLocks noChangeShapeType="1"/>
              </p:cNvSpPr>
              <p:nvPr/>
            </p:nvSpPr>
            <p:spPr bwMode="auto">
              <a:xfrm>
                <a:off x="2736" y="3504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24625" name="Line 14"/>
              <p:cNvSpPr>
                <a:spLocks noChangeShapeType="1"/>
              </p:cNvSpPr>
              <p:nvPr/>
            </p:nvSpPr>
            <p:spPr bwMode="auto">
              <a:xfrm>
                <a:off x="2832" y="34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24626" name="Line 15"/>
              <p:cNvSpPr>
                <a:spLocks noChangeShapeType="1"/>
              </p:cNvSpPr>
              <p:nvPr/>
            </p:nvSpPr>
            <p:spPr bwMode="auto">
              <a:xfrm>
                <a:off x="2928" y="3504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sp>
          <p:nvSpPr>
            <p:cNvPr id="24582" name="Line 16"/>
            <p:cNvSpPr>
              <a:spLocks noChangeShapeType="1"/>
            </p:cNvSpPr>
            <p:nvPr/>
          </p:nvSpPr>
          <p:spPr bwMode="auto">
            <a:xfrm>
              <a:off x="1152" y="244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583" name="Line 17"/>
            <p:cNvSpPr>
              <a:spLocks noChangeShapeType="1"/>
            </p:cNvSpPr>
            <p:nvPr/>
          </p:nvSpPr>
          <p:spPr bwMode="auto">
            <a:xfrm>
              <a:off x="1152" y="2448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584" name="Line 18"/>
            <p:cNvSpPr>
              <a:spLocks noChangeShapeType="1"/>
            </p:cNvSpPr>
            <p:nvPr/>
          </p:nvSpPr>
          <p:spPr bwMode="auto">
            <a:xfrm>
              <a:off x="1165" y="3593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585" name="Line 19"/>
            <p:cNvSpPr>
              <a:spLocks noChangeShapeType="1"/>
            </p:cNvSpPr>
            <p:nvPr/>
          </p:nvSpPr>
          <p:spPr bwMode="auto">
            <a:xfrm>
              <a:off x="2058" y="3579"/>
              <a:ext cx="7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586" name="Line 20"/>
            <p:cNvSpPr>
              <a:spLocks noChangeShapeType="1"/>
            </p:cNvSpPr>
            <p:nvPr/>
          </p:nvSpPr>
          <p:spPr bwMode="auto">
            <a:xfrm>
              <a:off x="3126" y="3604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587" name="Line 21"/>
            <p:cNvSpPr>
              <a:spLocks noChangeShapeType="1"/>
            </p:cNvSpPr>
            <p:nvPr/>
          </p:nvSpPr>
          <p:spPr bwMode="auto">
            <a:xfrm>
              <a:off x="2928" y="2448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588" name="Line 22"/>
            <p:cNvSpPr>
              <a:spLocks noChangeShapeType="1"/>
            </p:cNvSpPr>
            <p:nvPr/>
          </p:nvSpPr>
          <p:spPr bwMode="auto">
            <a:xfrm>
              <a:off x="4800" y="2448"/>
              <a:ext cx="0" cy="1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589" name="Line 23"/>
            <p:cNvSpPr>
              <a:spLocks noChangeShapeType="1"/>
            </p:cNvSpPr>
            <p:nvPr/>
          </p:nvSpPr>
          <p:spPr bwMode="auto">
            <a:xfrm flipV="1">
              <a:off x="4243" y="3592"/>
              <a:ext cx="5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grpSp>
          <p:nvGrpSpPr>
            <p:cNvPr id="24590" name="Group 24"/>
            <p:cNvGrpSpPr>
              <a:grpSpLocks/>
            </p:cNvGrpSpPr>
            <p:nvPr/>
          </p:nvGrpSpPr>
          <p:grpSpPr bwMode="auto">
            <a:xfrm>
              <a:off x="3780" y="2375"/>
              <a:ext cx="435" cy="125"/>
              <a:chOff x="3600" y="2159"/>
              <a:chExt cx="435" cy="125"/>
            </a:xfrm>
          </p:grpSpPr>
          <p:sp>
            <p:nvSpPr>
              <p:cNvPr id="24620" name="Oval 25"/>
              <p:cNvSpPr>
                <a:spLocks noChangeArrowheads="1"/>
              </p:cNvSpPr>
              <p:nvPr/>
            </p:nvSpPr>
            <p:spPr bwMode="auto">
              <a:xfrm>
                <a:off x="3600" y="2175"/>
                <a:ext cx="75" cy="1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1" name="Oval 26"/>
              <p:cNvSpPr>
                <a:spLocks noChangeArrowheads="1"/>
              </p:cNvSpPr>
              <p:nvPr/>
            </p:nvSpPr>
            <p:spPr bwMode="auto">
              <a:xfrm>
                <a:off x="3960" y="2175"/>
                <a:ext cx="75" cy="1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2" name="Line 27"/>
              <p:cNvSpPr>
                <a:spLocks noChangeShapeType="1"/>
              </p:cNvSpPr>
              <p:nvPr/>
            </p:nvSpPr>
            <p:spPr bwMode="auto">
              <a:xfrm flipV="1">
                <a:off x="3666" y="2159"/>
                <a:ext cx="350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sp>
          <p:nvSpPr>
            <p:cNvPr id="24591" name="Line 28"/>
            <p:cNvSpPr>
              <a:spLocks noChangeShapeType="1"/>
            </p:cNvSpPr>
            <p:nvPr/>
          </p:nvSpPr>
          <p:spPr bwMode="auto">
            <a:xfrm>
              <a:off x="4222" y="2451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592" name="Text Box 29"/>
            <p:cNvSpPr txBox="1">
              <a:spLocks noChangeArrowheads="1"/>
            </p:cNvSpPr>
            <p:nvPr/>
          </p:nvSpPr>
          <p:spPr bwMode="auto">
            <a:xfrm>
              <a:off x="3689" y="2096"/>
              <a:ext cx="67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charset="0"/>
                </a:rPr>
                <a:t>Switch</a:t>
              </a:r>
            </a:p>
          </p:txBody>
        </p:sp>
        <p:sp>
          <p:nvSpPr>
            <p:cNvPr id="24593" name="AutoShape 30"/>
            <p:cNvSpPr>
              <a:spLocks noChangeArrowheads="1"/>
            </p:cNvSpPr>
            <p:nvPr/>
          </p:nvSpPr>
          <p:spPr bwMode="auto">
            <a:xfrm rot="10800000">
              <a:off x="1079" y="2974"/>
              <a:ext cx="150" cy="7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Text Box 31"/>
            <p:cNvSpPr txBox="1">
              <a:spLocks noChangeArrowheads="1"/>
            </p:cNvSpPr>
            <p:nvPr/>
          </p:nvSpPr>
          <p:spPr bwMode="auto">
            <a:xfrm>
              <a:off x="871" y="2776"/>
              <a:ext cx="275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3200" b="1">
                  <a:latin typeface="Times New Roman" charset="0"/>
                </a:rPr>
                <a:t>I</a:t>
              </a:r>
              <a:endParaRPr lang="en-GB" sz="2400">
                <a:latin typeface="Times New Roman" charset="0"/>
              </a:endParaRPr>
            </a:p>
          </p:txBody>
        </p:sp>
        <p:sp>
          <p:nvSpPr>
            <p:cNvPr id="24595" name="Oval 49"/>
            <p:cNvSpPr>
              <a:spLocks noChangeArrowheads="1"/>
            </p:cNvSpPr>
            <p:nvPr/>
          </p:nvSpPr>
          <p:spPr bwMode="auto">
            <a:xfrm>
              <a:off x="2562" y="1737"/>
              <a:ext cx="425" cy="3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GB" sz="2400" b="1">
                  <a:latin typeface="Times New Roman" charset="0"/>
                </a:rPr>
                <a:t>V</a:t>
              </a:r>
              <a:r>
                <a:rPr lang="en-GB" sz="2400" b="1" baseline="-25000">
                  <a:latin typeface="Times New Roman" charset="0"/>
                </a:rPr>
                <a:t>1</a:t>
              </a:r>
              <a:endParaRPr lang="en-GB" sz="2400">
                <a:latin typeface="Times New Roman" charset="0"/>
              </a:endParaRPr>
            </a:p>
          </p:txBody>
        </p:sp>
        <p:sp>
          <p:nvSpPr>
            <p:cNvPr id="24596" name="Oval 50"/>
            <p:cNvSpPr>
              <a:spLocks noChangeArrowheads="1"/>
            </p:cNvSpPr>
            <p:nvPr/>
          </p:nvSpPr>
          <p:spPr bwMode="auto">
            <a:xfrm>
              <a:off x="1658" y="2858"/>
              <a:ext cx="425" cy="3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GB" sz="2400" b="1">
                  <a:latin typeface="Times New Roman" charset="0"/>
                </a:rPr>
                <a:t>V</a:t>
              </a:r>
              <a:r>
                <a:rPr lang="en-GB" sz="2400" b="1" baseline="-25000">
                  <a:latin typeface="Times New Roman" charset="0"/>
                </a:rPr>
                <a:t>2</a:t>
              </a:r>
              <a:endParaRPr lang="en-GB" sz="2400">
                <a:latin typeface="Times New Roman" charset="0"/>
              </a:endParaRPr>
            </a:p>
          </p:txBody>
        </p:sp>
        <p:sp>
          <p:nvSpPr>
            <p:cNvPr id="24597" name="Oval 51"/>
            <p:cNvSpPr>
              <a:spLocks noChangeArrowheads="1"/>
            </p:cNvSpPr>
            <p:nvPr/>
          </p:nvSpPr>
          <p:spPr bwMode="auto">
            <a:xfrm>
              <a:off x="2707" y="2858"/>
              <a:ext cx="425" cy="3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GB" sz="2400" b="1">
                  <a:latin typeface="Times New Roman" charset="0"/>
                </a:rPr>
                <a:t>V</a:t>
              </a:r>
              <a:r>
                <a:rPr lang="en-GB" sz="2400" b="1" baseline="-25000">
                  <a:latin typeface="Times New Roman" charset="0"/>
                </a:rPr>
                <a:t>3</a:t>
              </a:r>
              <a:endParaRPr lang="en-GB" sz="2400">
                <a:latin typeface="Times New Roman" charset="0"/>
              </a:endParaRPr>
            </a:p>
          </p:txBody>
        </p:sp>
        <p:sp>
          <p:nvSpPr>
            <p:cNvPr id="24598" name="Oval 52"/>
            <p:cNvSpPr>
              <a:spLocks noChangeArrowheads="1"/>
            </p:cNvSpPr>
            <p:nvPr/>
          </p:nvSpPr>
          <p:spPr bwMode="auto">
            <a:xfrm>
              <a:off x="3833" y="2844"/>
              <a:ext cx="425" cy="3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GB" sz="2400" b="1">
                  <a:latin typeface="Times New Roman" charset="0"/>
                </a:rPr>
                <a:t>V</a:t>
              </a:r>
              <a:r>
                <a:rPr lang="en-GB" sz="2400" b="1" baseline="-25000">
                  <a:latin typeface="Times New Roman" charset="0"/>
                </a:rPr>
                <a:t>4</a:t>
              </a:r>
              <a:endParaRPr lang="en-GB" sz="2400">
                <a:latin typeface="Times New Roman" charset="0"/>
              </a:endParaRPr>
            </a:p>
          </p:txBody>
        </p:sp>
        <p:sp>
          <p:nvSpPr>
            <p:cNvPr id="24599" name="Freeform 54"/>
            <p:cNvSpPr>
              <a:spLocks/>
            </p:cNvSpPr>
            <p:nvPr/>
          </p:nvSpPr>
          <p:spPr bwMode="auto">
            <a:xfrm>
              <a:off x="3000" y="1912"/>
              <a:ext cx="400" cy="550"/>
            </a:xfrm>
            <a:custGeom>
              <a:avLst/>
              <a:gdLst>
                <a:gd name="T0" fmla="*/ 0 w 400"/>
                <a:gd name="T1" fmla="*/ 0 h 550"/>
                <a:gd name="T2" fmla="*/ 400 w 400"/>
                <a:gd name="T3" fmla="*/ 0 h 550"/>
                <a:gd name="T4" fmla="*/ 400 w 400"/>
                <a:gd name="T5" fmla="*/ 550 h 550"/>
                <a:gd name="T6" fmla="*/ 0 60000 65536"/>
                <a:gd name="T7" fmla="*/ 0 60000 65536"/>
                <a:gd name="T8" fmla="*/ 0 60000 65536"/>
                <a:gd name="T9" fmla="*/ 0 w 400"/>
                <a:gd name="T10" fmla="*/ 0 h 550"/>
                <a:gd name="T11" fmla="*/ 400 w 400"/>
                <a:gd name="T12" fmla="*/ 550 h 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550">
                  <a:moveTo>
                    <a:pt x="0" y="0"/>
                  </a:moveTo>
                  <a:lnTo>
                    <a:pt x="400" y="0"/>
                  </a:lnTo>
                  <a:lnTo>
                    <a:pt x="400" y="5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Freeform 55"/>
            <p:cNvSpPr>
              <a:spLocks/>
            </p:cNvSpPr>
            <p:nvPr/>
          </p:nvSpPr>
          <p:spPr bwMode="auto">
            <a:xfrm flipH="1">
              <a:off x="2133" y="1909"/>
              <a:ext cx="400" cy="550"/>
            </a:xfrm>
            <a:custGeom>
              <a:avLst/>
              <a:gdLst>
                <a:gd name="T0" fmla="*/ 0 w 400"/>
                <a:gd name="T1" fmla="*/ 0 h 550"/>
                <a:gd name="T2" fmla="*/ 400 w 400"/>
                <a:gd name="T3" fmla="*/ 0 h 550"/>
                <a:gd name="T4" fmla="*/ 400 w 400"/>
                <a:gd name="T5" fmla="*/ 550 h 550"/>
                <a:gd name="T6" fmla="*/ 0 60000 65536"/>
                <a:gd name="T7" fmla="*/ 0 60000 65536"/>
                <a:gd name="T8" fmla="*/ 0 60000 65536"/>
                <a:gd name="T9" fmla="*/ 0 w 400"/>
                <a:gd name="T10" fmla="*/ 0 h 550"/>
                <a:gd name="T11" fmla="*/ 400 w 400"/>
                <a:gd name="T12" fmla="*/ 550 h 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550">
                  <a:moveTo>
                    <a:pt x="0" y="0"/>
                  </a:moveTo>
                  <a:lnTo>
                    <a:pt x="400" y="0"/>
                  </a:lnTo>
                  <a:lnTo>
                    <a:pt x="400" y="5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Freeform 56"/>
            <p:cNvSpPr>
              <a:spLocks/>
            </p:cNvSpPr>
            <p:nvPr/>
          </p:nvSpPr>
          <p:spPr bwMode="auto">
            <a:xfrm>
              <a:off x="4271" y="3033"/>
              <a:ext cx="225" cy="550"/>
            </a:xfrm>
            <a:custGeom>
              <a:avLst/>
              <a:gdLst>
                <a:gd name="T0" fmla="*/ 0 w 400"/>
                <a:gd name="T1" fmla="*/ 0 h 550"/>
                <a:gd name="T2" fmla="*/ 400 w 400"/>
                <a:gd name="T3" fmla="*/ 0 h 550"/>
                <a:gd name="T4" fmla="*/ 400 w 400"/>
                <a:gd name="T5" fmla="*/ 550 h 550"/>
                <a:gd name="T6" fmla="*/ 0 60000 65536"/>
                <a:gd name="T7" fmla="*/ 0 60000 65536"/>
                <a:gd name="T8" fmla="*/ 0 60000 65536"/>
                <a:gd name="T9" fmla="*/ 0 w 400"/>
                <a:gd name="T10" fmla="*/ 0 h 550"/>
                <a:gd name="T11" fmla="*/ 400 w 400"/>
                <a:gd name="T12" fmla="*/ 550 h 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550">
                  <a:moveTo>
                    <a:pt x="0" y="0"/>
                  </a:moveTo>
                  <a:lnTo>
                    <a:pt x="400" y="0"/>
                  </a:lnTo>
                  <a:lnTo>
                    <a:pt x="400" y="5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Freeform 57"/>
            <p:cNvSpPr>
              <a:spLocks/>
            </p:cNvSpPr>
            <p:nvPr/>
          </p:nvSpPr>
          <p:spPr bwMode="auto">
            <a:xfrm flipH="1">
              <a:off x="3617" y="3054"/>
              <a:ext cx="200" cy="575"/>
            </a:xfrm>
            <a:custGeom>
              <a:avLst/>
              <a:gdLst>
                <a:gd name="T0" fmla="*/ 0 w 400"/>
                <a:gd name="T1" fmla="*/ 0 h 550"/>
                <a:gd name="T2" fmla="*/ 400 w 400"/>
                <a:gd name="T3" fmla="*/ 0 h 550"/>
                <a:gd name="T4" fmla="*/ 400 w 400"/>
                <a:gd name="T5" fmla="*/ 550 h 550"/>
                <a:gd name="T6" fmla="*/ 0 60000 65536"/>
                <a:gd name="T7" fmla="*/ 0 60000 65536"/>
                <a:gd name="T8" fmla="*/ 0 60000 65536"/>
                <a:gd name="T9" fmla="*/ 0 w 400"/>
                <a:gd name="T10" fmla="*/ 0 h 550"/>
                <a:gd name="T11" fmla="*/ 400 w 400"/>
                <a:gd name="T12" fmla="*/ 550 h 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550">
                  <a:moveTo>
                    <a:pt x="0" y="0"/>
                  </a:moveTo>
                  <a:lnTo>
                    <a:pt x="400" y="0"/>
                  </a:lnTo>
                  <a:lnTo>
                    <a:pt x="400" y="5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Freeform 58"/>
            <p:cNvSpPr>
              <a:spLocks/>
            </p:cNvSpPr>
            <p:nvPr/>
          </p:nvSpPr>
          <p:spPr bwMode="auto">
            <a:xfrm>
              <a:off x="3167" y="3054"/>
              <a:ext cx="200" cy="550"/>
            </a:xfrm>
            <a:custGeom>
              <a:avLst/>
              <a:gdLst>
                <a:gd name="T0" fmla="*/ 0 w 400"/>
                <a:gd name="T1" fmla="*/ 0 h 550"/>
                <a:gd name="T2" fmla="*/ 400 w 400"/>
                <a:gd name="T3" fmla="*/ 0 h 550"/>
                <a:gd name="T4" fmla="*/ 400 w 400"/>
                <a:gd name="T5" fmla="*/ 550 h 550"/>
                <a:gd name="T6" fmla="*/ 0 60000 65536"/>
                <a:gd name="T7" fmla="*/ 0 60000 65536"/>
                <a:gd name="T8" fmla="*/ 0 60000 65536"/>
                <a:gd name="T9" fmla="*/ 0 w 400"/>
                <a:gd name="T10" fmla="*/ 0 h 550"/>
                <a:gd name="T11" fmla="*/ 400 w 400"/>
                <a:gd name="T12" fmla="*/ 550 h 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550">
                  <a:moveTo>
                    <a:pt x="0" y="0"/>
                  </a:moveTo>
                  <a:lnTo>
                    <a:pt x="400" y="0"/>
                  </a:lnTo>
                  <a:lnTo>
                    <a:pt x="400" y="5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Freeform 59"/>
            <p:cNvSpPr>
              <a:spLocks/>
            </p:cNvSpPr>
            <p:nvPr/>
          </p:nvSpPr>
          <p:spPr bwMode="auto">
            <a:xfrm>
              <a:off x="2096" y="3033"/>
              <a:ext cx="225" cy="550"/>
            </a:xfrm>
            <a:custGeom>
              <a:avLst/>
              <a:gdLst>
                <a:gd name="T0" fmla="*/ 0 w 400"/>
                <a:gd name="T1" fmla="*/ 0 h 550"/>
                <a:gd name="T2" fmla="*/ 400 w 400"/>
                <a:gd name="T3" fmla="*/ 0 h 550"/>
                <a:gd name="T4" fmla="*/ 400 w 400"/>
                <a:gd name="T5" fmla="*/ 550 h 550"/>
                <a:gd name="T6" fmla="*/ 0 60000 65536"/>
                <a:gd name="T7" fmla="*/ 0 60000 65536"/>
                <a:gd name="T8" fmla="*/ 0 60000 65536"/>
                <a:gd name="T9" fmla="*/ 0 w 400"/>
                <a:gd name="T10" fmla="*/ 0 h 550"/>
                <a:gd name="T11" fmla="*/ 400 w 400"/>
                <a:gd name="T12" fmla="*/ 550 h 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550">
                  <a:moveTo>
                    <a:pt x="0" y="0"/>
                  </a:moveTo>
                  <a:lnTo>
                    <a:pt x="400" y="0"/>
                  </a:lnTo>
                  <a:lnTo>
                    <a:pt x="400" y="5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Freeform 60"/>
            <p:cNvSpPr>
              <a:spLocks/>
            </p:cNvSpPr>
            <p:nvPr/>
          </p:nvSpPr>
          <p:spPr bwMode="auto">
            <a:xfrm flipH="1">
              <a:off x="2522" y="3033"/>
              <a:ext cx="175" cy="525"/>
            </a:xfrm>
            <a:custGeom>
              <a:avLst/>
              <a:gdLst>
                <a:gd name="T0" fmla="*/ 0 w 400"/>
                <a:gd name="T1" fmla="*/ 0 h 550"/>
                <a:gd name="T2" fmla="*/ 400 w 400"/>
                <a:gd name="T3" fmla="*/ 0 h 550"/>
                <a:gd name="T4" fmla="*/ 400 w 400"/>
                <a:gd name="T5" fmla="*/ 550 h 550"/>
                <a:gd name="T6" fmla="*/ 0 60000 65536"/>
                <a:gd name="T7" fmla="*/ 0 60000 65536"/>
                <a:gd name="T8" fmla="*/ 0 60000 65536"/>
                <a:gd name="T9" fmla="*/ 0 w 400"/>
                <a:gd name="T10" fmla="*/ 0 h 550"/>
                <a:gd name="T11" fmla="*/ 400 w 400"/>
                <a:gd name="T12" fmla="*/ 550 h 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550">
                  <a:moveTo>
                    <a:pt x="0" y="0"/>
                  </a:moveTo>
                  <a:lnTo>
                    <a:pt x="400" y="0"/>
                  </a:lnTo>
                  <a:lnTo>
                    <a:pt x="400" y="5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Freeform 61"/>
            <p:cNvSpPr>
              <a:spLocks/>
            </p:cNvSpPr>
            <p:nvPr/>
          </p:nvSpPr>
          <p:spPr bwMode="auto">
            <a:xfrm flipH="1">
              <a:off x="1471" y="3033"/>
              <a:ext cx="175" cy="575"/>
            </a:xfrm>
            <a:custGeom>
              <a:avLst/>
              <a:gdLst>
                <a:gd name="T0" fmla="*/ 0 w 400"/>
                <a:gd name="T1" fmla="*/ 0 h 550"/>
                <a:gd name="T2" fmla="*/ 400 w 400"/>
                <a:gd name="T3" fmla="*/ 0 h 550"/>
                <a:gd name="T4" fmla="*/ 400 w 400"/>
                <a:gd name="T5" fmla="*/ 550 h 550"/>
                <a:gd name="T6" fmla="*/ 0 60000 65536"/>
                <a:gd name="T7" fmla="*/ 0 60000 65536"/>
                <a:gd name="T8" fmla="*/ 0 60000 65536"/>
                <a:gd name="T9" fmla="*/ 0 w 400"/>
                <a:gd name="T10" fmla="*/ 0 h 550"/>
                <a:gd name="T11" fmla="*/ 400 w 400"/>
                <a:gd name="T12" fmla="*/ 550 h 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550">
                  <a:moveTo>
                    <a:pt x="0" y="0"/>
                  </a:moveTo>
                  <a:lnTo>
                    <a:pt x="400" y="0"/>
                  </a:lnTo>
                  <a:lnTo>
                    <a:pt x="400" y="5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607" name="Group 65"/>
            <p:cNvGrpSpPr>
              <a:grpSpLocks/>
            </p:cNvGrpSpPr>
            <p:nvPr/>
          </p:nvGrpSpPr>
          <p:grpSpPr bwMode="auto">
            <a:xfrm>
              <a:off x="1679" y="3332"/>
              <a:ext cx="425" cy="424"/>
              <a:chOff x="4129" y="279"/>
              <a:chExt cx="1535" cy="1374"/>
            </a:xfrm>
          </p:grpSpPr>
          <p:sp>
            <p:nvSpPr>
              <p:cNvPr id="24618" name="Arc 63"/>
              <p:cNvSpPr>
                <a:spLocks/>
              </p:cNvSpPr>
              <p:nvPr/>
            </p:nvSpPr>
            <p:spPr bwMode="auto">
              <a:xfrm>
                <a:off x="4330" y="553"/>
                <a:ext cx="1148" cy="576"/>
              </a:xfrm>
              <a:custGeom>
                <a:avLst/>
                <a:gdLst>
                  <a:gd name="T0" fmla="*/ 0 w 43050"/>
                  <a:gd name="T1" fmla="*/ 513 h 21600"/>
                  <a:gd name="T2" fmla="*/ 1148 w 43050"/>
                  <a:gd name="T3" fmla="*/ 550 h 21600"/>
                  <a:gd name="T4" fmla="*/ 573 w 43050"/>
                  <a:gd name="T5" fmla="*/ 576 h 21600"/>
                  <a:gd name="T6" fmla="*/ 0 60000 65536"/>
                  <a:gd name="T7" fmla="*/ 0 60000 65536"/>
                  <a:gd name="T8" fmla="*/ 0 60000 65536"/>
                  <a:gd name="T9" fmla="*/ 0 w 43050"/>
                  <a:gd name="T10" fmla="*/ 0 h 21600"/>
                  <a:gd name="T11" fmla="*/ 43050 w 430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050" h="21600" fill="none" extrusionOk="0">
                    <a:moveTo>
                      <a:pt x="0" y="19251"/>
                    </a:moveTo>
                    <a:cubicBezTo>
                      <a:pt x="1198" y="8296"/>
                      <a:pt x="10451" y="-1"/>
                      <a:pt x="21472" y="0"/>
                    </a:cubicBezTo>
                    <a:cubicBezTo>
                      <a:pt x="33021" y="0"/>
                      <a:pt x="42526" y="9084"/>
                      <a:pt x="43049" y="20622"/>
                    </a:cubicBezTo>
                  </a:path>
                  <a:path w="43050" h="21600" stroke="0" extrusionOk="0">
                    <a:moveTo>
                      <a:pt x="0" y="19251"/>
                    </a:moveTo>
                    <a:cubicBezTo>
                      <a:pt x="1198" y="8296"/>
                      <a:pt x="10451" y="-1"/>
                      <a:pt x="21472" y="0"/>
                    </a:cubicBezTo>
                    <a:cubicBezTo>
                      <a:pt x="33021" y="0"/>
                      <a:pt x="42526" y="9084"/>
                      <a:pt x="43049" y="20622"/>
                    </a:cubicBezTo>
                    <a:lnTo>
                      <a:pt x="2147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9" name="Oval 64"/>
              <p:cNvSpPr>
                <a:spLocks noChangeArrowheads="1"/>
              </p:cNvSpPr>
              <p:nvPr/>
            </p:nvSpPr>
            <p:spPr bwMode="auto">
              <a:xfrm>
                <a:off x="4129" y="279"/>
                <a:ext cx="1535" cy="137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08" name="Line 66"/>
            <p:cNvSpPr>
              <a:spLocks noChangeShapeType="1"/>
            </p:cNvSpPr>
            <p:nvPr/>
          </p:nvSpPr>
          <p:spPr bwMode="auto">
            <a:xfrm>
              <a:off x="2725" y="3924"/>
              <a:ext cx="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grpSp>
          <p:nvGrpSpPr>
            <p:cNvPr id="24609" name="Group 67"/>
            <p:cNvGrpSpPr>
              <a:grpSpLocks/>
            </p:cNvGrpSpPr>
            <p:nvPr/>
          </p:nvGrpSpPr>
          <p:grpSpPr bwMode="auto">
            <a:xfrm>
              <a:off x="2725" y="3346"/>
              <a:ext cx="425" cy="424"/>
              <a:chOff x="4129" y="279"/>
              <a:chExt cx="1535" cy="1374"/>
            </a:xfrm>
          </p:grpSpPr>
          <p:sp>
            <p:nvSpPr>
              <p:cNvPr id="24616" name="Arc 68"/>
              <p:cNvSpPr>
                <a:spLocks/>
              </p:cNvSpPr>
              <p:nvPr/>
            </p:nvSpPr>
            <p:spPr bwMode="auto">
              <a:xfrm>
                <a:off x="4330" y="553"/>
                <a:ext cx="1148" cy="576"/>
              </a:xfrm>
              <a:custGeom>
                <a:avLst/>
                <a:gdLst>
                  <a:gd name="T0" fmla="*/ 0 w 43050"/>
                  <a:gd name="T1" fmla="*/ 513 h 21600"/>
                  <a:gd name="T2" fmla="*/ 1148 w 43050"/>
                  <a:gd name="T3" fmla="*/ 550 h 21600"/>
                  <a:gd name="T4" fmla="*/ 573 w 43050"/>
                  <a:gd name="T5" fmla="*/ 576 h 21600"/>
                  <a:gd name="T6" fmla="*/ 0 60000 65536"/>
                  <a:gd name="T7" fmla="*/ 0 60000 65536"/>
                  <a:gd name="T8" fmla="*/ 0 60000 65536"/>
                  <a:gd name="T9" fmla="*/ 0 w 43050"/>
                  <a:gd name="T10" fmla="*/ 0 h 21600"/>
                  <a:gd name="T11" fmla="*/ 43050 w 430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050" h="21600" fill="none" extrusionOk="0">
                    <a:moveTo>
                      <a:pt x="0" y="19251"/>
                    </a:moveTo>
                    <a:cubicBezTo>
                      <a:pt x="1198" y="8296"/>
                      <a:pt x="10451" y="-1"/>
                      <a:pt x="21472" y="0"/>
                    </a:cubicBezTo>
                    <a:cubicBezTo>
                      <a:pt x="33021" y="0"/>
                      <a:pt x="42526" y="9084"/>
                      <a:pt x="43049" y="20622"/>
                    </a:cubicBezTo>
                  </a:path>
                  <a:path w="43050" h="21600" stroke="0" extrusionOk="0">
                    <a:moveTo>
                      <a:pt x="0" y="19251"/>
                    </a:moveTo>
                    <a:cubicBezTo>
                      <a:pt x="1198" y="8296"/>
                      <a:pt x="10451" y="-1"/>
                      <a:pt x="21472" y="0"/>
                    </a:cubicBezTo>
                    <a:cubicBezTo>
                      <a:pt x="33021" y="0"/>
                      <a:pt x="42526" y="9084"/>
                      <a:pt x="43049" y="20622"/>
                    </a:cubicBezTo>
                    <a:lnTo>
                      <a:pt x="2147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7" name="Oval 69"/>
              <p:cNvSpPr>
                <a:spLocks noChangeArrowheads="1"/>
              </p:cNvSpPr>
              <p:nvPr/>
            </p:nvSpPr>
            <p:spPr bwMode="auto">
              <a:xfrm>
                <a:off x="4129" y="279"/>
                <a:ext cx="1535" cy="137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10" name="Group 70"/>
            <p:cNvGrpSpPr>
              <a:grpSpLocks/>
            </p:cNvGrpSpPr>
            <p:nvPr/>
          </p:nvGrpSpPr>
          <p:grpSpPr bwMode="auto">
            <a:xfrm>
              <a:off x="3875" y="3346"/>
              <a:ext cx="425" cy="424"/>
              <a:chOff x="4129" y="279"/>
              <a:chExt cx="1535" cy="1374"/>
            </a:xfrm>
          </p:grpSpPr>
          <p:sp>
            <p:nvSpPr>
              <p:cNvPr id="24614" name="Arc 71"/>
              <p:cNvSpPr>
                <a:spLocks/>
              </p:cNvSpPr>
              <p:nvPr/>
            </p:nvSpPr>
            <p:spPr bwMode="auto">
              <a:xfrm>
                <a:off x="4330" y="553"/>
                <a:ext cx="1148" cy="576"/>
              </a:xfrm>
              <a:custGeom>
                <a:avLst/>
                <a:gdLst>
                  <a:gd name="T0" fmla="*/ 0 w 43050"/>
                  <a:gd name="T1" fmla="*/ 513 h 21600"/>
                  <a:gd name="T2" fmla="*/ 1148 w 43050"/>
                  <a:gd name="T3" fmla="*/ 550 h 21600"/>
                  <a:gd name="T4" fmla="*/ 573 w 43050"/>
                  <a:gd name="T5" fmla="*/ 576 h 21600"/>
                  <a:gd name="T6" fmla="*/ 0 60000 65536"/>
                  <a:gd name="T7" fmla="*/ 0 60000 65536"/>
                  <a:gd name="T8" fmla="*/ 0 60000 65536"/>
                  <a:gd name="T9" fmla="*/ 0 w 43050"/>
                  <a:gd name="T10" fmla="*/ 0 h 21600"/>
                  <a:gd name="T11" fmla="*/ 43050 w 430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050" h="21600" fill="none" extrusionOk="0">
                    <a:moveTo>
                      <a:pt x="0" y="19251"/>
                    </a:moveTo>
                    <a:cubicBezTo>
                      <a:pt x="1198" y="8296"/>
                      <a:pt x="10451" y="-1"/>
                      <a:pt x="21472" y="0"/>
                    </a:cubicBezTo>
                    <a:cubicBezTo>
                      <a:pt x="33021" y="0"/>
                      <a:pt x="42526" y="9084"/>
                      <a:pt x="43049" y="20622"/>
                    </a:cubicBezTo>
                  </a:path>
                  <a:path w="43050" h="21600" stroke="0" extrusionOk="0">
                    <a:moveTo>
                      <a:pt x="0" y="19251"/>
                    </a:moveTo>
                    <a:cubicBezTo>
                      <a:pt x="1198" y="8296"/>
                      <a:pt x="10451" y="-1"/>
                      <a:pt x="21472" y="0"/>
                    </a:cubicBezTo>
                    <a:cubicBezTo>
                      <a:pt x="33021" y="0"/>
                      <a:pt x="42526" y="9084"/>
                      <a:pt x="43049" y="20622"/>
                    </a:cubicBezTo>
                    <a:lnTo>
                      <a:pt x="2147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5" name="Oval 72"/>
              <p:cNvSpPr>
                <a:spLocks noChangeArrowheads="1"/>
              </p:cNvSpPr>
              <p:nvPr/>
            </p:nvSpPr>
            <p:spPr bwMode="auto">
              <a:xfrm>
                <a:off x="4129" y="279"/>
                <a:ext cx="1535" cy="137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11" name="Text Box 73"/>
            <p:cNvSpPr txBox="1">
              <a:spLocks noChangeArrowheads="1"/>
            </p:cNvSpPr>
            <p:nvPr/>
          </p:nvSpPr>
          <p:spPr bwMode="auto">
            <a:xfrm>
              <a:off x="1752" y="3791"/>
              <a:ext cx="40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charset="0"/>
                </a:rPr>
                <a:t>L</a:t>
              </a:r>
              <a:r>
                <a:rPr lang="en-GB" sz="2400" baseline="-25000">
                  <a:latin typeface="Times New Roman" charset="0"/>
                </a:rPr>
                <a:t>1</a:t>
              </a:r>
              <a:endParaRPr lang="en-GB" sz="2400">
                <a:latin typeface="Times New Roman" charset="0"/>
              </a:endParaRPr>
            </a:p>
          </p:txBody>
        </p:sp>
        <p:sp>
          <p:nvSpPr>
            <p:cNvPr id="24612" name="Text Box 74"/>
            <p:cNvSpPr txBox="1">
              <a:spLocks noChangeArrowheads="1"/>
            </p:cNvSpPr>
            <p:nvPr/>
          </p:nvSpPr>
          <p:spPr bwMode="auto">
            <a:xfrm>
              <a:off x="2834" y="3788"/>
              <a:ext cx="40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charset="0"/>
                </a:rPr>
                <a:t>L</a:t>
              </a:r>
              <a:r>
                <a:rPr lang="en-GB" sz="2400" baseline="-25000">
                  <a:latin typeface="Times New Roman" charset="0"/>
                </a:rPr>
                <a:t>2</a:t>
              </a:r>
              <a:endParaRPr lang="en-GB" sz="2400">
                <a:latin typeface="Times New Roman" charset="0"/>
              </a:endParaRPr>
            </a:p>
          </p:txBody>
        </p:sp>
        <p:sp>
          <p:nvSpPr>
            <p:cNvPr id="24613" name="Text Box 75"/>
            <p:cNvSpPr txBox="1">
              <a:spLocks noChangeArrowheads="1"/>
            </p:cNvSpPr>
            <p:nvPr/>
          </p:nvSpPr>
          <p:spPr bwMode="auto">
            <a:xfrm>
              <a:off x="3994" y="3778"/>
              <a:ext cx="40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charset="0"/>
                </a:rPr>
                <a:t>L</a:t>
              </a:r>
              <a:r>
                <a:rPr lang="en-GB" sz="2400" baseline="-25000">
                  <a:latin typeface="Times New Roman" charset="0"/>
                </a:rPr>
                <a:t>3</a:t>
              </a:r>
              <a:endParaRPr lang="en-GB" sz="2400">
                <a:latin typeface="Times New Roman" charset="0"/>
              </a:endParaRPr>
            </a:p>
          </p:txBody>
        </p:sp>
      </p:grpSp>
      <p:sp>
        <p:nvSpPr>
          <p:cNvPr id="24580" name="Rectangle 77"/>
          <p:cNvSpPr>
            <a:spLocks noGrp="1" noChangeArrowheads="1"/>
          </p:cNvSpPr>
          <p:nvPr>
            <p:ph type="title"/>
          </p:nvPr>
        </p:nvSpPr>
        <p:spPr>
          <a:xfrm>
            <a:off x="1031638" y="731838"/>
            <a:ext cx="7024744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P.D. in Series Circuits</a:t>
            </a:r>
          </a:p>
        </p:txBody>
      </p:sp>
    </p:spTree>
    <p:extLst>
      <p:ext uri="{BB962C8B-B14F-4D97-AF65-F5344CB8AC3E}">
        <p14:creationId xmlns:p14="http://schemas.microsoft.com/office/powerpoint/2010/main" val="286007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1143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For Every North, There is a South</a:t>
            </a:r>
            <a:endParaRPr lang="en-MY" sz="3200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1043608" y="1772816"/>
            <a:ext cx="6777317" cy="35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dirty="0">
                <a:solidFill>
                  <a:srgbClr val="000000"/>
                </a:solidFill>
              </a:rPr>
              <a:t>Every magnet has at least one north pole and one south pole.  By convention, we say that the magnetic field lines leave the North end of a magnet and enter the South end of a magnet. </a:t>
            </a:r>
          </a:p>
          <a:p>
            <a:endParaRPr lang="en-US" altLang="en-US" sz="1800" dirty="0">
              <a:solidFill>
                <a:srgbClr val="000000"/>
              </a:solidFill>
            </a:endParaRPr>
          </a:p>
          <a:p>
            <a:r>
              <a:rPr lang="en-US" altLang="en-US" sz="1800" dirty="0">
                <a:solidFill>
                  <a:srgbClr val="000000"/>
                </a:solidFill>
              </a:rPr>
              <a:t>If you take a bar magnet and break it into two pieces, each piece will again have a North pole and a South pole.  If you take one of those pieces and break it into two, each of the smaller pieces will have a North pole and a South pole.  No matter how small the pieces of the magnet become, each piece will have a North pole and a South pole. </a:t>
            </a:r>
            <a:r>
              <a:rPr lang="en-US" altLang="en-US" sz="1800" dirty="0">
                <a:latin typeface="Times New Roman" pitchFamily="18" charset="0"/>
              </a:rPr>
              <a:t>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409700" y="5456959"/>
            <a:ext cx="6019800" cy="685800"/>
            <a:chOff x="1981200" y="5410200"/>
            <a:chExt cx="6019800" cy="685800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981200" y="5410200"/>
              <a:ext cx="2209800" cy="685800"/>
            </a:xfrm>
            <a:prstGeom prst="rect">
              <a:avLst/>
            </a:prstGeom>
            <a:solidFill>
              <a:srgbClr val="9966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705600" y="5410200"/>
              <a:ext cx="1219200" cy="685800"/>
            </a:xfrm>
            <a:prstGeom prst="rect">
              <a:avLst/>
            </a:prstGeom>
            <a:solidFill>
              <a:srgbClr val="9966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5334000" y="5410200"/>
              <a:ext cx="1219200" cy="685800"/>
            </a:xfrm>
            <a:prstGeom prst="rect">
              <a:avLst/>
            </a:prstGeom>
            <a:solidFill>
              <a:srgbClr val="9966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981200" y="5486400"/>
              <a:ext cx="3952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/>
                <a:t>S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763963" y="5486400"/>
              <a:ext cx="427037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/>
                <a:t>N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5257800" y="5486400"/>
              <a:ext cx="3952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/>
                <a:t>S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172200" y="5486400"/>
              <a:ext cx="42703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/>
                <a:t>N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6659563" y="5486400"/>
              <a:ext cx="395287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/>
                <a:t>S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573963" y="5486400"/>
              <a:ext cx="427037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en-US" dirty="0"/>
                <a:t>N</a:t>
              </a: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419600" y="5791200"/>
              <a:ext cx="76200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003550" y="5437188"/>
              <a:ext cx="165100" cy="652462"/>
            </a:xfrm>
            <a:custGeom>
              <a:avLst/>
              <a:gdLst>
                <a:gd name="T0" fmla="*/ 71438 w 104"/>
                <a:gd name="T1" fmla="*/ 0 h 411"/>
                <a:gd name="T2" fmla="*/ 0 w 104"/>
                <a:gd name="T3" fmla="*/ 93662 h 411"/>
                <a:gd name="T4" fmla="*/ 82550 w 104"/>
                <a:gd name="T5" fmla="*/ 188912 h 411"/>
                <a:gd name="T6" fmla="*/ 23813 w 104"/>
                <a:gd name="T7" fmla="*/ 284162 h 411"/>
                <a:gd name="T8" fmla="*/ 106363 w 104"/>
                <a:gd name="T9" fmla="*/ 366712 h 411"/>
                <a:gd name="T10" fmla="*/ 34925 w 104"/>
                <a:gd name="T11" fmla="*/ 427037 h 411"/>
                <a:gd name="T12" fmla="*/ 106363 w 104"/>
                <a:gd name="T13" fmla="*/ 461962 h 411"/>
                <a:gd name="T14" fmla="*/ 93663 w 104"/>
                <a:gd name="T15" fmla="*/ 546100 h 411"/>
                <a:gd name="T16" fmla="*/ 117475 w 104"/>
                <a:gd name="T17" fmla="*/ 615950 h 411"/>
                <a:gd name="T18" fmla="*/ 106363 w 104"/>
                <a:gd name="T19" fmla="*/ 652462 h 4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4" h="411">
                  <a:moveTo>
                    <a:pt x="45" y="0"/>
                  </a:moveTo>
                  <a:cubicBezTo>
                    <a:pt x="18" y="17"/>
                    <a:pt x="9" y="29"/>
                    <a:pt x="0" y="59"/>
                  </a:cubicBezTo>
                  <a:cubicBezTo>
                    <a:pt x="25" y="76"/>
                    <a:pt x="42" y="88"/>
                    <a:pt x="52" y="119"/>
                  </a:cubicBezTo>
                  <a:cubicBezTo>
                    <a:pt x="42" y="148"/>
                    <a:pt x="24" y="149"/>
                    <a:pt x="15" y="179"/>
                  </a:cubicBezTo>
                  <a:cubicBezTo>
                    <a:pt x="65" y="213"/>
                    <a:pt x="52" y="192"/>
                    <a:pt x="67" y="231"/>
                  </a:cubicBezTo>
                  <a:cubicBezTo>
                    <a:pt x="60" y="235"/>
                    <a:pt x="22" y="259"/>
                    <a:pt x="22" y="269"/>
                  </a:cubicBezTo>
                  <a:cubicBezTo>
                    <a:pt x="22" y="278"/>
                    <a:pt x="61" y="289"/>
                    <a:pt x="67" y="291"/>
                  </a:cubicBezTo>
                  <a:cubicBezTo>
                    <a:pt x="104" y="316"/>
                    <a:pt x="92" y="322"/>
                    <a:pt x="59" y="344"/>
                  </a:cubicBezTo>
                  <a:cubicBezTo>
                    <a:pt x="60" y="347"/>
                    <a:pt x="74" y="384"/>
                    <a:pt x="74" y="388"/>
                  </a:cubicBezTo>
                  <a:cubicBezTo>
                    <a:pt x="74" y="396"/>
                    <a:pt x="67" y="411"/>
                    <a:pt x="67" y="411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228312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1513633" y="1710749"/>
            <a:ext cx="6096000" cy="3204740"/>
            <a:chOff x="871" y="1737"/>
            <a:chExt cx="3952" cy="2215"/>
          </a:xfrm>
        </p:grpSpPr>
        <p:grpSp>
          <p:nvGrpSpPr>
            <p:cNvPr id="24581" name="Group 11"/>
            <p:cNvGrpSpPr>
              <a:grpSpLocks/>
            </p:cNvGrpSpPr>
            <p:nvPr/>
          </p:nvGrpSpPr>
          <p:grpSpPr bwMode="auto">
            <a:xfrm>
              <a:off x="2640" y="2208"/>
              <a:ext cx="288" cy="480"/>
              <a:chOff x="2640" y="3408"/>
              <a:chExt cx="288" cy="480"/>
            </a:xfrm>
          </p:grpSpPr>
          <p:sp>
            <p:nvSpPr>
              <p:cNvPr id="24623" name="Line 12"/>
              <p:cNvSpPr>
                <a:spLocks noChangeShapeType="1"/>
              </p:cNvSpPr>
              <p:nvPr/>
            </p:nvSpPr>
            <p:spPr bwMode="auto">
              <a:xfrm>
                <a:off x="2640" y="34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24624" name="Line 13"/>
              <p:cNvSpPr>
                <a:spLocks noChangeShapeType="1"/>
              </p:cNvSpPr>
              <p:nvPr/>
            </p:nvSpPr>
            <p:spPr bwMode="auto">
              <a:xfrm>
                <a:off x="2736" y="3504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24625" name="Line 14"/>
              <p:cNvSpPr>
                <a:spLocks noChangeShapeType="1"/>
              </p:cNvSpPr>
              <p:nvPr/>
            </p:nvSpPr>
            <p:spPr bwMode="auto">
              <a:xfrm>
                <a:off x="2832" y="34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24626" name="Line 15"/>
              <p:cNvSpPr>
                <a:spLocks noChangeShapeType="1"/>
              </p:cNvSpPr>
              <p:nvPr/>
            </p:nvSpPr>
            <p:spPr bwMode="auto">
              <a:xfrm>
                <a:off x="2928" y="3504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sp>
          <p:nvSpPr>
            <p:cNvPr id="24582" name="Line 16"/>
            <p:cNvSpPr>
              <a:spLocks noChangeShapeType="1"/>
            </p:cNvSpPr>
            <p:nvPr/>
          </p:nvSpPr>
          <p:spPr bwMode="auto">
            <a:xfrm>
              <a:off x="1152" y="2448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583" name="Line 17"/>
            <p:cNvSpPr>
              <a:spLocks noChangeShapeType="1"/>
            </p:cNvSpPr>
            <p:nvPr/>
          </p:nvSpPr>
          <p:spPr bwMode="auto">
            <a:xfrm>
              <a:off x="1152" y="2448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584" name="Line 18"/>
            <p:cNvSpPr>
              <a:spLocks noChangeShapeType="1"/>
            </p:cNvSpPr>
            <p:nvPr/>
          </p:nvSpPr>
          <p:spPr bwMode="auto">
            <a:xfrm>
              <a:off x="1165" y="3593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585" name="Line 19"/>
            <p:cNvSpPr>
              <a:spLocks noChangeShapeType="1"/>
            </p:cNvSpPr>
            <p:nvPr/>
          </p:nvSpPr>
          <p:spPr bwMode="auto">
            <a:xfrm>
              <a:off x="2058" y="3579"/>
              <a:ext cx="7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586" name="Line 20"/>
            <p:cNvSpPr>
              <a:spLocks noChangeShapeType="1"/>
            </p:cNvSpPr>
            <p:nvPr/>
          </p:nvSpPr>
          <p:spPr bwMode="auto">
            <a:xfrm>
              <a:off x="3126" y="3604"/>
              <a:ext cx="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587" name="Line 21"/>
            <p:cNvSpPr>
              <a:spLocks noChangeShapeType="1"/>
            </p:cNvSpPr>
            <p:nvPr/>
          </p:nvSpPr>
          <p:spPr bwMode="auto">
            <a:xfrm>
              <a:off x="2928" y="2448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588" name="Line 22"/>
            <p:cNvSpPr>
              <a:spLocks noChangeShapeType="1"/>
            </p:cNvSpPr>
            <p:nvPr/>
          </p:nvSpPr>
          <p:spPr bwMode="auto">
            <a:xfrm>
              <a:off x="4800" y="2448"/>
              <a:ext cx="0" cy="1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589" name="Line 23"/>
            <p:cNvSpPr>
              <a:spLocks noChangeShapeType="1"/>
            </p:cNvSpPr>
            <p:nvPr/>
          </p:nvSpPr>
          <p:spPr bwMode="auto">
            <a:xfrm flipV="1">
              <a:off x="4243" y="3592"/>
              <a:ext cx="5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grpSp>
          <p:nvGrpSpPr>
            <p:cNvPr id="24590" name="Group 24"/>
            <p:cNvGrpSpPr>
              <a:grpSpLocks/>
            </p:cNvGrpSpPr>
            <p:nvPr/>
          </p:nvGrpSpPr>
          <p:grpSpPr bwMode="auto">
            <a:xfrm>
              <a:off x="3780" y="2375"/>
              <a:ext cx="435" cy="125"/>
              <a:chOff x="3600" y="2159"/>
              <a:chExt cx="435" cy="125"/>
            </a:xfrm>
          </p:grpSpPr>
          <p:sp>
            <p:nvSpPr>
              <p:cNvPr id="24620" name="Oval 25"/>
              <p:cNvSpPr>
                <a:spLocks noChangeArrowheads="1"/>
              </p:cNvSpPr>
              <p:nvPr/>
            </p:nvSpPr>
            <p:spPr bwMode="auto">
              <a:xfrm>
                <a:off x="3600" y="2175"/>
                <a:ext cx="75" cy="1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1" name="Oval 26"/>
              <p:cNvSpPr>
                <a:spLocks noChangeArrowheads="1"/>
              </p:cNvSpPr>
              <p:nvPr/>
            </p:nvSpPr>
            <p:spPr bwMode="auto">
              <a:xfrm>
                <a:off x="3960" y="2175"/>
                <a:ext cx="75" cy="1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2" name="Line 27"/>
              <p:cNvSpPr>
                <a:spLocks noChangeShapeType="1"/>
              </p:cNvSpPr>
              <p:nvPr/>
            </p:nvSpPr>
            <p:spPr bwMode="auto">
              <a:xfrm flipV="1">
                <a:off x="3666" y="2159"/>
                <a:ext cx="350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sp>
          <p:nvSpPr>
            <p:cNvPr id="24591" name="Line 28"/>
            <p:cNvSpPr>
              <a:spLocks noChangeShapeType="1"/>
            </p:cNvSpPr>
            <p:nvPr/>
          </p:nvSpPr>
          <p:spPr bwMode="auto">
            <a:xfrm>
              <a:off x="4222" y="2451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4592" name="Text Box 29"/>
            <p:cNvSpPr txBox="1">
              <a:spLocks noChangeArrowheads="1"/>
            </p:cNvSpPr>
            <p:nvPr/>
          </p:nvSpPr>
          <p:spPr bwMode="auto">
            <a:xfrm>
              <a:off x="3689" y="2096"/>
              <a:ext cx="67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charset="0"/>
                </a:rPr>
                <a:t>Switch</a:t>
              </a:r>
            </a:p>
          </p:txBody>
        </p:sp>
        <p:sp>
          <p:nvSpPr>
            <p:cNvPr id="24593" name="AutoShape 30"/>
            <p:cNvSpPr>
              <a:spLocks noChangeArrowheads="1"/>
            </p:cNvSpPr>
            <p:nvPr/>
          </p:nvSpPr>
          <p:spPr bwMode="auto">
            <a:xfrm rot="10800000">
              <a:off x="1079" y="2974"/>
              <a:ext cx="150" cy="7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Text Box 31"/>
            <p:cNvSpPr txBox="1">
              <a:spLocks noChangeArrowheads="1"/>
            </p:cNvSpPr>
            <p:nvPr/>
          </p:nvSpPr>
          <p:spPr bwMode="auto">
            <a:xfrm>
              <a:off x="871" y="2776"/>
              <a:ext cx="275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3200" b="1">
                  <a:latin typeface="Times New Roman" charset="0"/>
                </a:rPr>
                <a:t>I</a:t>
              </a:r>
              <a:endParaRPr lang="en-GB" sz="2400">
                <a:latin typeface="Times New Roman" charset="0"/>
              </a:endParaRPr>
            </a:p>
          </p:txBody>
        </p:sp>
        <p:sp>
          <p:nvSpPr>
            <p:cNvPr id="24595" name="Oval 49"/>
            <p:cNvSpPr>
              <a:spLocks noChangeArrowheads="1"/>
            </p:cNvSpPr>
            <p:nvPr/>
          </p:nvSpPr>
          <p:spPr bwMode="auto">
            <a:xfrm>
              <a:off x="2562" y="1737"/>
              <a:ext cx="425" cy="3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GB" sz="2400" b="1" dirty="0" smtClean="0">
                  <a:latin typeface="Times New Roman" charset="0"/>
                </a:rPr>
                <a:t>V</a:t>
              </a:r>
              <a:r>
                <a:rPr lang="en-GB" sz="2400" b="1" baseline="-25000" dirty="0" smtClean="0">
                  <a:latin typeface="Times New Roman" charset="0"/>
                </a:rPr>
                <a:t>T</a:t>
              </a:r>
              <a:endParaRPr lang="en-GB" sz="2400" dirty="0">
                <a:latin typeface="Times New Roman" charset="0"/>
              </a:endParaRPr>
            </a:p>
          </p:txBody>
        </p:sp>
        <p:sp>
          <p:nvSpPr>
            <p:cNvPr id="24596" name="Oval 50"/>
            <p:cNvSpPr>
              <a:spLocks noChangeArrowheads="1"/>
            </p:cNvSpPr>
            <p:nvPr/>
          </p:nvSpPr>
          <p:spPr bwMode="auto">
            <a:xfrm>
              <a:off x="1658" y="2858"/>
              <a:ext cx="425" cy="3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GB" sz="2400" b="1" dirty="0" smtClean="0">
                  <a:latin typeface="Times New Roman" charset="0"/>
                </a:rPr>
                <a:t>V</a:t>
              </a:r>
              <a:r>
                <a:rPr lang="en-GB" sz="2400" b="1" baseline="-25000" dirty="0" smtClean="0">
                  <a:latin typeface="Times New Roman" charset="0"/>
                </a:rPr>
                <a:t>1</a:t>
              </a:r>
              <a:endParaRPr lang="en-GB" sz="2400" dirty="0">
                <a:latin typeface="Times New Roman" charset="0"/>
              </a:endParaRPr>
            </a:p>
          </p:txBody>
        </p:sp>
        <p:sp>
          <p:nvSpPr>
            <p:cNvPr id="24597" name="Oval 51"/>
            <p:cNvSpPr>
              <a:spLocks noChangeArrowheads="1"/>
            </p:cNvSpPr>
            <p:nvPr/>
          </p:nvSpPr>
          <p:spPr bwMode="auto">
            <a:xfrm>
              <a:off x="2707" y="2858"/>
              <a:ext cx="425" cy="3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GB" sz="2400" b="1" dirty="0" smtClean="0">
                  <a:latin typeface="Times New Roman" charset="0"/>
                </a:rPr>
                <a:t>V</a:t>
              </a:r>
              <a:r>
                <a:rPr lang="en-GB" sz="2400" b="1" baseline="-25000" dirty="0" smtClean="0">
                  <a:latin typeface="Times New Roman" charset="0"/>
                </a:rPr>
                <a:t>2</a:t>
              </a:r>
              <a:endParaRPr lang="en-GB" sz="2400" dirty="0">
                <a:latin typeface="Times New Roman" charset="0"/>
              </a:endParaRPr>
            </a:p>
          </p:txBody>
        </p:sp>
        <p:sp>
          <p:nvSpPr>
            <p:cNvPr id="24598" name="Oval 52"/>
            <p:cNvSpPr>
              <a:spLocks noChangeArrowheads="1"/>
            </p:cNvSpPr>
            <p:nvPr/>
          </p:nvSpPr>
          <p:spPr bwMode="auto">
            <a:xfrm>
              <a:off x="3833" y="2844"/>
              <a:ext cx="425" cy="3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GB" sz="2400" b="1" dirty="0" smtClean="0">
                  <a:latin typeface="Times New Roman" charset="0"/>
                </a:rPr>
                <a:t>V</a:t>
              </a:r>
              <a:r>
                <a:rPr lang="en-GB" sz="2400" b="1" baseline="-25000" dirty="0" smtClean="0">
                  <a:latin typeface="Times New Roman" charset="0"/>
                </a:rPr>
                <a:t>3</a:t>
              </a:r>
              <a:endParaRPr lang="en-GB" sz="2400" dirty="0">
                <a:latin typeface="Times New Roman" charset="0"/>
              </a:endParaRPr>
            </a:p>
          </p:txBody>
        </p:sp>
        <p:sp>
          <p:nvSpPr>
            <p:cNvPr id="24599" name="Freeform 54"/>
            <p:cNvSpPr>
              <a:spLocks/>
            </p:cNvSpPr>
            <p:nvPr/>
          </p:nvSpPr>
          <p:spPr bwMode="auto">
            <a:xfrm>
              <a:off x="3000" y="1912"/>
              <a:ext cx="400" cy="550"/>
            </a:xfrm>
            <a:custGeom>
              <a:avLst/>
              <a:gdLst>
                <a:gd name="T0" fmla="*/ 0 w 400"/>
                <a:gd name="T1" fmla="*/ 0 h 550"/>
                <a:gd name="T2" fmla="*/ 400 w 400"/>
                <a:gd name="T3" fmla="*/ 0 h 550"/>
                <a:gd name="T4" fmla="*/ 400 w 400"/>
                <a:gd name="T5" fmla="*/ 550 h 550"/>
                <a:gd name="T6" fmla="*/ 0 60000 65536"/>
                <a:gd name="T7" fmla="*/ 0 60000 65536"/>
                <a:gd name="T8" fmla="*/ 0 60000 65536"/>
                <a:gd name="T9" fmla="*/ 0 w 400"/>
                <a:gd name="T10" fmla="*/ 0 h 550"/>
                <a:gd name="T11" fmla="*/ 400 w 400"/>
                <a:gd name="T12" fmla="*/ 550 h 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550">
                  <a:moveTo>
                    <a:pt x="0" y="0"/>
                  </a:moveTo>
                  <a:lnTo>
                    <a:pt x="400" y="0"/>
                  </a:lnTo>
                  <a:lnTo>
                    <a:pt x="400" y="5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Freeform 55"/>
            <p:cNvSpPr>
              <a:spLocks/>
            </p:cNvSpPr>
            <p:nvPr/>
          </p:nvSpPr>
          <p:spPr bwMode="auto">
            <a:xfrm flipH="1">
              <a:off x="2133" y="1909"/>
              <a:ext cx="400" cy="550"/>
            </a:xfrm>
            <a:custGeom>
              <a:avLst/>
              <a:gdLst>
                <a:gd name="T0" fmla="*/ 0 w 400"/>
                <a:gd name="T1" fmla="*/ 0 h 550"/>
                <a:gd name="T2" fmla="*/ 400 w 400"/>
                <a:gd name="T3" fmla="*/ 0 h 550"/>
                <a:gd name="T4" fmla="*/ 400 w 400"/>
                <a:gd name="T5" fmla="*/ 550 h 550"/>
                <a:gd name="T6" fmla="*/ 0 60000 65536"/>
                <a:gd name="T7" fmla="*/ 0 60000 65536"/>
                <a:gd name="T8" fmla="*/ 0 60000 65536"/>
                <a:gd name="T9" fmla="*/ 0 w 400"/>
                <a:gd name="T10" fmla="*/ 0 h 550"/>
                <a:gd name="T11" fmla="*/ 400 w 400"/>
                <a:gd name="T12" fmla="*/ 550 h 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550">
                  <a:moveTo>
                    <a:pt x="0" y="0"/>
                  </a:moveTo>
                  <a:lnTo>
                    <a:pt x="400" y="0"/>
                  </a:lnTo>
                  <a:lnTo>
                    <a:pt x="400" y="5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Freeform 56"/>
            <p:cNvSpPr>
              <a:spLocks/>
            </p:cNvSpPr>
            <p:nvPr/>
          </p:nvSpPr>
          <p:spPr bwMode="auto">
            <a:xfrm>
              <a:off x="4271" y="3033"/>
              <a:ext cx="225" cy="550"/>
            </a:xfrm>
            <a:custGeom>
              <a:avLst/>
              <a:gdLst>
                <a:gd name="T0" fmla="*/ 0 w 400"/>
                <a:gd name="T1" fmla="*/ 0 h 550"/>
                <a:gd name="T2" fmla="*/ 400 w 400"/>
                <a:gd name="T3" fmla="*/ 0 h 550"/>
                <a:gd name="T4" fmla="*/ 400 w 400"/>
                <a:gd name="T5" fmla="*/ 550 h 550"/>
                <a:gd name="T6" fmla="*/ 0 60000 65536"/>
                <a:gd name="T7" fmla="*/ 0 60000 65536"/>
                <a:gd name="T8" fmla="*/ 0 60000 65536"/>
                <a:gd name="T9" fmla="*/ 0 w 400"/>
                <a:gd name="T10" fmla="*/ 0 h 550"/>
                <a:gd name="T11" fmla="*/ 400 w 400"/>
                <a:gd name="T12" fmla="*/ 550 h 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550">
                  <a:moveTo>
                    <a:pt x="0" y="0"/>
                  </a:moveTo>
                  <a:lnTo>
                    <a:pt x="400" y="0"/>
                  </a:lnTo>
                  <a:lnTo>
                    <a:pt x="400" y="5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Freeform 57"/>
            <p:cNvSpPr>
              <a:spLocks/>
            </p:cNvSpPr>
            <p:nvPr/>
          </p:nvSpPr>
          <p:spPr bwMode="auto">
            <a:xfrm flipH="1">
              <a:off x="3617" y="3054"/>
              <a:ext cx="200" cy="575"/>
            </a:xfrm>
            <a:custGeom>
              <a:avLst/>
              <a:gdLst>
                <a:gd name="T0" fmla="*/ 0 w 400"/>
                <a:gd name="T1" fmla="*/ 0 h 550"/>
                <a:gd name="T2" fmla="*/ 400 w 400"/>
                <a:gd name="T3" fmla="*/ 0 h 550"/>
                <a:gd name="T4" fmla="*/ 400 w 400"/>
                <a:gd name="T5" fmla="*/ 550 h 550"/>
                <a:gd name="T6" fmla="*/ 0 60000 65536"/>
                <a:gd name="T7" fmla="*/ 0 60000 65536"/>
                <a:gd name="T8" fmla="*/ 0 60000 65536"/>
                <a:gd name="T9" fmla="*/ 0 w 400"/>
                <a:gd name="T10" fmla="*/ 0 h 550"/>
                <a:gd name="T11" fmla="*/ 400 w 400"/>
                <a:gd name="T12" fmla="*/ 550 h 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550">
                  <a:moveTo>
                    <a:pt x="0" y="0"/>
                  </a:moveTo>
                  <a:lnTo>
                    <a:pt x="400" y="0"/>
                  </a:lnTo>
                  <a:lnTo>
                    <a:pt x="400" y="5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Freeform 58"/>
            <p:cNvSpPr>
              <a:spLocks/>
            </p:cNvSpPr>
            <p:nvPr/>
          </p:nvSpPr>
          <p:spPr bwMode="auto">
            <a:xfrm>
              <a:off x="3167" y="3054"/>
              <a:ext cx="200" cy="550"/>
            </a:xfrm>
            <a:custGeom>
              <a:avLst/>
              <a:gdLst>
                <a:gd name="T0" fmla="*/ 0 w 400"/>
                <a:gd name="T1" fmla="*/ 0 h 550"/>
                <a:gd name="T2" fmla="*/ 400 w 400"/>
                <a:gd name="T3" fmla="*/ 0 h 550"/>
                <a:gd name="T4" fmla="*/ 400 w 400"/>
                <a:gd name="T5" fmla="*/ 550 h 550"/>
                <a:gd name="T6" fmla="*/ 0 60000 65536"/>
                <a:gd name="T7" fmla="*/ 0 60000 65536"/>
                <a:gd name="T8" fmla="*/ 0 60000 65536"/>
                <a:gd name="T9" fmla="*/ 0 w 400"/>
                <a:gd name="T10" fmla="*/ 0 h 550"/>
                <a:gd name="T11" fmla="*/ 400 w 400"/>
                <a:gd name="T12" fmla="*/ 550 h 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550">
                  <a:moveTo>
                    <a:pt x="0" y="0"/>
                  </a:moveTo>
                  <a:lnTo>
                    <a:pt x="400" y="0"/>
                  </a:lnTo>
                  <a:lnTo>
                    <a:pt x="400" y="5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Freeform 59"/>
            <p:cNvSpPr>
              <a:spLocks/>
            </p:cNvSpPr>
            <p:nvPr/>
          </p:nvSpPr>
          <p:spPr bwMode="auto">
            <a:xfrm>
              <a:off x="2096" y="3033"/>
              <a:ext cx="225" cy="550"/>
            </a:xfrm>
            <a:custGeom>
              <a:avLst/>
              <a:gdLst>
                <a:gd name="T0" fmla="*/ 0 w 400"/>
                <a:gd name="T1" fmla="*/ 0 h 550"/>
                <a:gd name="T2" fmla="*/ 400 w 400"/>
                <a:gd name="T3" fmla="*/ 0 h 550"/>
                <a:gd name="T4" fmla="*/ 400 w 400"/>
                <a:gd name="T5" fmla="*/ 550 h 550"/>
                <a:gd name="T6" fmla="*/ 0 60000 65536"/>
                <a:gd name="T7" fmla="*/ 0 60000 65536"/>
                <a:gd name="T8" fmla="*/ 0 60000 65536"/>
                <a:gd name="T9" fmla="*/ 0 w 400"/>
                <a:gd name="T10" fmla="*/ 0 h 550"/>
                <a:gd name="T11" fmla="*/ 400 w 400"/>
                <a:gd name="T12" fmla="*/ 550 h 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550">
                  <a:moveTo>
                    <a:pt x="0" y="0"/>
                  </a:moveTo>
                  <a:lnTo>
                    <a:pt x="400" y="0"/>
                  </a:lnTo>
                  <a:lnTo>
                    <a:pt x="400" y="5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Freeform 60"/>
            <p:cNvSpPr>
              <a:spLocks/>
            </p:cNvSpPr>
            <p:nvPr/>
          </p:nvSpPr>
          <p:spPr bwMode="auto">
            <a:xfrm flipH="1">
              <a:off x="2522" y="3033"/>
              <a:ext cx="175" cy="525"/>
            </a:xfrm>
            <a:custGeom>
              <a:avLst/>
              <a:gdLst>
                <a:gd name="T0" fmla="*/ 0 w 400"/>
                <a:gd name="T1" fmla="*/ 0 h 550"/>
                <a:gd name="T2" fmla="*/ 400 w 400"/>
                <a:gd name="T3" fmla="*/ 0 h 550"/>
                <a:gd name="T4" fmla="*/ 400 w 400"/>
                <a:gd name="T5" fmla="*/ 550 h 550"/>
                <a:gd name="T6" fmla="*/ 0 60000 65536"/>
                <a:gd name="T7" fmla="*/ 0 60000 65536"/>
                <a:gd name="T8" fmla="*/ 0 60000 65536"/>
                <a:gd name="T9" fmla="*/ 0 w 400"/>
                <a:gd name="T10" fmla="*/ 0 h 550"/>
                <a:gd name="T11" fmla="*/ 400 w 400"/>
                <a:gd name="T12" fmla="*/ 550 h 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550">
                  <a:moveTo>
                    <a:pt x="0" y="0"/>
                  </a:moveTo>
                  <a:lnTo>
                    <a:pt x="400" y="0"/>
                  </a:lnTo>
                  <a:lnTo>
                    <a:pt x="400" y="5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Freeform 61"/>
            <p:cNvSpPr>
              <a:spLocks/>
            </p:cNvSpPr>
            <p:nvPr/>
          </p:nvSpPr>
          <p:spPr bwMode="auto">
            <a:xfrm flipH="1">
              <a:off x="1471" y="3033"/>
              <a:ext cx="175" cy="575"/>
            </a:xfrm>
            <a:custGeom>
              <a:avLst/>
              <a:gdLst>
                <a:gd name="T0" fmla="*/ 0 w 400"/>
                <a:gd name="T1" fmla="*/ 0 h 550"/>
                <a:gd name="T2" fmla="*/ 400 w 400"/>
                <a:gd name="T3" fmla="*/ 0 h 550"/>
                <a:gd name="T4" fmla="*/ 400 w 400"/>
                <a:gd name="T5" fmla="*/ 550 h 550"/>
                <a:gd name="T6" fmla="*/ 0 60000 65536"/>
                <a:gd name="T7" fmla="*/ 0 60000 65536"/>
                <a:gd name="T8" fmla="*/ 0 60000 65536"/>
                <a:gd name="T9" fmla="*/ 0 w 400"/>
                <a:gd name="T10" fmla="*/ 0 h 550"/>
                <a:gd name="T11" fmla="*/ 400 w 400"/>
                <a:gd name="T12" fmla="*/ 550 h 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550">
                  <a:moveTo>
                    <a:pt x="0" y="0"/>
                  </a:moveTo>
                  <a:lnTo>
                    <a:pt x="400" y="0"/>
                  </a:lnTo>
                  <a:lnTo>
                    <a:pt x="400" y="5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607" name="Group 65"/>
            <p:cNvGrpSpPr>
              <a:grpSpLocks/>
            </p:cNvGrpSpPr>
            <p:nvPr/>
          </p:nvGrpSpPr>
          <p:grpSpPr bwMode="auto">
            <a:xfrm>
              <a:off x="1679" y="3332"/>
              <a:ext cx="425" cy="424"/>
              <a:chOff x="4129" y="279"/>
              <a:chExt cx="1535" cy="1374"/>
            </a:xfrm>
          </p:grpSpPr>
          <p:sp>
            <p:nvSpPr>
              <p:cNvPr id="24618" name="Arc 63"/>
              <p:cNvSpPr>
                <a:spLocks/>
              </p:cNvSpPr>
              <p:nvPr/>
            </p:nvSpPr>
            <p:spPr bwMode="auto">
              <a:xfrm>
                <a:off x="4330" y="553"/>
                <a:ext cx="1148" cy="576"/>
              </a:xfrm>
              <a:custGeom>
                <a:avLst/>
                <a:gdLst>
                  <a:gd name="T0" fmla="*/ 0 w 43050"/>
                  <a:gd name="T1" fmla="*/ 513 h 21600"/>
                  <a:gd name="T2" fmla="*/ 1148 w 43050"/>
                  <a:gd name="T3" fmla="*/ 550 h 21600"/>
                  <a:gd name="T4" fmla="*/ 573 w 43050"/>
                  <a:gd name="T5" fmla="*/ 576 h 21600"/>
                  <a:gd name="T6" fmla="*/ 0 60000 65536"/>
                  <a:gd name="T7" fmla="*/ 0 60000 65536"/>
                  <a:gd name="T8" fmla="*/ 0 60000 65536"/>
                  <a:gd name="T9" fmla="*/ 0 w 43050"/>
                  <a:gd name="T10" fmla="*/ 0 h 21600"/>
                  <a:gd name="T11" fmla="*/ 43050 w 430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050" h="21600" fill="none" extrusionOk="0">
                    <a:moveTo>
                      <a:pt x="0" y="19251"/>
                    </a:moveTo>
                    <a:cubicBezTo>
                      <a:pt x="1198" y="8296"/>
                      <a:pt x="10451" y="-1"/>
                      <a:pt x="21472" y="0"/>
                    </a:cubicBezTo>
                    <a:cubicBezTo>
                      <a:pt x="33021" y="0"/>
                      <a:pt x="42526" y="9084"/>
                      <a:pt x="43049" y="20622"/>
                    </a:cubicBezTo>
                  </a:path>
                  <a:path w="43050" h="21600" stroke="0" extrusionOk="0">
                    <a:moveTo>
                      <a:pt x="0" y="19251"/>
                    </a:moveTo>
                    <a:cubicBezTo>
                      <a:pt x="1198" y="8296"/>
                      <a:pt x="10451" y="-1"/>
                      <a:pt x="21472" y="0"/>
                    </a:cubicBezTo>
                    <a:cubicBezTo>
                      <a:pt x="33021" y="0"/>
                      <a:pt x="42526" y="9084"/>
                      <a:pt x="43049" y="20622"/>
                    </a:cubicBezTo>
                    <a:lnTo>
                      <a:pt x="2147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9" name="Oval 64"/>
              <p:cNvSpPr>
                <a:spLocks noChangeArrowheads="1"/>
              </p:cNvSpPr>
              <p:nvPr/>
            </p:nvSpPr>
            <p:spPr bwMode="auto">
              <a:xfrm>
                <a:off x="4129" y="279"/>
                <a:ext cx="1535" cy="137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08" name="Line 66"/>
            <p:cNvSpPr>
              <a:spLocks noChangeShapeType="1"/>
            </p:cNvSpPr>
            <p:nvPr/>
          </p:nvSpPr>
          <p:spPr bwMode="auto">
            <a:xfrm>
              <a:off x="2725" y="3924"/>
              <a:ext cx="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grpSp>
          <p:nvGrpSpPr>
            <p:cNvPr id="24609" name="Group 67"/>
            <p:cNvGrpSpPr>
              <a:grpSpLocks/>
            </p:cNvGrpSpPr>
            <p:nvPr/>
          </p:nvGrpSpPr>
          <p:grpSpPr bwMode="auto">
            <a:xfrm>
              <a:off x="2725" y="3346"/>
              <a:ext cx="425" cy="424"/>
              <a:chOff x="4129" y="279"/>
              <a:chExt cx="1535" cy="1374"/>
            </a:xfrm>
          </p:grpSpPr>
          <p:sp>
            <p:nvSpPr>
              <p:cNvPr id="24616" name="Arc 68"/>
              <p:cNvSpPr>
                <a:spLocks/>
              </p:cNvSpPr>
              <p:nvPr/>
            </p:nvSpPr>
            <p:spPr bwMode="auto">
              <a:xfrm>
                <a:off x="4330" y="553"/>
                <a:ext cx="1148" cy="576"/>
              </a:xfrm>
              <a:custGeom>
                <a:avLst/>
                <a:gdLst>
                  <a:gd name="T0" fmla="*/ 0 w 43050"/>
                  <a:gd name="T1" fmla="*/ 513 h 21600"/>
                  <a:gd name="T2" fmla="*/ 1148 w 43050"/>
                  <a:gd name="T3" fmla="*/ 550 h 21600"/>
                  <a:gd name="T4" fmla="*/ 573 w 43050"/>
                  <a:gd name="T5" fmla="*/ 576 h 21600"/>
                  <a:gd name="T6" fmla="*/ 0 60000 65536"/>
                  <a:gd name="T7" fmla="*/ 0 60000 65536"/>
                  <a:gd name="T8" fmla="*/ 0 60000 65536"/>
                  <a:gd name="T9" fmla="*/ 0 w 43050"/>
                  <a:gd name="T10" fmla="*/ 0 h 21600"/>
                  <a:gd name="T11" fmla="*/ 43050 w 430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050" h="21600" fill="none" extrusionOk="0">
                    <a:moveTo>
                      <a:pt x="0" y="19251"/>
                    </a:moveTo>
                    <a:cubicBezTo>
                      <a:pt x="1198" y="8296"/>
                      <a:pt x="10451" y="-1"/>
                      <a:pt x="21472" y="0"/>
                    </a:cubicBezTo>
                    <a:cubicBezTo>
                      <a:pt x="33021" y="0"/>
                      <a:pt x="42526" y="9084"/>
                      <a:pt x="43049" y="20622"/>
                    </a:cubicBezTo>
                  </a:path>
                  <a:path w="43050" h="21600" stroke="0" extrusionOk="0">
                    <a:moveTo>
                      <a:pt x="0" y="19251"/>
                    </a:moveTo>
                    <a:cubicBezTo>
                      <a:pt x="1198" y="8296"/>
                      <a:pt x="10451" y="-1"/>
                      <a:pt x="21472" y="0"/>
                    </a:cubicBezTo>
                    <a:cubicBezTo>
                      <a:pt x="33021" y="0"/>
                      <a:pt x="42526" y="9084"/>
                      <a:pt x="43049" y="20622"/>
                    </a:cubicBezTo>
                    <a:lnTo>
                      <a:pt x="2147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7" name="Oval 69"/>
              <p:cNvSpPr>
                <a:spLocks noChangeArrowheads="1"/>
              </p:cNvSpPr>
              <p:nvPr/>
            </p:nvSpPr>
            <p:spPr bwMode="auto">
              <a:xfrm>
                <a:off x="4129" y="279"/>
                <a:ext cx="1535" cy="137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10" name="Group 70"/>
            <p:cNvGrpSpPr>
              <a:grpSpLocks/>
            </p:cNvGrpSpPr>
            <p:nvPr/>
          </p:nvGrpSpPr>
          <p:grpSpPr bwMode="auto">
            <a:xfrm>
              <a:off x="3875" y="3346"/>
              <a:ext cx="425" cy="424"/>
              <a:chOff x="4129" y="279"/>
              <a:chExt cx="1535" cy="1374"/>
            </a:xfrm>
          </p:grpSpPr>
          <p:sp>
            <p:nvSpPr>
              <p:cNvPr id="24614" name="Arc 71"/>
              <p:cNvSpPr>
                <a:spLocks/>
              </p:cNvSpPr>
              <p:nvPr/>
            </p:nvSpPr>
            <p:spPr bwMode="auto">
              <a:xfrm>
                <a:off x="4330" y="553"/>
                <a:ext cx="1148" cy="576"/>
              </a:xfrm>
              <a:custGeom>
                <a:avLst/>
                <a:gdLst>
                  <a:gd name="T0" fmla="*/ 0 w 43050"/>
                  <a:gd name="T1" fmla="*/ 513 h 21600"/>
                  <a:gd name="T2" fmla="*/ 1148 w 43050"/>
                  <a:gd name="T3" fmla="*/ 550 h 21600"/>
                  <a:gd name="T4" fmla="*/ 573 w 43050"/>
                  <a:gd name="T5" fmla="*/ 576 h 21600"/>
                  <a:gd name="T6" fmla="*/ 0 60000 65536"/>
                  <a:gd name="T7" fmla="*/ 0 60000 65536"/>
                  <a:gd name="T8" fmla="*/ 0 60000 65536"/>
                  <a:gd name="T9" fmla="*/ 0 w 43050"/>
                  <a:gd name="T10" fmla="*/ 0 h 21600"/>
                  <a:gd name="T11" fmla="*/ 43050 w 430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050" h="21600" fill="none" extrusionOk="0">
                    <a:moveTo>
                      <a:pt x="0" y="19251"/>
                    </a:moveTo>
                    <a:cubicBezTo>
                      <a:pt x="1198" y="8296"/>
                      <a:pt x="10451" y="-1"/>
                      <a:pt x="21472" y="0"/>
                    </a:cubicBezTo>
                    <a:cubicBezTo>
                      <a:pt x="33021" y="0"/>
                      <a:pt x="42526" y="9084"/>
                      <a:pt x="43049" y="20622"/>
                    </a:cubicBezTo>
                  </a:path>
                  <a:path w="43050" h="21600" stroke="0" extrusionOk="0">
                    <a:moveTo>
                      <a:pt x="0" y="19251"/>
                    </a:moveTo>
                    <a:cubicBezTo>
                      <a:pt x="1198" y="8296"/>
                      <a:pt x="10451" y="-1"/>
                      <a:pt x="21472" y="0"/>
                    </a:cubicBezTo>
                    <a:cubicBezTo>
                      <a:pt x="33021" y="0"/>
                      <a:pt x="42526" y="9084"/>
                      <a:pt x="43049" y="20622"/>
                    </a:cubicBezTo>
                    <a:lnTo>
                      <a:pt x="2147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5" name="Oval 72"/>
              <p:cNvSpPr>
                <a:spLocks noChangeArrowheads="1"/>
              </p:cNvSpPr>
              <p:nvPr/>
            </p:nvSpPr>
            <p:spPr bwMode="auto">
              <a:xfrm>
                <a:off x="4129" y="279"/>
                <a:ext cx="1535" cy="137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11" name="Text Box 73"/>
            <p:cNvSpPr txBox="1">
              <a:spLocks noChangeArrowheads="1"/>
            </p:cNvSpPr>
            <p:nvPr/>
          </p:nvSpPr>
          <p:spPr bwMode="auto">
            <a:xfrm>
              <a:off x="1752" y="3633"/>
              <a:ext cx="40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 dirty="0" smtClean="0">
                  <a:latin typeface="Times New Roman" charset="0"/>
                </a:rPr>
                <a:t>R</a:t>
              </a:r>
              <a:r>
                <a:rPr lang="en-GB" sz="2400" baseline="-25000" dirty="0" smtClean="0">
                  <a:latin typeface="Times New Roman" charset="0"/>
                </a:rPr>
                <a:t>1</a:t>
              </a:r>
              <a:endParaRPr lang="en-GB" sz="2400" dirty="0">
                <a:latin typeface="Times New Roman" charset="0"/>
              </a:endParaRPr>
            </a:p>
          </p:txBody>
        </p:sp>
        <p:sp>
          <p:nvSpPr>
            <p:cNvPr id="24612" name="Text Box 74"/>
            <p:cNvSpPr txBox="1">
              <a:spLocks noChangeArrowheads="1"/>
            </p:cNvSpPr>
            <p:nvPr/>
          </p:nvSpPr>
          <p:spPr bwMode="auto">
            <a:xfrm>
              <a:off x="2829" y="3636"/>
              <a:ext cx="40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 dirty="0" smtClean="0">
                  <a:latin typeface="Times New Roman" charset="0"/>
                </a:rPr>
                <a:t>R</a:t>
              </a:r>
              <a:r>
                <a:rPr lang="en-GB" sz="2400" baseline="-25000" dirty="0" smtClean="0">
                  <a:latin typeface="Times New Roman" charset="0"/>
                </a:rPr>
                <a:t>2</a:t>
              </a:r>
              <a:endParaRPr lang="en-GB" sz="2400" dirty="0">
                <a:latin typeface="Times New Roman" charset="0"/>
              </a:endParaRPr>
            </a:p>
          </p:txBody>
        </p:sp>
        <p:sp>
          <p:nvSpPr>
            <p:cNvPr id="24613" name="Text Box 75"/>
            <p:cNvSpPr txBox="1">
              <a:spLocks noChangeArrowheads="1"/>
            </p:cNvSpPr>
            <p:nvPr/>
          </p:nvSpPr>
          <p:spPr bwMode="auto">
            <a:xfrm>
              <a:off x="3964" y="3636"/>
              <a:ext cx="40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 dirty="0" smtClean="0">
                  <a:latin typeface="Times New Roman" charset="0"/>
                </a:rPr>
                <a:t>R</a:t>
              </a:r>
              <a:r>
                <a:rPr lang="en-GB" sz="2400" baseline="-25000" dirty="0" smtClean="0">
                  <a:latin typeface="Times New Roman" charset="0"/>
                </a:rPr>
                <a:t>3</a:t>
              </a:r>
              <a:endParaRPr lang="en-GB" sz="2400" dirty="0">
                <a:latin typeface="Times New Roman" charset="0"/>
              </a:endParaRPr>
            </a:p>
          </p:txBody>
        </p:sp>
      </p:grpSp>
      <p:sp>
        <p:nvSpPr>
          <p:cNvPr id="24580" name="Rectangle 77"/>
          <p:cNvSpPr>
            <a:spLocks noGrp="1" noChangeArrowheads="1"/>
          </p:cNvSpPr>
          <p:nvPr>
            <p:ph type="title"/>
          </p:nvPr>
        </p:nvSpPr>
        <p:spPr>
          <a:xfrm>
            <a:off x="1031638" y="731838"/>
            <a:ext cx="7024744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P.D. in Series Circuits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838460"/>
              </p:ext>
            </p:extLst>
          </p:nvPr>
        </p:nvGraphicFramePr>
        <p:xfrm>
          <a:off x="1659612" y="5091638"/>
          <a:ext cx="5762626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4" imgW="1930320" imgH="431640" progId="Equation.3">
                  <p:embed/>
                </p:oleObj>
              </mc:Choice>
              <mc:Fallback>
                <p:oleObj name="Equation" r:id="rId4" imgW="193032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0000" contrast="-7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612" y="5091638"/>
                        <a:ext cx="5762626" cy="1303338"/>
                      </a:xfrm>
                      <a:prstGeom prst="rect">
                        <a:avLst/>
                      </a:prstGeom>
                      <a:solidFill>
                        <a:srgbClr val="25406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309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92313"/>
            <a:ext cx="7620000" cy="3289300"/>
          </a:xfrm>
          <a:noFill/>
        </p:spPr>
        <p:txBody>
          <a:bodyPr/>
          <a:lstStyle/>
          <a:p>
            <a:pPr eaLnBrk="1" hangingPunct="1"/>
            <a:r>
              <a:rPr lang="en-GB" sz="2600" b="1" smtClean="0"/>
              <a:t>The sum of the p.d across individual components in a series circuit, is equal to the p.d across the whole circuit. </a:t>
            </a:r>
          </a:p>
          <a:p>
            <a:pPr eaLnBrk="1" hangingPunct="1">
              <a:buFont typeface="Wingdings" pitchFamily="2" charset="2"/>
              <a:buNone/>
            </a:pPr>
            <a:endParaRPr lang="en-GB" sz="2600" b="1" smtClean="0"/>
          </a:p>
          <a:p>
            <a:pPr eaLnBrk="1" hangingPunct="1"/>
            <a:r>
              <a:rPr lang="en-GB" sz="2600" b="1" smtClean="0"/>
              <a:t>The component with the largest resistance has the highest potential difference across it (i.e. V = I x R)</a:t>
            </a:r>
            <a:endParaRPr lang="en-GB" sz="2600" b="1" baseline="-25000" smtClean="0"/>
          </a:p>
        </p:txBody>
      </p:sp>
      <p:sp>
        <p:nvSpPr>
          <p:cNvPr id="25603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P.D. in Series Circuits</a:t>
            </a:r>
          </a:p>
        </p:txBody>
      </p:sp>
    </p:spTree>
    <p:extLst>
      <p:ext uri="{BB962C8B-B14F-4D97-AF65-F5344CB8AC3E}">
        <p14:creationId xmlns:p14="http://schemas.microsoft.com/office/powerpoint/2010/main" val="114892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441" y="908720"/>
            <a:ext cx="7024744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P.D. in Parallel Circuit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30563" y="1966913"/>
            <a:ext cx="4418012" cy="4435475"/>
            <a:chOff x="2611" y="1319"/>
            <a:chExt cx="2783" cy="2794"/>
          </a:xfrm>
        </p:grpSpPr>
        <p:grpSp>
          <p:nvGrpSpPr>
            <p:cNvPr id="26631" name="Group 8"/>
            <p:cNvGrpSpPr>
              <a:grpSpLocks/>
            </p:cNvGrpSpPr>
            <p:nvPr/>
          </p:nvGrpSpPr>
          <p:grpSpPr bwMode="auto">
            <a:xfrm>
              <a:off x="3733" y="3056"/>
              <a:ext cx="598" cy="1057"/>
              <a:chOff x="2558" y="2414"/>
              <a:chExt cx="845" cy="1278"/>
            </a:xfrm>
          </p:grpSpPr>
          <p:sp>
            <p:nvSpPr>
              <p:cNvPr id="26667" name="Oval 9"/>
              <p:cNvSpPr>
                <a:spLocks noChangeArrowheads="1"/>
              </p:cNvSpPr>
              <p:nvPr/>
            </p:nvSpPr>
            <p:spPr bwMode="auto">
              <a:xfrm>
                <a:off x="2743" y="2414"/>
                <a:ext cx="425" cy="37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GB" sz="2400" b="1">
                    <a:latin typeface="Times New Roman" charset="0"/>
                  </a:rPr>
                  <a:t>V</a:t>
                </a:r>
                <a:r>
                  <a:rPr lang="en-GB" sz="2400" b="1" baseline="-25000">
                    <a:latin typeface="Times New Roman" charset="0"/>
                  </a:rPr>
                  <a:t>3</a:t>
                </a: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26668" name="Freeform 10"/>
              <p:cNvSpPr>
                <a:spLocks/>
              </p:cNvSpPr>
              <p:nvPr/>
            </p:nvSpPr>
            <p:spPr bwMode="auto">
              <a:xfrm>
                <a:off x="3203" y="2610"/>
                <a:ext cx="200" cy="550"/>
              </a:xfrm>
              <a:custGeom>
                <a:avLst/>
                <a:gdLst>
                  <a:gd name="T0" fmla="*/ 0 w 400"/>
                  <a:gd name="T1" fmla="*/ 0 h 550"/>
                  <a:gd name="T2" fmla="*/ 400 w 400"/>
                  <a:gd name="T3" fmla="*/ 0 h 550"/>
                  <a:gd name="T4" fmla="*/ 400 w 400"/>
                  <a:gd name="T5" fmla="*/ 550 h 550"/>
                  <a:gd name="T6" fmla="*/ 0 60000 65536"/>
                  <a:gd name="T7" fmla="*/ 0 60000 65536"/>
                  <a:gd name="T8" fmla="*/ 0 60000 65536"/>
                  <a:gd name="T9" fmla="*/ 0 w 400"/>
                  <a:gd name="T10" fmla="*/ 0 h 550"/>
                  <a:gd name="T11" fmla="*/ 400 w 400"/>
                  <a:gd name="T12" fmla="*/ 550 h 5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" h="550">
                    <a:moveTo>
                      <a:pt x="0" y="0"/>
                    </a:moveTo>
                    <a:lnTo>
                      <a:pt x="400" y="0"/>
                    </a:lnTo>
                    <a:lnTo>
                      <a:pt x="400" y="55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9" name="Freeform 11"/>
              <p:cNvSpPr>
                <a:spLocks/>
              </p:cNvSpPr>
              <p:nvPr/>
            </p:nvSpPr>
            <p:spPr bwMode="auto">
              <a:xfrm flipH="1">
                <a:off x="2558" y="2589"/>
                <a:ext cx="175" cy="525"/>
              </a:xfrm>
              <a:custGeom>
                <a:avLst/>
                <a:gdLst>
                  <a:gd name="T0" fmla="*/ 0 w 400"/>
                  <a:gd name="T1" fmla="*/ 0 h 550"/>
                  <a:gd name="T2" fmla="*/ 400 w 400"/>
                  <a:gd name="T3" fmla="*/ 0 h 550"/>
                  <a:gd name="T4" fmla="*/ 400 w 400"/>
                  <a:gd name="T5" fmla="*/ 550 h 550"/>
                  <a:gd name="T6" fmla="*/ 0 60000 65536"/>
                  <a:gd name="T7" fmla="*/ 0 60000 65536"/>
                  <a:gd name="T8" fmla="*/ 0 60000 65536"/>
                  <a:gd name="T9" fmla="*/ 0 w 400"/>
                  <a:gd name="T10" fmla="*/ 0 h 550"/>
                  <a:gd name="T11" fmla="*/ 400 w 400"/>
                  <a:gd name="T12" fmla="*/ 550 h 5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" h="550">
                    <a:moveTo>
                      <a:pt x="0" y="0"/>
                    </a:moveTo>
                    <a:lnTo>
                      <a:pt x="400" y="0"/>
                    </a:lnTo>
                    <a:lnTo>
                      <a:pt x="400" y="55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0" name="Line 12"/>
              <p:cNvSpPr>
                <a:spLocks noChangeShapeType="1"/>
              </p:cNvSpPr>
              <p:nvPr/>
            </p:nvSpPr>
            <p:spPr bwMode="auto">
              <a:xfrm>
                <a:off x="2761" y="3480"/>
                <a:ext cx="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grpSp>
            <p:nvGrpSpPr>
              <p:cNvPr id="26671" name="Group 13"/>
              <p:cNvGrpSpPr>
                <a:grpSpLocks/>
              </p:cNvGrpSpPr>
              <p:nvPr/>
            </p:nvGrpSpPr>
            <p:grpSpPr bwMode="auto">
              <a:xfrm>
                <a:off x="2761" y="2902"/>
                <a:ext cx="425" cy="424"/>
                <a:chOff x="4129" y="279"/>
                <a:chExt cx="1535" cy="1374"/>
              </a:xfrm>
            </p:grpSpPr>
            <p:sp>
              <p:nvSpPr>
                <p:cNvPr id="26673" name="Arc 14"/>
                <p:cNvSpPr>
                  <a:spLocks/>
                </p:cNvSpPr>
                <p:nvPr/>
              </p:nvSpPr>
              <p:spPr bwMode="auto">
                <a:xfrm>
                  <a:off x="4330" y="553"/>
                  <a:ext cx="1148" cy="576"/>
                </a:xfrm>
                <a:custGeom>
                  <a:avLst/>
                  <a:gdLst>
                    <a:gd name="T0" fmla="*/ 0 w 43050"/>
                    <a:gd name="T1" fmla="*/ 513 h 21600"/>
                    <a:gd name="T2" fmla="*/ 1148 w 43050"/>
                    <a:gd name="T3" fmla="*/ 550 h 21600"/>
                    <a:gd name="T4" fmla="*/ 573 w 43050"/>
                    <a:gd name="T5" fmla="*/ 576 h 21600"/>
                    <a:gd name="T6" fmla="*/ 0 60000 65536"/>
                    <a:gd name="T7" fmla="*/ 0 60000 65536"/>
                    <a:gd name="T8" fmla="*/ 0 60000 65536"/>
                    <a:gd name="T9" fmla="*/ 0 w 43050"/>
                    <a:gd name="T10" fmla="*/ 0 h 21600"/>
                    <a:gd name="T11" fmla="*/ 43050 w 4305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050" h="21600" fill="none" extrusionOk="0">
                      <a:moveTo>
                        <a:pt x="0" y="19251"/>
                      </a:moveTo>
                      <a:cubicBezTo>
                        <a:pt x="1198" y="8296"/>
                        <a:pt x="10451" y="-1"/>
                        <a:pt x="21472" y="0"/>
                      </a:cubicBezTo>
                      <a:cubicBezTo>
                        <a:pt x="33021" y="0"/>
                        <a:pt x="42526" y="9084"/>
                        <a:pt x="43049" y="20622"/>
                      </a:cubicBezTo>
                    </a:path>
                    <a:path w="43050" h="21600" stroke="0" extrusionOk="0">
                      <a:moveTo>
                        <a:pt x="0" y="19251"/>
                      </a:moveTo>
                      <a:cubicBezTo>
                        <a:pt x="1198" y="8296"/>
                        <a:pt x="10451" y="-1"/>
                        <a:pt x="21472" y="0"/>
                      </a:cubicBezTo>
                      <a:cubicBezTo>
                        <a:pt x="33021" y="0"/>
                        <a:pt x="42526" y="9084"/>
                        <a:pt x="43049" y="20622"/>
                      </a:cubicBezTo>
                      <a:lnTo>
                        <a:pt x="21472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4" name="Oval 15"/>
                <p:cNvSpPr>
                  <a:spLocks noChangeArrowheads="1"/>
                </p:cNvSpPr>
                <p:nvPr/>
              </p:nvSpPr>
              <p:spPr bwMode="auto">
                <a:xfrm>
                  <a:off x="4129" y="279"/>
                  <a:ext cx="1535" cy="137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672" name="Text Box 16"/>
              <p:cNvSpPr txBox="1">
                <a:spLocks noChangeArrowheads="1"/>
              </p:cNvSpPr>
              <p:nvPr/>
            </p:nvSpPr>
            <p:spPr bwMode="auto">
              <a:xfrm>
                <a:off x="2870" y="3344"/>
                <a:ext cx="400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</p:grpSp>
        <p:grpSp>
          <p:nvGrpSpPr>
            <p:cNvPr id="26632" name="Group 17"/>
            <p:cNvGrpSpPr>
              <a:grpSpLocks/>
            </p:cNvGrpSpPr>
            <p:nvPr/>
          </p:nvGrpSpPr>
          <p:grpSpPr bwMode="auto">
            <a:xfrm>
              <a:off x="3863" y="1708"/>
              <a:ext cx="204" cy="397"/>
              <a:chOff x="2640" y="3408"/>
              <a:chExt cx="288" cy="480"/>
            </a:xfrm>
          </p:grpSpPr>
          <p:sp>
            <p:nvSpPr>
              <p:cNvPr id="26663" name="Line 18"/>
              <p:cNvSpPr>
                <a:spLocks noChangeShapeType="1"/>
              </p:cNvSpPr>
              <p:nvPr/>
            </p:nvSpPr>
            <p:spPr bwMode="auto">
              <a:xfrm>
                <a:off x="2640" y="34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26664" name="Line 19"/>
              <p:cNvSpPr>
                <a:spLocks noChangeShapeType="1"/>
              </p:cNvSpPr>
              <p:nvPr/>
            </p:nvSpPr>
            <p:spPr bwMode="auto">
              <a:xfrm>
                <a:off x="2736" y="3504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26665" name="Line 20"/>
              <p:cNvSpPr>
                <a:spLocks noChangeShapeType="1"/>
              </p:cNvSpPr>
              <p:nvPr/>
            </p:nvSpPr>
            <p:spPr bwMode="auto">
              <a:xfrm>
                <a:off x="2832" y="34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26666" name="Line 21"/>
              <p:cNvSpPr>
                <a:spLocks noChangeShapeType="1"/>
              </p:cNvSpPr>
              <p:nvPr/>
            </p:nvSpPr>
            <p:spPr bwMode="auto">
              <a:xfrm>
                <a:off x="2928" y="3504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sp>
          <p:nvSpPr>
            <p:cNvPr id="26633" name="Line 22"/>
            <p:cNvSpPr>
              <a:spLocks noChangeShapeType="1"/>
            </p:cNvSpPr>
            <p:nvPr/>
          </p:nvSpPr>
          <p:spPr bwMode="auto">
            <a:xfrm>
              <a:off x="2810" y="1907"/>
              <a:ext cx="10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6634" name="Line 23"/>
            <p:cNvSpPr>
              <a:spLocks noChangeShapeType="1"/>
            </p:cNvSpPr>
            <p:nvPr/>
          </p:nvSpPr>
          <p:spPr bwMode="auto">
            <a:xfrm>
              <a:off x="2810" y="1907"/>
              <a:ext cx="0" cy="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6635" name="Line 24"/>
            <p:cNvSpPr>
              <a:spLocks noChangeShapeType="1"/>
            </p:cNvSpPr>
            <p:nvPr/>
          </p:nvSpPr>
          <p:spPr bwMode="auto">
            <a:xfrm>
              <a:off x="4067" y="1907"/>
              <a:ext cx="5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6636" name="Line 25"/>
            <p:cNvSpPr>
              <a:spLocks noChangeShapeType="1"/>
            </p:cNvSpPr>
            <p:nvPr/>
          </p:nvSpPr>
          <p:spPr bwMode="auto">
            <a:xfrm>
              <a:off x="5391" y="1907"/>
              <a:ext cx="0" cy="1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grpSp>
          <p:nvGrpSpPr>
            <p:cNvPr id="26637" name="Group 26"/>
            <p:cNvGrpSpPr>
              <a:grpSpLocks/>
            </p:cNvGrpSpPr>
            <p:nvPr/>
          </p:nvGrpSpPr>
          <p:grpSpPr bwMode="auto">
            <a:xfrm>
              <a:off x="4669" y="1846"/>
              <a:ext cx="308" cy="104"/>
              <a:chOff x="3600" y="2159"/>
              <a:chExt cx="435" cy="125"/>
            </a:xfrm>
          </p:grpSpPr>
          <p:sp>
            <p:nvSpPr>
              <p:cNvPr id="26660" name="Oval 27"/>
              <p:cNvSpPr>
                <a:spLocks noChangeArrowheads="1"/>
              </p:cNvSpPr>
              <p:nvPr/>
            </p:nvSpPr>
            <p:spPr bwMode="auto">
              <a:xfrm>
                <a:off x="3600" y="2175"/>
                <a:ext cx="75" cy="1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1" name="Oval 28"/>
              <p:cNvSpPr>
                <a:spLocks noChangeArrowheads="1"/>
              </p:cNvSpPr>
              <p:nvPr/>
            </p:nvSpPr>
            <p:spPr bwMode="auto">
              <a:xfrm>
                <a:off x="3960" y="2175"/>
                <a:ext cx="75" cy="1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2" name="Line 29"/>
              <p:cNvSpPr>
                <a:spLocks noChangeShapeType="1"/>
              </p:cNvSpPr>
              <p:nvPr/>
            </p:nvSpPr>
            <p:spPr bwMode="auto">
              <a:xfrm flipV="1">
                <a:off x="3666" y="2159"/>
                <a:ext cx="350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sp>
          <p:nvSpPr>
            <p:cNvPr id="26638" name="Line 30"/>
            <p:cNvSpPr>
              <a:spLocks noChangeShapeType="1"/>
            </p:cNvSpPr>
            <p:nvPr/>
          </p:nvSpPr>
          <p:spPr bwMode="auto">
            <a:xfrm>
              <a:off x="4982" y="1909"/>
              <a:ext cx="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6639" name="Text Box 31"/>
            <p:cNvSpPr txBox="1">
              <a:spLocks noChangeArrowheads="1"/>
            </p:cNvSpPr>
            <p:nvPr/>
          </p:nvSpPr>
          <p:spPr bwMode="auto">
            <a:xfrm>
              <a:off x="4533" y="1568"/>
              <a:ext cx="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charset="0"/>
                </a:rPr>
                <a:t>Switch</a:t>
              </a:r>
            </a:p>
          </p:txBody>
        </p:sp>
        <p:sp>
          <p:nvSpPr>
            <p:cNvPr id="26640" name="AutoShape 32"/>
            <p:cNvSpPr>
              <a:spLocks noChangeArrowheads="1"/>
            </p:cNvSpPr>
            <p:nvPr/>
          </p:nvSpPr>
          <p:spPr bwMode="auto">
            <a:xfrm rot="10800000">
              <a:off x="2758" y="2342"/>
              <a:ext cx="106" cy="6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Text Box 33"/>
            <p:cNvSpPr txBox="1">
              <a:spLocks noChangeArrowheads="1"/>
            </p:cNvSpPr>
            <p:nvPr/>
          </p:nvSpPr>
          <p:spPr bwMode="auto">
            <a:xfrm>
              <a:off x="2611" y="2178"/>
              <a:ext cx="19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3200" b="1">
                  <a:latin typeface="Times New Roman" charset="0"/>
                </a:rPr>
                <a:t>I</a:t>
              </a:r>
              <a:endParaRPr lang="en-GB" sz="2400">
                <a:latin typeface="Times New Roman" charset="0"/>
              </a:endParaRPr>
            </a:p>
          </p:txBody>
        </p:sp>
        <p:sp>
          <p:nvSpPr>
            <p:cNvPr id="26642" name="Oval 34"/>
            <p:cNvSpPr>
              <a:spLocks noChangeArrowheads="1"/>
            </p:cNvSpPr>
            <p:nvPr/>
          </p:nvSpPr>
          <p:spPr bwMode="auto">
            <a:xfrm>
              <a:off x="3808" y="1319"/>
              <a:ext cx="300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GB" sz="2400" b="1">
                  <a:latin typeface="Times New Roman" charset="0"/>
                </a:rPr>
                <a:t>V</a:t>
              </a:r>
              <a:r>
                <a:rPr lang="en-GB" sz="2400" b="1" baseline="-25000">
                  <a:latin typeface="Times New Roman" charset="0"/>
                </a:rPr>
                <a:t>1</a:t>
              </a:r>
              <a:endParaRPr lang="en-GB" sz="2400">
                <a:latin typeface="Times New Roman" charset="0"/>
              </a:endParaRPr>
            </a:p>
          </p:txBody>
        </p:sp>
        <p:sp>
          <p:nvSpPr>
            <p:cNvPr id="26643" name="Freeform 35"/>
            <p:cNvSpPr>
              <a:spLocks/>
            </p:cNvSpPr>
            <p:nvPr/>
          </p:nvSpPr>
          <p:spPr bwMode="auto">
            <a:xfrm>
              <a:off x="4117" y="1464"/>
              <a:ext cx="284" cy="454"/>
            </a:xfrm>
            <a:custGeom>
              <a:avLst/>
              <a:gdLst>
                <a:gd name="T0" fmla="*/ 0 w 400"/>
                <a:gd name="T1" fmla="*/ 0 h 550"/>
                <a:gd name="T2" fmla="*/ 400 w 400"/>
                <a:gd name="T3" fmla="*/ 0 h 550"/>
                <a:gd name="T4" fmla="*/ 400 w 400"/>
                <a:gd name="T5" fmla="*/ 550 h 550"/>
                <a:gd name="T6" fmla="*/ 0 60000 65536"/>
                <a:gd name="T7" fmla="*/ 0 60000 65536"/>
                <a:gd name="T8" fmla="*/ 0 60000 65536"/>
                <a:gd name="T9" fmla="*/ 0 w 400"/>
                <a:gd name="T10" fmla="*/ 0 h 550"/>
                <a:gd name="T11" fmla="*/ 400 w 400"/>
                <a:gd name="T12" fmla="*/ 550 h 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550">
                  <a:moveTo>
                    <a:pt x="0" y="0"/>
                  </a:moveTo>
                  <a:lnTo>
                    <a:pt x="400" y="0"/>
                  </a:lnTo>
                  <a:lnTo>
                    <a:pt x="400" y="5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Freeform 36"/>
            <p:cNvSpPr>
              <a:spLocks/>
            </p:cNvSpPr>
            <p:nvPr/>
          </p:nvSpPr>
          <p:spPr bwMode="auto">
            <a:xfrm flipH="1">
              <a:off x="3504" y="1461"/>
              <a:ext cx="283" cy="455"/>
            </a:xfrm>
            <a:custGeom>
              <a:avLst/>
              <a:gdLst>
                <a:gd name="T0" fmla="*/ 0 w 400"/>
                <a:gd name="T1" fmla="*/ 0 h 550"/>
                <a:gd name="T2" fmla="*/ 400 w 400"/>
                <a:gd name="T3" fmla="*/ 0 h 550"/>
                <a:gd name="T4" fmla="*/ 400 w 400"/>
                <a:gd name="T5" fmla="*/ 550 h 550"/>
                <a:gd name="T6" fmla="*/ 0 60000 65536"/>
                <a:gd name="T7" fmla="*/ 0 60000 65536"/>
                <a:gd name="T8" fmla="*/ 0 60000 65536"/>
                <a:gd name="T9" fmla="*/ 0 w 400"/>
                <a:gd name="T10" fmla="*/ 0 h 550"/>
                <a:gd name="T11" fmla="*/ 400 w 400"/>
                <a:gd name="T12" fmla="*/ 550 h 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550">
                  <a:moveTo>
                    <a:pt x="0" y="0"/>
                  </a:moveTo>
                  <a:lnTo>
                    <a:pt x="400" y="0"/>
                  </a:lnTo>
                  <a:lnTo>
                    <a:pt x="400" y="5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5" name="Group 37"/>
            <p:cNvGrpSpPr>
              <a:grpSpLocks/>
            </p:cNvGrpSpPr>
            <p:nvPr/>
          </p:nvGrpSpPr>
          <p:grpSpPr bwMode="auto">
            <a:xfrm>
              <a:off x="3708" y="2197"/>
              <a:ext cx="933" cy="1060"/>
              <a:chOff x="1507" y="2414"/>
              <a:chExt cx="1319" cy="1282"/>
            </a:xfrm>
          </p:grpSpPr>
          <p:sp>
            <p:nvSpPr>
              <p:cNvPr id="26652" name="Line 38"/>
              <p:cNvSpPr>
                <a:spLocks noChangeShapeType="1"/>
              </p:cNvSpPr>
              <p:nvPr/>
            </p:nvSpPr>
            <p:spPr bwMode="auto">
              <a:xfrm>
                <a:off x="2094" y="3135"/>
                <a:ext cx="7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26653" name="Oval 39"/>
              <p:cNvSpPr>
                <a:spLocks noChangeArrowheads="1"/>
              </p:cNvSpPr>
              <p:nvPr/>
            </p:nvSpPr>
            <p:spPr bwMode="auto">
              <a:xfrm>
                <a:off x="1694" y="2414"/>
                <a:ext cx="425" cy="37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GB" sz="2400" b="1">
                    <a:latin typeface="Times New Roman" charset="0"/>
                  </a:rPr>
                  <a:t>V</a:t>
                </a:r>
                <a:r>
                  <a:rPr lang="en-GB" sz="2400" b="1" baseline="-25000">
                    <a:latin typeface="Times New Roman" charset="0"/>
                  </a:rPr>
                  <a:t>2</a:t>
                </a: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26654" name="Freeform 40"/>
              <p:cNvSpPr>
                <a:spLocks/>
              </p:cNvSpPr>
              <p:nvPr/>
            </p:nvSpPr>
            <p:spPr bwMode="auto">
              <a:xfrm>
                <a:off x="2132" y="2589"/>
                <a:ext cx="225" cy="550"/>
              </a:xfrm>
              <a:custGeom>
                <a:avLst/>
                <a:gdLst>
                  <a:gd name="T0" fmla="*/ 0 w 400"/>
                  <a:gd name="T1" fmla="*/ 0 h 550"/>
                  <a:gd name="T2" fmla="*/ 400 w 400"/>
                  <a:gd name="T3" fmla="*/ 0 h 550"/>
                  <a:gd name="T4" fmla="*/ 400 w 400"/>
                  <a:gd name="T5" fmla="*/ 550 h 550"/>
                  <a:gd name="T6" fmla="*/ 0 60000 65536"/>
                  <a:gd name="T7" fmla="*/ 0 60000 65536"/>
                  <a:gd name="T8" fmla="*/ 0 60000 65536"/>
                  <a:gd name="T9" fmla="*/ 0 w 400"/>
                  <a:gd name="T10" fmla="*/ 0 h 550"/>
                  <a:gd name="T11" fmla="*/ 400 w 400"/>
                  <a:gd name="T12" fmla="*/ 550 h 5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" h="550">
                    <a:moveTo>
                      <a:pt x="0" y="0"/>
                    </a:moveTo>
                    <a:lnTo>
                      <a:pt x="400" y="0"/>
                    </a:lnTo>
                    <a:lnTo>
                      <a:pt x="400" y="55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5" name="Freeform 41"/>
              <p:cNvSpPr>
                <a:spLocks/>
              </p:cNvSpPr>
              <p:nvPr/>
            </p:nvSpPr>
            <p:spPr bwMode="auto">
              <a:xfrm flipH="1">
                <a:off x="1507" y="2589"/>
                <a:ext cx="175" cy="575"/>
              </a:xfrm>
              <a:custGeom>
                <a:avLst/>
                <a:gdLst>
                  <a:gd name="T0" fmla="*/ 0 w 400"/>
                  <a:gd name="T1" fmla="*/ 0 h 550"/>
                  <a:gd name="T2" fmla="*/ 400 w 400"/>
                  <a:gd name="T3" fmla="*/ 0 h 550"/>
                  <a:gd name="T4" fmla="*/ 400 w 400"/>
                  <a:gd name="T5" fmla="*/ 550 h 550"/>
                  <a:gd name="T6" fmla="*/ 0 60000 65536"/>
                  <a:gd name="T7" fmla="*/ 0 60000 65536"/>
                  <a:gd name="T8" fmla="*/ 0 60000 65536"/>
                  <a:gd name="T9" fmla="*/ 0 w 400"/>
                  <a:gd name="T10" fmla="*/ 0 h 550"/>
                  <a:gd name="T11" fmla="*/ 400 w 400"/>
                  <a:gd name="T12" fmla="*/ 550 h 5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" h="550">
                    <a:moveTo>
                      <a:pt x="0" y="0"/>
                    </a:moveTo>
                    <a:lnTo>
                      <a:pt x="400" y="0"/>
                    </a:lnTo>
                    <a:lnTo>
                      <a:pt x="400" y="55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656" name="Group 42"/>
              <p:cNvGrpSpPr>
                <a:grpSpLocks/>
              </p:cNvGrpSpPr>
              <p:nvPr/>
            </p:nvGrpSpPr>
            <p:grpSpPr bwMode="auto">
              <a:xfrm>
                <a:off x="1715" y="2888"/>
                <a:ext cx="425" cy="424"/>
                <a:chOff x="4129" y="279"/>
                <a:chExt cx="1535" cy="1374"/>
              </a:xfrm>
            </p:grpSpPr>
            <p:sp>
              <p:nvSpPr>
                <p:cNvPr id="26658" name="Arc 43"/>
                <p:cNvSpPr>
                  <a:spLocks/>
                </p:cNvSpPr>
                <p:nvPr/>
              </p:nvSpPr>
              <p:spPr bwMode="auto">
                <a:xfrm>
                  <a:off x="4330" y="553"/>
                  <a:ext cx="1148" cy="576"/>
                </a:xfrm>
                <a:custGeom>
                  <a:avLst/>
                  <a:gdLst>
                    <a:gd name="T0" fmla="*/ 0 w 43050"/>
                    <a:gd name="T1" fmla="*/ 513 h 21600"/>
                    <a:gd name="T2" fmla="*/ 1148 w 43050"/>
                    <a:gd name="T3" fmla="*/ 550 h 21600"/>
                    <a:gd name="T4" fmla="*/ 573 w 43050"/>
                    <a:gd name="T5" fmla="*/ 576 h 21600"/>
                    <a:gd name="T6" fmla="*/ 0 60000 65536"/>
                    <a:gd name="T7" fmla="*/ 0 60000 65536"/>
                    <a:gd name="T8" fmla="*/ 0 60000 65536"/>
                    <a:gd name="T9" fmla="*/ 0 w 43050"/>
                    <a:gd name="T10" fmla="*/ 0 h 21600"/>
                    <a:gd name="T11" fmla="*/ 43050 w 4305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050" h="21600" fill="none" extrusionOk="0">
                      <a:moveTo>
                        <a:pt x="0" y="19251"/>
                      </a:moveTo>
                      <a:cubicBezTo>
                        <a:pt x="1198" y="8296"/>
                        <a:pt x="10451" y="-1"/>
                        <a:pt x="21472" y="0"/>
                      </a:cubicBezTo>
                      <a:cubicBezTo>
                        <a:pt x="33021" y="0"/>
                        <a:pt x="42526" y="9084"/>
                        <a:pt x="43049" y="20622"/>
                      </a:cubicBezTo>
                    </a:path>
                    <a:path w="43050" h="21600" stroke="0" extrusionOk="0">
                      <a:moveTo>
                        <a:pt x="0" y="19251"/>
                      </a:moveTo>
                      <a:cubicBezTo>
                        <a:pt x="1198" y="8296"/>
                        <a:pt x="10451" y="-1"/>
                        <a:pt x="21472" y="0"/>
                      </a:cubicBezTo>
                      <a:cubicBezTo>
                        <a:pt x="33021" y="0"/>
                        <a:pt x="42526" y="9084"/>
                        <a:pt x="43049" y="20622"/>
                      </a:cubicBezTo>
                      <a:lnTo>
                        <a:pt x="21472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59" name="Oval 44"/>
                <p:cNvSpPr>
                  <a:spLocks noChangeArrowheads="1"/>
                </p:cNvSpPr>
                <p:nvPr/>
              </p:nvSpPr>
              <p:spPr bwMode="auto">
                <a:xfrm>
                  <a:off x="4129" y="279"/>
                  <a:ext cx="1535" cy="137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657" name="Text Box 45"/>
              <p:cNvSpPr txBox="1">
                <a:spLocks noChangeArrowheads="1"/>
              </p:cNvSpPr>
              <p:nvPr/>
            </p:nvSpPr>
            <p:spPr bwMode="auto">
              <a:xfrm>
                <a:off x="1789" y="3348"/>
                <a:ext cx="399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</p:grpSp>
        <p:sp>
          <p:nvSpPr>
            <p:cNvPr id="26646" name="Line 46"/>
            <p:cNvSpPr>
              <a:spLocks noChangeShapeType="1"/>
            </p:cNvSpPr>
            <p:nvPr/>
          </p:nvSpPr>
          <p:spPr bwMode="auto">
            <a:xfrm>
              <a:off x="2818" y="2791"/>
              <a:ext cx="10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6647" name="Line 47"/>
            <p:cNvSpPr>
              <a:spLocks noChangeShapeType="1"/>
            </p:cNvSpPr>
            <p:nvPr/>
          </p:nvSpPr>
          <p:spPr bwMode="auto">
            <a:xfrm>
              <a:off x="4623" y="2791"/>
              <a:ext cx="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6648" name="Line 48"/>
            <p:cNvSpPr>
              <a:spLocks noChangeShapeType="1"/>
            </p:cNvSpPr>
            <p:nvPr/>
          </p:nvSpPr>
          <p:spPr bwMode="auto">
            <a:xfrm>
              <a:off x="2811" y="3655"/>
              <a:ext cx="1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6649" name="Line 49"/>
            <p:cNvSpPr>
              <a:spLocks noChangeShapeType="1"/>
            </p:cNvSpPr>
            <p:nvPr/>
          </p:nvSpPr>
          <p:spPr bwMode="auto">
            <a:xfrm>
              <a:off x="4145" y="3659"/>
              <a:ext cx="1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6650" name="AutoShape 50"/>
            <p:cNvSpPr>
              <a:spLocks noChangeArrowheads="1"/>
            </p:cNvSpPr>
            <p:nvPr/>
          </p:nvSpPr>
          <p:spPr bwMode="auto">
            <a:xfrm rot="5400000">
              <a:off x="3238" y="2750"/>
              <a:ext cx="106" cy="6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AutoShape 51"/>
            <p:cNvSpPr>
              <a:spLocks noChangeArrowheads="1"/>
            </p:cNvSpPr>
            <p:nvPr/>
          </p:nvSpPr>
          <p:spPr bwMode="auto">
            <a:xfrm rot="5400000">
              <a:off x="3250" y="3614"/>
              <a:ext cx="106" cy="6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404" name="Text Box 52"/>
          <p:cNvSpPr txBox="1">
            <a:spLocks noChangeArrowheads="1"/>
          </p:cNvSpPr>
          <p:nvPr/>
        </p:nvSpPr>
        <p:spPr bwMode="auto">
          <a:xfrm>
            <a:off x="823913" y="3543300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800" b="1">
                <a:solidFill>
                  <a:srgbClr val="3333FF"/>
                </a:solidFill>
                <a:latin typeface="Times New Roman" charset="0"/>
              </a:rPr>
              <a:t>V</a:t>
            </a:r>
            <a:r>
              <a:rPr lang="en-GB" sz="2800" b="1" baseline="-25000">
                <a:solidFill>
                  <a:srgbClr val="3333FF"/>
                </a:solidFill>
                <a:latin typeface="Times New Roman" charset="0"/>
              </a:rPr>
              <a:t>1 </a:t>
            </a:r>
            <a:r>
              <a:rPr lang="en-GB" sz="2800" b="1">
                <a:solidFill>
                  <a:srgbClr val="3333FF"/>
                </a:solidFill>
                <a:latin typeface="Times New Roman" charset="0"/>
              </a:rPr>
              <a:t>= V</a:t>
            </a:r>
            <a:r>
              <a:rPr lang="en-GB" sz="2800" b="1" baseline="-25000">
                <a:solidFill>
                  <a:srgbClr val="3333FF"/>
                </a:solidFill>
                <a:latin typeface="Times New Roman" charset="0"/>
              </a:rPr>
              <a:t>2 </a:t>
            </a:r>
            <a:r>
              <a:rPr lang="en-GB" sz="2800" b="1">
                <a:solidFill>
                  <a:srgbClr val="3333FF"/>
                </a:solidFill>
                <a:latin typeface="Times New Roman" charset="0"/>
              </a:rPr>
              <a:t>= V</a:t>
            </a:r>
            <a:r>
              <a:rPr lang="en-GB" sz="2800" b="1" baseline="-25000">
                <a:solidFill>
                  <a:srgbClr val="3333FF"/>
                </a:solidFill>
                <a:latin typeface="Times New Roman" charset="0"/>
              </a:rPr>
              <a:t>3</a:t>
            </a:r>
            <a:r>
              <a:rPr lang="en-GB" sz="2400" b="1" baseline="-25000">
                <a:solidFill>
                  <a:srgbClr val="3333FF"/>
                </a:solidFill>
                <a:latin typeface="Times New Roman" charset="0"/>
              </a:rPr>
              <a:t> </a:t>
            </a:r>
            <a:endParaRPr lang="en-GB" sz="2400" b="1">
              <a:solidFill>
                <a:srgbClr val="3333FF"/>
              </a:solidFill>
              <a:latin typeface="Times New Roman" charset="0"/>
            </a:endParaRPr>
          </a:p>
        </p:txBody>
      </p:sp>
      <p:sp>
        <p:nvSpPr>
          <p:cNvPr id="26629" name="Text Box 53"/>
          <p:cNvSpPr txBox="1">
            <a:spLocks noChangeArrowheads="1"/>
          </p:cNvSpPr>
          <p:nvPr/>
        </p:nvSpPr>
        <p:spPr bwMode="auto">
          <a:xfrm>
            <a:off x="4084638" y="3698875"/>
            <a:ext cx="515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Times New Roman" charset="0"/>
              </a:rPr>
              <a:t>I</a:t>
            </a:r>
            <a:r>
              <a:rPr lang="en-GB" sz="2400" baseline="-25000">
                <a:latin typeface="Times New Roman" charset="0"/>
              </a:rPr>
              <a:t>1</a:t>
            </a:r>
            <a:endParaRPr lang="en-GB" sz="2400">
              <a:latin typeface="Times New Roman" charset="0"/>
            </a:endParaRPr>
          </a:p>
        </p:txBody>
      </p:sp>
      <p:sp>
        <p:nvSpPr>
          <p:cNvPr id="26630" name="Text Box 54"/>
          <p:cNvSpPr txBox="1">
            <a:spLocks noChangeArrowheads="1"/>
          </p:cNvSpPr>
          <p:nvPr/>
        </p:nvSpPr>
        <p:spPr bwMode="auto">
          <a:xfrm>
            <a:off x="4079875" y="5084763"/>
            <a:ext cx="515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Times New Roman" charset="0"/>
              </a:rPr>
              <a:t>I</a:t>
            </a:r>
            <a:r>
              <a:rPr lang="en-GB" sz="2400" baseline="-25000">
                <a:latin typeface="Times New Roman" charset="0"/>
              </a:rPr>
              <a:t>2</a:t>
            </a:r>
            <a:endParaRPr lang="en-GB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4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3441" y="908720"/>
            <a:ext cx="7024744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P.D. in Parallel Circuit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30563" y="1966913"/>
            <a:ext cx="4418012" cy="4435475"/>
            <a:chOff x="2611" y="1319"/>
            <a:chExt cx="2783" cy="2794"/>
          </a:xfrm>
        </p:grpSpPr>
        <p:grpSp>
          <p:nvGrpSpPr>
            <p:cNvPr id="26631" name="Group 8"/>
            <p:cNvGrpSpPr>
              <a:grpSpLocks/>
            </p:cNvGrpSpPr>
            <p:nvPr/>
          </p:nvGrpSpPr>
          <p:grpSpPr bwMode="auto">
            <a:xfrm>
              <a:off x="3733" y="3056"/>
              <a:ext cx="598" cy="1057"/>
              <a:chOff x="2558" y="2414"/>
              <a:chExt cx="845" cy="1278"/>
            </a:xfrm>
          </p:grpSpPr>
          <p:sp>
            <p:nvSpPr>
              <p:cNvPr id="26667" name="Oval 9"/>
              <p:cNvSpPr>
                <a:spLocks noChangeArrowheads="1"/>
              </p:cNvSpPr>
              <p:nvPr/>
            </p:nvSpPr>
            <p:spPr bwMode="auto">
              <a:xfrm>
                <a:off x="2743" y="2414"/>
                <a:ext cx="425" cy="37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GB" sz="2400" b="1">
                    <a:latin typeface="Times New Roman" charset="0"/>
                  </a:rPr>
                  <a:t>V</a:t>
                </a:r>
                <a:r>
                  <a:rPr lang="en-GB" sz="2400" b="1" baseline="-25000">
                    <a:latin typeface="Times New Roman" charset="0"/>
                  </a:rPr>
                  <a:t>3</a:t>
                </a: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26668" name="Freeform 10"/>
              <p:cNvSpPr>
                <a:spLocks/>
              </p:cNvSpPr>
              <p:nvPr/>
            </p:nvSpPr>
            <p:spPr bwMode="auto">
              <a:xfrm>
                <a:off x="3203" y="2610"/>
                <a:ext cx="200" cy="550"/>
              </a:xfrm>
              <a:custGeom>
                <a:avLst/>
                <a:gdLst>
                  <a:gd name="T0" fmla="*/ 0 w 400"/>
                  <a:gd name="T1" fmla="*/ 0 h 550"/>
                  <a:gd name="T2" fmla="*/ 400 w 400"/>
                  <a:gd name="T3" fmla="*/ 0 h 550"/>
                  <a:gd name="T4" fmla="*/ 400 w 400"/>
                  <a:gd name="T5" fmla="*/ 550 h 550"/>
                  <a:gd name="T6" fmla="*/ 0 60000 65536"/>
                  <a:gd name="T7" fmla="*/ 0 60000 65536"/>
                  <a:gd name="T8" fmla="*/ 0 60000 65536"/>
                  <a:gd name="T9" fmla="*/ 0 w 400"/>
                  <a:gd name="T10" fmla="*/ 0 h 550"/>
                  <a:gd name="T11" fmla="*/ 400 w 400"/>
                  <a:gd name="T12" fmla="*/ 550 h 5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" h="550">
                    <a:moveTo>
                      <a:pt x="0" y="0"/>
                    </a:moveTo>
                    <a:lnTo>
                      <a:pt x="400" y="0"/>
                    </a:lnTo>
                    <a:lnTo>
                      <a:pt x="400" y="55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9" name="Freeform 11"/>
              <p:cNvSpPr>
                <a:spLocks/>
              </p:cNvSpPr>
              <p:nvPr/>
            </p:nvSpPr>
            <p:spPr bwMode="auto">
              <a:xfrm flipH="1">
                <a:off x="2558" y="2589"/>
                <a:ext cx="175" cy="525"/>
              </a:xfrm>
              <a:custGeom>
                <a:avLst/>
                <a:gdLst>
                  <a:gd name="T0" fmla="*/ 0 w 400"/>
                  <a:gd name="T1" fmla="*/ 0 h 550"/>
                  <a:gd name="T2" fmla="*/ 400 w 400"/>
                  <a:gd name="T3" fmla="*/ 0 h 550"/>
                  <a:gd name="T4" fmla="*/ 400 w 400"/>
                  <a:gd name="T5" fmla="*/ 550 h 550"/>
                  <a:gd name="T6" fmla="*/ 0 60000 65536"/>
                  <a:gd name="T7" fmla="*/ 0 60000 65536"/>
                  <a:gd name="T8" fmla="*/ 0 60000 65536"/>
                  <a:gd name="T9" fmla="*/ 0 w 400"/>
                  <a:gd name="T10" fmla="*/ 0 h 550"/>
                  <a:gd name="T11" fmla="*/ 400 w 400"/>
                  <a:gd name="T12" fmla="*/ 550 h 5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" h="550">
                    <a:moveTo>
                      <a:pt x="0" y="0"/>
                    </a:moveTo>
                    <a:lnTo>
                      <a:pt x="400" y="0"/>
                    </a:lnTo>
                    <a:lnTo>
                      <a:pt x="400" y="55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0" name="Line 12"/>
              <p:cNvSpPr>
                <a:spLocks noChangeShapeType="1"/>
              </p:cNvSpPr>
              <p:nvPr/>
            </p:nvSpPr>
            <p:spPr bwMode="auto">
              <a:xfrm>
                <a:off x="2761" y="3480"/>
                <a:ext cx="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grpSp>
            <p:nvGrpSpPr>
              <p:cNvPr id="26671" name="Group 13"/>
              <p:cNvGrpSpPr>
                <a:grpSpLocks/>
              </p:cNvGrpSpPr>
              <p:nvPr/>
            </p:nvGrpSpPr>
            <p:grpSpPr bwMode="auto">
              <a:xfrm>
                <a:off x="2761" y="2902"/>
                <a:ext cx="425" cy="424"/>
                <a:chOff x="4129" y="279"/>
                <a:chExt cx="1535" cy="1374"/>
              </a:xfrm>
            </p:grpSpPr>
            <p:sp>
              <p:nvSpPr>
                <p:cNvPr id="26673" name="Arc 14"/>
                <p:cNvSpPr>
                  <a:spLocks/>
                </p:cNvSpPr>
                <p:nvPr/>
              </p:nvSpPr>
              <p:spPr bwMode="auto">
                <a:xfrm>
                  <a:off x="4330" y="553"/>
                  <a:ext cx="1148" cy="576"/>
                </a:xfrm>
                <a:custGeom>
                  <a:avLst/>
                  <a:gdLst>
                    <a:gd name="T0" fmla="*/ 0 w 43050"/>
                    <a:gd name="T1" fmla="*/ 513 h 21600"/>
                    <a:gd name="T2" fmla="*/ 1148 w 43050"/>
                    <a:gd name="T3" fmla="*/ 550 h 21600"/>
                    <a:gd name="T4" fmla="*/ 573 w 43050"/>
                    <a:gd name="T5" fmla="*/ 576 h 21600"/>
                    <a:gd name="T6" fmla="*/ 0 60000 65536"/>
                    <a:gd name="T7" fmla="*/ 0 60000 65536"/>
                    <a:gd name="T8" fmla="*/ 0 60000 65536"/>
                    <a:gd name="T9" fmla="*/ 0 w 43050"/>
                    <a:gd name="T10" fmla="*/ 0 h 21600"/>
                    <a:gd name="T11" fmla="*/ 43050 w 4305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050" h="21600" fill="none" extrusionOk="0">
                      <a:moveTo>
                        <a:pt x="0" y="19251"/>
                      </a:moveTo>
                      <a:cubicBezTo>
                        <a:pt x="1198" y="8296"/>
                        <a:pt x="10451" y="-1"/>
                        <a:pt x="21472" y="0"/>
                      </a:cubicBezTo>
                      <a:cubicBezTo>
                        <a:pt x="33021" y="0"/>
                        <a:pt x="42526" y="9084"/>
                        <a:pt x="43049" y="20622"/>
                      </a:cubicBezTo>
                    </a:path>
                    <a:path w="43050" h="21600" stroke="0" extrusionOk="0">
                      <a:moveTo>
                        <a:pt x="0" y="19251"/>
                      </a:moveTo>
                      <a:cubicBezTo>
                        <a:pt x="1198" y="8296"/>
                        <a:pt x="10451" y="-1"/>
                        <a:pt x="21472" y="0"/>
                      </a:cubicBezTo>
                      <a:cubicBezTo>
                        <a:pt x="33021" y="0"/>
                        <a:pt x="42526" y="9084"/>
                        <a:pt x="43049" y="20622"/>
                      </a:cubicBezTo>
                      <a:lnTo>
                        <a:pt x="21472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4" name="Oval 15"/>
                <p:cNvSpPr>
                  <a:spLocks noChangeArrowheads="1"/>
                </p:cNvSpPr>
                <p:nvPr/>
              </p:nvSpPr>
              <p:spPr bwMode="auto">
                <a:xfrm>
                  <a:off x="4129" y="279"/>
                  <a:ext cx="1535" cy="137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672" name="Text Box 16"/>
              <p:cNvSpPr txBox="1">
                <a:spLocks noChangeArrowheads="1"/>
              </p:cNvSpPr>
              <p:nvPr/>
            </p:nvSpPr>
            <p:spPr bwMode="auto">
              <a:xfrm>
                <a:off x="2870" y="3344"/>
                <a:ext cx="400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</p:grpSp>
        <p:grpSp>
          <p:nvGrpSpPr>
            <p:cNvPr id="26632" name="Group 17"/>
            <p:cNvGrpSpPr>
              <a:grpSpLocks/>
            </p:cNvGrpSpPr>
            <p:nvPr/>
          </p:nvGrpSpPr>
          <p:grpSpPr bwMode="auto">
            <a:xfrm>
              <a:off x="3863" y="1708"/>
              <a:ext cx="204" cy="397"/>
              <a:chOff x="2640" y="3408"/>
              <a:chExt cx="288" cy="480"/>
            </a:xfrm>
          </p:grpSpPr>
          <p:sp>
            <p:nvSpPr>
              <p:cNvPr id="26663" name="Line 18"/>
              <p:cNvSpPr>
                <a:spLocks noChangeShapeType="1"/>
              </p:cNvSpPr>
              <p:nvPr/>
            </p:nvSpPr>
            <p:spPr bwMode="auto">
              <a:xfrm>
                <a:off x="2640" y="34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26664" name="Line 19"/>
              <p:cNvSpPr>
                <a:spLocks noChangeShapeType="1"/>
              </p:cNvSpPr>
              <p:nvPr/>
            </p:nvSpPr>
            <p:spPr bwMode="auto">
              <a:xfrm>
                <a:off x="2736" y="3504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26665" name="Line 20"/>
              <p:cNvSpPr>
                <a:spLocks noChangeShapeType="1"/>
              </p:cNvSpPr>
              <p:nvPr/>
            </p:nvSpPr>
            <p:spPr bwMode="auto">
              <a:xfrm>
                <a:off x="2832" y="34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26666" name="Line 21"/>
              <p:cNvSpPr>
                <a:spLocks noChangeShapeType="1"/>
              </p:cNvSpPr>
              <p:nvPr/>
            </p:nvSpPr>
            <p:spPr bwMode="auto">
              <a:xfrm>
                <a:off x="2928" y="3504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sp>
          <p:nvSpPr>
            <p:cNvPr id="26633" name="Line 22"/>
            <p:cNvSpPr>
              <a:spLocks noChangeShapeType="1"/>
            </p:cNvSpPr>
            <p:nvPr/>
          </p:nvSpPr>
          <p:spPr bwMode="auto">
            <a:xfrm>
              <a:off x="2810" y="1907"/>
              <a:ext cx="10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6634" name="Line 23"/>
            <p:cNvSpPr>
              <a:spLocks noChangeShapeType="1"/>
            </p:cNvSpPr>
            <p:nvPr/>
          </p:nvSpPr>
          <p:spPr bwMode="auto">
            <a:xfrm>
              <a:off x="2810" y="1907"/>
              <a:ext cx="0" cy="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6635" name="Line 24"/>
            <p:cNvSpPr>
              <a:spLocks noChangeShapeType="1"/>
            </p:cNvSpPr>
            <p:nvPr/>
          </p:nvSpPr>
          <p:spPr bwMode="auto">
            <a:xfrm>
              <a:off x="4067" y="1907"/>
              <a:ext cx="5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6636" name="Line 25"/>
            <p:cNvSpPr>
              <a:spLocks noChangeShapeType="1"/>
            </p:cNvSpPr>
            <p:nvPr/>
          </p:nvSpPr>
          <p:spPr bwMode="auto">
            <a:xfrm>
              <a:off x="5391" y="1907"/>
              <a:ext cx="0" cy="1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grpSp>
          <p:nvGrpSpPr>
            <p:cNvPr id="26637" name="Group 26"/>
            <p:cNvGrpSpPr>
              <a:grpSpLocks/>
            </p:cNvGrpSpPr>
            <p:nvPr/>
          </p:nvGrpSpPr>
          <p:grpSpPr bwMode="auto">
            <a:xfrm>
              <a:off x="4669" y="1846"/>
              <a:ext cx="308" cy="104"/>
              <a:chOff x="3600" y="2159"/>
              <a:chExt cx="435" cy="125"/>
            </a:xfrm>
          </p:grpSpPr>
          <p:sp>
            <p:nvSpPr>
              <p:cNvPr id="26660" name="Oval 27"/>
              <p:cNvSpPr>
                <a:spLocks noChangeArrowheads="1"/>
              </p:cNvSpPr>
              <p:nvPr/>
            </p:nvSpPr>
            <p:spPr bwMode="auto">
              <a:xfrm>
                <a:off x="3600" y="2175"/>
                <a:ext cx="75" cy="1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1" name="Oval 28"/>
              <p:cNvSpPr>
                <a:spLocks noChangeArrowheads="1"/>
              </p:cNvSpPr>
              <p:nvPr/>
            </p:nvSpPr>
            <p:spPr bwMode="auto">
              <a:xfrm>
                <a:off x="3960" y="2175"/>
                <a:ext cx="75" cy="1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2" name="Line 29"/>
              <p:cNvSpPr>
                <a:spLocks noChangeShapeType="1"/>
              </p:cNvSpPr>
              <p:nvPr/>
            </p:nvSpPr>
            <p:spPr bwMode="auto">
              <a:xfrm flipV="1">
                <a:off x="3666" y="2159"/>
                <a:ext cx="350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</p:grpSp>
        <p:sp>
          <p:nvSpPr>
            <p:cNvPr id="26638" name="Line 30"/>
            <p:cNvSpPr>
              <a:spLocks noChangeShapeType="1"/>
            </p:cNvSpPr>
            <p:nvPr/>
          </p:nvSpPr>
          <p:spPr bwMode="auto">
            <a:xfrm>
              <a:off x="4982" y="1909"/>
              <a:ext cx="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6639" name="Text Box 31"/>
            <p:cNvSpPr txBox="1">
              <a:spLocks noChangeArrowheads="1"/>
            </p:cNvSpPr>
            <p:nvPr/>
          </p:nvSpPr>
          <p:spPr bwMode="auto">
            <a:xfrm>
              <a:off x="4533" y="1568"/>
              <a:ext cx="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2400">
                  <a:latin typeface="Times New Roman" charset="0"/>
                </a:rPr>
                <a:t>Switch</a:t>
              </a:r>
            </a:p>
          </p:txBody>
        </p:sp>
        <p:sp>
          <p:nvSpPr>
            <p:cNvPr id="26640" name="AutoShape 32"/>
            <p:cNvSpPr>
              <a:spLocks noChangeArrowheads="1"/>
            </p:cNvSpPr>
            <p:nvPr/>
          </p:nvSpPr>
          <p:spPr bwMode="auto">
            <a:xfrm rot="10800000">
              <a:off x="2758" y="2342"/>
              <a:ext cx="106" cy="6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Text Box 33"/>
            <p:cNvSpPr txBox="1">
              <a:spLocks noChangeArrowheads="1"/>
            </p:cNvSpPr>
            <p:nvPr/>
          </p:nvSpPr>
          <p:spPr bwMode="auto">
            <a:xfrm>
              <a:off x="2611" y="2178"/>
              <a:ext cx="19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3200" b="1">
                  <a:latin typeface="Times New Roman" charset="0"/>
                </a:rPr>
                <a:t>I</a:t>
              </a:r>
              <a:endParaRPr lang="en-GB" sz="2400">
                <a:latin typeface="Times New Roman" charset="0"/>
              </a:endParaRPr>
            </a:p>
          </p:txBody>
        </p:sp>
        <p:sp>
          <p:nvSpPr>
            <p:cNvPr id="26642" name="Oval 34"/>
            <p:cNvSpPr>
              <a:spLocks noChangeArrowheads="1"/>
            </p:cNvSpPr>
            <p:nvPr/>
          </p:nvSpPr>
          <p:spPr bwMode="auto">
            <a:xfrm>
              <a:off x="3808" y="1319"/>
              <a:ext cx="300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GB" sz="2400" b="1">
                  <a:latin typeface="Times New Roman" charset="0"/>
                </a:rPr>
                <a:t>V</a:t>
              </a:r>
              <a:r>
                <a:rPr lang="en-GB" sz="2400" b="1" baseline="-25000">
                  <a:latin typeface="Times New Roman" charset="0"/>
                </a:rPr>
                <a:t>1</a:t>
              </a:r>
              <a:endParaRPr lang="en-GB" sz="2400">
                <a:latin typeface="Times New Roman" charset="0"/>
              </a:endParaRPr>
            </a:p>
          </p:txBody>
        </p:sp>
        <p:sp>
          <p:nvSpPr>
            <p:cNvPr id="26643" name="Freeform 35"/>
            <p:cNvSpPr>
              <a:spLocks/>
            </p:cNvSpPr>
            <p:nvPr/>
          </p:nvSpPr>
          <p:spPr bwMode="auto">
            <a:xfrm>
              <a:off x="4117" y="1464"/>
              <a:ext cx="284" cy="454"/>
            </a:xfrm>
            <a:custGeom>
              <a:avLst/>
              <a:gdLst>
                <a:gd name="T0" fmla="*/ 0 w 400"/>
                <a:gd name="T1" fmla="*/ 0 h 550"/>
                <a:gd name="T2" fmla="*/ 400 w 400"/>
                <a:gd name="T3" fmla="*/ 0 h 550"/>
                <a:gd name="T4" fmla="*/ 400 w 400"/>
                <a:gd name="T5" fmla="*/ 550 h 550"/>
                <a:gd name="T6" fmla="*/ 0 60000 65536"/>
                <a:gd name="T7" fmla="*/ 0 60000 65536"/>
                <a:gd name="T8" fmla="*/ 0 60000 65536"/>
                <a:gd name="T9" fmla="*/ 0 w 400"/>
                <a:gd name="T10" fmla="*/ 0 h 550"/>
                <a:gd name="T11" fmla="*/ 400 w 400"/>
                <a:gd name="T12" fmla="*/ 550 h 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550">
                  <a:moveTo>
                    <a:pt x="0" y="0"/>
                  </a:moveTo>
                  <a:lnTo>
                    <a:pt x="400" y="0"/>
                  </a:lnTo>
                  <a:lnTo>
                    <a:pt x="400" y="5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Freeform 36"/>
            <p:cNvSpPr>
              <a:spLocks/>
            </p:cNvSpPr>
            <p:nvPr/>
          </p:nvSpPr>
          <p:spPr bwMode="auto">
            <a:xfrm flipH="1">
              <a:off x="3504" y="1461"/>
              <a:ext cx="283" cy="455"/>
            </a:xfrm>
            <a:custGeom>
              <a:avLst/>
              <a:gdLst>
                <a:gd name="T0" fmla="*/ 0 w 400"/>
                <a:gd name="T1" fmla="*/ 0 h 550"/>
                <a:gd name="T2" fmla="*/ 400 w 400"/>
                <a:gd name="T3" fmla="*/ 0 h 550"/>
                <a:gd name="T4" fmla="*/ 400 w 400"/>
                <a:gd name="T5" fmla="*/ 550 h 550"/>
                <a:gd name="T6" fmla="*/ 0 60000 65536"/>
                <a:gd name="T7" fmla="*/ 0 60000 65536"/>
                <a:gd name="T8" fmla="*/ 0 60000 65536"/>
                <a:gd name="T9" fmla="*/ 0 w 400"/>
                <a:gd name="T10" fmla="*/ 0 h 550"/>
                <a:gd name="T11" fmla="*/ 400 w 400"/>
                <a:gd name="T12" fmla="*/ 550 h 5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" h="550">
                  <a:moveTo>
                    <a:pt x="0" y="0"/>
                  </a:moveTo>
                  <a:lnTo>
                    <a:pt x="400" y="0"/>
                  </a:lnTo>
                  <a:lnTo>
                    <a:pt x="400" y="5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5" name="Group 37"/>
            <p:cNvGrpSpPr>
              <a:grpSpLocks/>
            </p:cNvGrpSpPr>
            <p:nvPr/>
          </p:nvGrpSpPr>
          <p:grpSpPr bwMode="auto">
            <a:xfrm>
              <a:off x="3708" y="2197"/>
              <a:ext cx="933" cy="1060"/>
              <a:chOff x="1507" y="2414"/>
              <a:chExt cx="1319" cy="1282"/>
            </a:xfrm>
          </p:grpSpPr>
          <p:sp>
            <p:nvSpPr>
              <p:cNvPr id="26652" name="Line 38"/>
              <p:cNvSpPr>
                <a:spLocks noChangeShapeType="1"/>
              </p:cNvSpPr>
              <p:nvPr/>
            </p:nvSpPr>
            <p:spPr bwMode="auto">
              <a:xfrm>
                <a:off x="2094" y="3135"/>
                <a:ext cx="7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26653" name="Oval 39"/>
              <p:cNvSpPr>
                <a:spLocks noChangeArrowheads="1"/>
              </p:cNvSpPr>
              <p:nvPr/>
            </p:nvSpPr>
            <p:spPr bwMode="auto">
              <a:xfrm>
                <a:off x="1694" y="2414"/>
                <a:ext cx="425" cy="37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GB" sz="2400" b="1">
                    <a:latin typeface="Times New Roman" charset="0"/>
                  </a:rPr>
                  <a:t>V</a:t>
                </a:r>
                <a:r>
                  <a:rPr lang="en-GB" sz="2400" b="1" baseline="-25000">
                    <a:latin typeface="Times New Roman" charset="0"/>
                  </a:rPr>
                  <a:t>2</a:t>
                </a: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26654" name="Freeform 40"/>
              <p:cNvSpPr>
                <a:spLocks/>
              </p:cNvSpPr>
              <p:nvPr/>
            </p:nvSpPr>
            <p:spPr bwMode="auto">
              <a:xfrm>
                <a:off x="2132" y="2589"/>
                <a:ext cx="225" cy="550"/>
              </a:xfrm>
              <a:custGeom>
                <a:avLst/>
                <a:gdLst>
                  <a:gd name="T0" fmla="*/ 0 w 400"/>
                  <a:gd name="T1" fmla="*/ 0 h 550"/>
                  <a:gd name="T2" fmla="*/ 400 w 400"/>
                  <a:gd name="T3" fmla="*/ 0 h 550"/>
                  <a:gd name="T4" fmla="*/ 400 w 400"/>
                  <a:gd name="T5" fmla="*/ 550 h 550"/>
                  <a:gd name="T6" fmla="*/ 0 60000 65536"/>
                  <a:gd name="T7" fmla="*/ 0 60000 65536"/>
                  <a:gd name="T8" fmla="*/ 0 60000 65536"/>
                  <a:gd name="T9" fmla="*/ 0 w 400"/>
                  <a:gd name="T10" fmla="*/ 0 h 550"/>
                  <a:gd name="T11" fmla="*/ 400 w 400"/>
                  <a:gd name="T12" fmla="*/ 550 h 5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" h="550">
                    <a:moveTo>
                      <a:pt x="0" y="0"/>
                    </a:moveTo>
                    <a:lnTo>
                      <a:pt x="400" y="0"/>
                    </a:lnTo>
                    <a:lnTo>
                      <a:pt x="400" y="55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5" name="Freeform 41"/>
              <p:cNvSpPr>
                <a:spLocks/>
              </p:cNvSpPr>
              <p:nvPr/>
            </p:nvSpPr>
            <p:spPr bwMode="auto">
              <a:xfrm flipH="1">
                <a:off x="1507" y="2589"/>
                <a:ext cx="175" cy="575"/>
              </a:xfrm>
              <a:custGeom>
                <a:avLst/>
                <a:gdLst>
                  <a:gd name="T0" fmla="*/ 0 w 400"/>
                  <a:gd name="T1" fmla="*/ 0 h 550"/>
                  <a:gd name="T2" fmla="*/ 400 w 400"/>
                  <a:gd name="T3" fmla="*/ 0 h 550"/>
                  <a:gd name="T4" fmla="*/ 400 w 400"/>
                  <a:gd name="T5" fmla="*/ 550 h 550"/>
                  <a:gd name="T6" fmla="*/ 0 60000 65536"/>
                  <a:gd name="T7" fmla="*/ 0 60000 65536"/>
                  <a:gd name="T8" fmla="*/ 0 60000 65536"/>
                  <a:gd name="T9" fmla="*/ 0 w 400"/>
                  <a:gd name="T10" fmla="*/ 0 h 550"/>
                  <a:gd name="T11" fmla="*/ 400 w 400"/>
                  <a:gd name="T12" fmla="*/ 550 h 5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" h="550">
                    <a:moveTo>
                      <a:pt x="0" y="0"/>
                    </a:moveTo>
                    <a:lnTo>
                      <a:pt x="400" y="0"/>
                    </a:lnTo>
                    <a:lnTo>
                      <a:pt x="400" y="55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656" name="Group 42"/>
              <p:cNvGrpSpPr>
                <a:grpSpLocks/>
              </p:cNvGrpSpPr>
              <p:nvPr/>
            </p:nvGrpSpPr>
            <p:grpSpPr bwMode="auto">
              <a:xfrm>
                <a:off x="1715" y="2888"/>
                <a:ext cx="425" cy="424"/>
                <a:chOff x="4129" y="279"/>
                <a:chExt cx="1535" cy="1374"/>
              </a:xfrm>
            </p:grpSpPr>
            <p:sp>
              <p:nvSpPr>
                <p:cNvPr id="26658" name="Arc 43"/>
                <p:cNvSpPr>
                  <a:spLocks/>
                </p:cNvSpPr>
                <p:nvPr/>
              </p:nvSpPr>
              <p:spPr bwMode="auto">
                <a:xfrm>
                  <a:off x="4330" y="553"/>
                  <a:ext cx="1148" cy="576"/>
                </a:xfrm>
                <a:custGeom>
                  <a:avLst/>
                  <a:gdLst>
                    <a:gd name="T0" fmla="*/ 0 w 43050"/>
                    <a:gd name="T1" fmla="*/ 513 h 21600"/>
                    <a:gd name="T2" fmla="*/ 1148 w 43050"/>
                    <a:gd name="T3" fmla="*/ 550 h 21600"/>
                    <a:gd name="T4" fmla="*/ 573 w 43050"/>
                    <a:gd name="T5" fmla="*/ 576 h 21600"/>
                    <a:gd name="T6" fmla="*/ 0 60000 65536"/>
                    <a:gd name="T7" fmla="*/ 0 60000 65536"/>
                    <a:gd name="T8" fmla="*/ 0 60000 65536"/>
                    <a:gd name="T9" fmla="*/ 0 w 43050"/>
                    <a:gd name="T10" fmla="*/ 0 h 21600"/>
                    <a:gd name="T11" fmla="*/ 43050 w 4305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050" h="21600" fill="none" extrusionOk="0">
                      <a:moveTo>
                        <a:pt x="0" y="19251"/>
                      </a:moveTo>
                      <a:cubicBezTo>
                        <a:pt x="1198" y="8296"/>
                        <a:pt x="10451" y="-1"/>
                        <a:pt x="21472" y="0"/>
                      </a:cubicBezTo>
                      <a:cubicBezTo>
                        <a:pt x="33021" y="0"/>
                        <a:pt x="42526" y="9084"/>
                        <a:pt x="43049" y="20622"/>
                      </a:cubicBezTo>
                    </a:path>
                    <a:path w="43050" h="21600" stroke="0" extrusionOk="0">
                      <a:moveTo>
                        <a:pt x="0" y="19251"/>
                      </a:moveTo>
                      <a:cubicBezTo>
                        <a:pt x="1198" y="8296"/>
                        <a:pt x="10451" y="-1"/>
                        <a:pt x="21472" y="0"/>
                      </a:cubicBezTo>
                      <a:cubicBezTo>
                        <a:pt x="33021" y="0"/>
                        <a:pt x="42526" y="9084"/>
                        <a:pt x="43049" y="20622"/>
                      </a:cubicBezTo>
                      <a:lnTo>
                        <a:pt x="21472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59" name="Oval 44"/>
                <p:cNvSpPr>
                  <a:spLocks noChangeArrowheads="1"/>
                </p:cNvSpPr>
                <p:nvPr/>
              </p:nvSpPr>
              <p:spPr bwMode="auto">
                <a:xfrm>
                  <a:off x="4129" y="279"/>
                  <a:ext cx="1535" cy="137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657" name="Text Box 45"/>
              <p:cNvSpPr txBox="1">
                <a:spLocks noChangeArrowheads="1"/>
              </p:cNvSpPr>
              <p:nvPr/>
            </p:nvSpPr>
            <p:spPr bwMode="auto">
              <a:xfrm>
                <a:off x="1789" y="3348"/>
                <a:ext cx="399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</p:grpSp>
        <p:sp>
          <p:nvSpPr>
            <p:cNvPr id="26646" name="Line 46"/>
            <p:cNvSpPr>
              <a:spLocks noChangeShapeType="1"/>
            </p:cNvSpPr>
            <p:nvPr/>
          </p:nvSpPr>
          <p:spPr bwMode="auto">
            <a:xfrm>
              <a:off x="2818" y="2791"/>
              <a:ext cx="10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6647" name="Line 47"/>
            <p:cNvSpPr>
              <a:spLocks noChangeShapeType="1"/>
            </p:cNvSpPr>
            <p:nvPr/>
          </p:nvSpPr>
          <p:spPr bwMode="auto">
            <a:xfrm>
              <a:off x="4623" y="2791"/>
              <a:ext cx="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6648" name="Line 48"/>
            <p:cNvSpPr>
              <a:spLocks noChangeShapeType="1"/>
            </p:cNvSpPr>
            <p:nvPr/>
          </p:nvSpPr>
          <p:spPr bwMode="auto">
            <a:xfrm>
              <a:off x="2811" y="3655"/>
              <a:ext cx="1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6649" name="Line 49"/>
            <p:cNvSpPr>
              <a:spLocks noChangeShapeType="1"/>
            </p:cNvSpPr>
            <p:nvPr/>
          </p:nvSpPr>
          <p:spPr bwMode="auto">
            <a:xfrm>
              <a:off x="4145" y="3659"/>
              <a:ext cx="1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6650" name="AutoShape 50"/>
            <p:cNvSpPr>
              <a:spLocks noChangeArrowheads="1"/>
            </p:cNvSpPr>
            <p:nvPr/>
          </p:nvSpPr>
          <p:spPr bwMode="auto">
            <a:xfrm rot="5400000">
              <a:off x="3238" y="2750"/>
              <a:ext cx="106" cy="6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AutoShape 51"/>
            <p:cNvSpPr>
              <a:spLocks noChangeArrowheads="1"/>
            </p:cNvSpPr>
            <p:nvPr/>
          </p:nvSpPr>
          <p:spPr bwMode="auto">
            <a:xfrm rot="5400000">
              <a:off x="3250" y="3614"/>
              <a:ext cx="106" cy="6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9" name="Text Box 53"/>
          <p:cNvSpPr txBox="1">
            <a:spLocks noChangeArrowheads="1"/>
          </p:cNvSpPr>
          <p:nvPr/>
        </p:nvSpPr>
        <p:spPr bwMode="auto">
          <a:xfrm>
            <a:off x="4084638" y="3698875"/>
            <a:ext cx="515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Times New Roman" charset="0"/>
              </a:rPr>
              <a:t>I</a:t>
            </a:r>
            <a:r>
              <a:rPr lang="en-GB" sz="2400" baseline="-25000">
                <a:latin typeface="Times New Roman" charset="0"/>
              </a:rPr>
              <a:t>1</a:t>
            </a:r>
            <a:endParaRPr lang="en-GB" sz="2400">
              <a:latin typeface="Times New Roman" charset="0"/>
            </a:endParaRPr>
          </a:p>
        </p:txBody>
      </p:sp>
      <p:sp>
        <p:nvSpPr>
          <p:cNvPr id="26630" name="Text Box 54"/>
          <p:cNvSpPr txBox="1">
            <a:spLocks noChangeArrowheads="1"/>
          </p:cNvSpPr>
          <p:nvPr/>
        </p:nvSpPr>
        <p:spPr bwMode="auto">
          <a:xfrm>
            <a:off x="4079875" y="5084763"/>
            <a:ext cx="515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latin typeface="Times New Roman" charset="0"/>
              </a:rPr>
              <a:t>I</a:t>
            </a:r>
            <a:r>
              <a:rPr lang="en-GB" sz="2400" baseline="-25000">
                <a:latin typeface="Times New Roman" charset="0"/>
              </a:rPr>
              <a:t>2</a:t>
            </a:r>
            <a:endParaRPr lang="en-GB" sz="240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65600" y="2992582"/>
                <a:ext cx="2212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F70A2D3-7B13-4B3D-BBA1-AE6AA12FC278}" type="mathplaceholder">
                        <a:rPr lang="en-MY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00" y="2992582"/>
                <a:ext cx="221246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475669"/>
              </p:ext>
            </p:extLst>
          </p:nvPr>
        </p:nvGraphicFramePr>
        <p:xfrm>
          <a:off x="899592" y="3597177"/>
          <a:ext cx="2237954" cy="1303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5" imgW="749160" imgH="431640" progId="Equation.3">
                  <p:embed/>
                </p:oleObj>
              </mc:Choice>
              <mc:Fallback>
                <p:oleObj name="Equation" r:id="rId5" imgW="7491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70000" contrast="-7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597177"/>
                        <a:ext cx="2237954" cy="1303242"/>
                      </a:xfrm>
                      <a:prstGeom prst="rect">
                        <a:avLst/>
                      </a:prstGeom>
                      <a:solidFill>
                        <a:srgbClr val="25406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21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</a:t>
            </a:r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0413" y="2132013"/>
            <a:ext cx="8027987" cy="4106862"/>
          </a:xfrm>
          <a:noFill/>
        </p:spPr>
        <p:txBody>
          <a:bodyPr/>
          <a:lstStyle/>
          <a:p>
            <a:pPr eaLnBrk="1" hangingPunct="1"/>
            <a:r>
              <a:rPr lang="en-GB" sz="2800" b="1" smtClean="0">
                <a:solidFill>
                  <a:srgbClr val="3333CC"/>
                </a:solidFill>
              </a:rPr>
              <a:t>The p.d. across all the  components in a parallel circuit is the same.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800" smtClean="0">
                <a:solidFill>
                  <a:srgbClr val="3333CC"/>
                </a:solidFill>
              </a:rPr>
              <a:t> </a:t>
            </a:r>
          </a:p>
          <a:p>
            <a:pPr eaLnBrk="1" hangingPunct="1"/>
            <a:r>
              <a:rPr lang="en-GB" sz="2800" b="1" smtClean="0">
                <a:solidFill>
                  <a:srgbClr val="3333CC"/>
                </a:solidFill>
              </a:rPr>
              <a:t>The sum of the p.d. across individual components in a series circuit, is equal to the p.d. across the whole circuit. </a:t>
            </a:r>
          </a:p>
          <a:p>
            <a:pPr eaLnBrk="1" hangingPunct="1"/>
            <a:endParaRPr lang="en-GB" sz="2800" smtClean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0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9316" y="764704"/>
            <a:ext cx="7024744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Series &amp; Parallel Circuits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788024" y="2196767"/>
            <a:ext cx="3810000" cy="41148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400" b="1" u="sng" dirty="0" smtClean="0"/>
              <a:t>Parallel Circuit</a:t>
            </a:r>
          </a:p>
          <a:p>
            <a:pPr eaLnBrk="1" hangingPunct="1"/>
            <a:r>
              <a:rPr lang="en-GB" sz="2400" b="1" dirty="0" smtClean="0">
                <a:solidFill>
                  <a:srgbClr val="3333CC"/>
                </a:solidFill>
              </a:rPr>
              <a:t>A parallel circuit has more than one path for the current to flow.</a:t>
            </a:r>
          </a:p>
          <a:p>
            <a:pPr eaLnBrk="1" hangingPunct="1"/>
            <a:r>
              <a:rPr lang="en-GB" sz="2400" b="1" dirty="0" smtClean="0">
                <a:solidFill>
                  <a:srgbClr val="FF0000"/>
                </a:solidFill>
              </a:rPr>
              <a:t>I = I</a:t>
            </a:r>
            <a:r>
              <a:rPr lang="en-GB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GB" sz="2400" b="1" dirty="0" smtClean="0">
                <a:solidFill>
                  <a:srgbClr val="FF0000"/>
                </a:solidFill>
              </a:rPr>
              <a:t>+ I</a:t>
            </a:r>
            <a:r>
              <a:rPr lang="en-GB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GB" sz="2400" b="1" dirty="0" smtClean="0">
                <a:solidFill>
                  <a:srgbClr val="FF0000"/>
                </a:solidFill>
              </a:rPr>
              <a:t> + I</a:t>
            </a:r>
            <a:r>
              <a:rPr lang="en-GB" sz="2400" b="1" baseline="-25000" dirty="0" smtClean="0">
                <a:solidFill>
                  <a:srgbClr val="FF0000"/>
                </a:solidFill>
              </a:rPr>
              <a:t>3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GB" sz="2400" b="1" dirty="0" smtClean="0">
                <a:solidFill>
                  <a:srgbClr val="008080"/>
                </a:solidFill>
              </a:rPr>
              <a:t>The </a:t>
            </a:r>
            <a:r>
              <a:rPr lang="en-GB" sz="2400" b="1" dirty="0" err="1" smtClean="0">
                <a:solidFill>
                  <a:srgbClr val="008080"/>
                </a:solidFill>
              </a:rPr>
              <a:t>p.d</a:t>
            </a:r>
            <a:r>
              <a:rPr lang="en-GB" sz="2400" b="1" dirty="0" smtClean="0">
                <a:solidFill>
                  <a:srgbClr val="008080"/>
                </a:solidFill>
              </a:rPr>
              <a:t>. across all the  components in a parallel circuit is the same.</a:t>
            </a:r>
            <a:r>
              <a:rPr lang="en-GB" sz="2400" dirty="0" smtClean="0">
                <a:solidFill>
                  <a:srgbClr val="008080"/>
                </a:solidFill>
              </a:rPr>
              <a:t> 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801688" y="2132856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GB" sz="2400" b="1" u="sng" dirty="0"/>
              <a:t>Series Circuit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GB" sz="2400" b="1" dirty="0">
                <a:solidFill>
                  <a:srgbClr val="3333CC"/>
                </a:solidFill>
              </a:rPr>
              <a:t>A series circuit has only one path for the current to flow.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GB" sz="2400" b="1" dirty="0">
                <a:solidFill>
                  <a:srgbClr val="FF0000"/>
                </a:solidFill>
              </a:rPr>
              <a:t>I = I</a:t>
            </a:r>
            <a:r>
              <a:rPr lang="en-GB" sz="2400" b="1" baseline="-25000" dirty="0">
                <a:solidFill>
                  <a:srgbClr val="FF0000"/>
                </a:solidFill>
              </a:rPr>
              <a:t>1</a:t>
            </a:r>
            <a:r>
              <a:rPr lang="en-GB" sz="2400" b="1" dirty="0">
                <a:solidFill>
                  <a:srgbClr val="FF0000"/>
                </a:solidFill>
              </a:rPr>
              <a:t> = I</a:t>
            </a:r>
            <a:r>
              <a:rPr lang="en-GB" sz="2400" b="1" baseline="-25000" dirty="0">
                <a:solidFill>
                  <a:srgbClr val="FF0000"/>
                </a:solidFill>
              </a:rPr>
              <a:t>2</a:t>
            </a:r>
            <a:r>
              <a:rPr lang="en-GB" sz="2400" b="1" dirty="0">
                <a:solidFill>
                  <a:srgbClr val="FF0000"/>
                </a:solidFill>
              </a:rPr>
              <a:t> = I</a:t>
            </a:r>
            <a:r>
              <a:rPr lang="en-GB" sz="2400" b="1" baseline="-25000" dirty="0">
                <a:solidFill>
                  <a:srgbClr val="FF0000"/>
                </a:solidFill>
              </a:rPr>
              <a:t>3</a:t>
            </a:r>
            <a:endParaRPr lang="en-GB" sz="24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</a:pPr>
            <a:r>
              <a:rPr lang="en-GB" sz="2400" b="1" dirty="0">
                <a:solidFill>
                  <a:srgbClr val="008080"/>
                </a:solidFill>
              </a:rPr>
              <a:t>The sum of the </a:t>
            </a:r>
            <a:r>
              <a:rPr lang="en-GB" sz="2400" b="1" dirty="0" err="1">
                <a:solidFill>
                  <a:srgbClr val="008080"/>
                </a:solidFill>
              </a:rPr>
              <a:t>p.d</a:t>
            </a:r>
            <a:r>
              <a:rPr lang="en-GB" sz="2400" b="1" dirty="0">
                <a:solidFill>
                  <a:srgbClr val="008080"/>
                </a:solidFill>
              </a:rPr>
              <a:t>. across individual components in a series circuit, is equal to the </a:t>
            </a:r>
            <a:r>
              <a:rPr lang="en-GB" sz="2400" b="1" dirty="0" err="1">
                <a:solidFill>
                  <a:srgbClr val="008080"/>
                </a:solidFill>
              </a:rPr>
              <a:t>p.d</a:t>
            </a:r>
            <a:r>
              <a:rPr lang="en-GB" sz="2400" b="1" dirty="0">
                <a:solidFill>
                  <a:srgbClr val="008080"/>
                </a:solidFill>
              </a:rPr>
              <a:t>. across the whole circuit.</a:t>
            </a:r>
          </a:p>
        </p:txBody>
      </p:sp>
    </p:spTree>
    <p:extLst>
      <p:ext uri="{BB962C8B-B14F-4D97-AF65-F5344CB8AC3E}">
        <p14:creationId xmlns:p14="http://schemas.microsoft.com/office/powerpoint/2010/main" val="19973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3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3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03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03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03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build="p"/>
      <p:bldP spid="10343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Field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2323653"/>
            <a:ext cx="3960440" cy="18974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bar magnet has a magnetic field around it. This field is 3D in nature and often represented by lines </a:t>
            </a:r>
            <a:r>
              <a:rPr lang="en-US" b="1" dirty="0"/>
              <a:t>LEAVING north </a:t>
            </a:r>
            <a:r>
              <a:rPr lang="en-US" dirty="0"/>
              <a:t>and </a:t>
            </a:r>
            <a:r>
              <a:rPr lang="en-US" b="1" dirty="0"/>
              <a:t>ENTERING south</a:t>
            </a:r>
          </a:p>
          <a:p>
            <a:endParaRPr lang="en-MY" dirty="0"/>
          </a:p>
        </p:txBody>
      </p:sp>
      <p:pic>
        <p:nvPicPr>
          <p:cNvPr id="4" name="Picture 2" descr="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2932688"/>
            <a:ext cx="3096344" cy="302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 descr="C:\My Documents\LECT2\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318069"/>
            <a:ext cx="2543867" cy="190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2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Field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323652"/>
            <a:ext cx="3960439" cy="3508977"/>
          </a:xfrm>
        </p:spPr>
        <p:txBody>
          <a:bodyPr>
            <a:normAutofit/>
          </a:bodyPr>
          <a:lstStyle/>
          <a:p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b="1" dirty="0">
                <a:solidFill>
                  <a:srgbClr val="000000"/>
                </a:solidFill>
              </a:rPr>
              <a:t>Field lines converge</a:t>
            </a:r>
            <a:r>
              <a:rPr lang="en-US" altLang="en-US" dirty="0">
                <a:solidFill>
                  <a:srgbClr val="000000"/>
                </a:solidFill>
              </a:rPr>
              <a:t> where the magnetic force is </a:t>
            </a:r>
            <a:r>
              <a:rPr lang="en-US" altLang="en-US" b="1" dirty="0">
                <a:solidFill>
                  <a:srgbClr val="000000"/>
                </a:solidFill>
              </a:rPr>
              <a:t>strong</a:t>
            </a:r>
            <a:r>
              <a:rPr lang="en-US" altLang="en-US" dirty="0">
                <a:solidFill>
                  <a:srgbClr val="000000"/>
                </a:solidFill>
              </a:rPr>
              <a:t>, and spread out where it is weak</a:t>
            </a:r>
            <a:endParaRPr lang="en-MY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5690" y="2375114"/>
            <a:ext cx="4519856" cy="3718182"/>
            <a:chOff x="454025" y="260350"/>
            <a:chExt cx="7358063" cy="6181725"/>
          </a:xfrm>
        </p:grpSpPr>
        <p:pic>
          <p:nvPicPr>
            <p:cNvPr id="4" name="Picture 4" descr="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476375" y="260350"/>
              <a:ext cx="6335713" cy="6181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3924300" y="4437063"/>
              <a:ext cx="1368425" cy="86360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MY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 rot="16200000">
              <a:off x="4824412" y="2889251"/>
              <a:ext cx="1368425" cy="86360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MY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5076824" y="5013325"/>
              <a:ext cx="1512888" cy="104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400" dirty="0">
                  <a:solidFill>
                    <a:srgbClr val="FF0000"/>
                  </a:solidFill>
                  <a:latin typeface="Arial" charset="0"/>
                </a:rPr>
                <a:t>Strong Field</a:t>
              </a:r>
              <a:endParaRPr lang="en-US" sz="140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5809252" y="2133600"/>
              <a:ext cx="1430337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600" dirty="0">
                  <a:solidFill>
                    <a:srgbClr val="FF0000"/>
                  </a:solidFill>
                  <a:latin typeface="Arial" charset="0"/>
                </a:rPr>
                <a:t>Weak Field</a:t>
              </a:r>
              <a:endParaRPr lang="en-US" sz="160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454025" y="533400"/>
              <a:ext cx="3389313" cy="1025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1400" dirty="0">
                  <a:solidFill>
                    <a:srgbClr val="FF0000"/>
                  </a:solidFill>
                  <a:latin typeface="Arial" charset="0"/>
                </a:rPr>
                <a:t>The density of field lines indicates the strength of the field</a:t>
              </a:r>
              <a:endParaRPr lang="en-US" sz="1400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86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/>
              <a:t>Field Lines between Magnet</a:t>
            </a: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1848409" y="2621756"/>
            <a:ext cx="4672729" cy="1902370"/>
            <a:chOff x="912" y="1680"/>
            <a:chExt cx="3342" cy="1505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1000" contrast="-3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680"/>
              <a:ext cx="3342" cy="150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440" y="2352"/>
              <a:ext cx="528" cy="144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MY"/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912" y="2352"/>
              <a:ext cx="528" cy="14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MY"/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3696" y="2352"/>
              <a:ext cx="528" cy="144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MY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3168" y="2352"/>
              <a:ext cx="528" cy="14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MY"/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1680" y="200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effectLst/>
                </a:rPr>
                <a:t>N</a:t>
              </a:r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3168" y="200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effectLst/>
                </a:rPr>
                <a:t>S</a:t>
              </a:r>
            </a:p>
          </p:txBody>
        </p:sp>
      </p:grp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1445732" y="4806005"/>
            <a:ext cx="5517232" cy="1212208"/>
            <a:chOff x="576" y="1776"/>
            <a:chExt cx="3946" cy="959"/>
          </a:xfrm>
        </p:grpSpPr>
        <p:pic>
          <p:nvPicPr>
            <p:cNvPr id="1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776"/>
              <a:ext cx="3946" cy="95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536" y="1835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effectLst/>
                </a:rPr>
                <a:t>N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216" y="177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effectLst/>
                </a:rPr>
                <a:t>N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278" y="2197"/>
              <a:ext cx="582" cy="134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624" y="2195"/>
              <a:ext cx="638" cy="13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MY"/>
            </a:p>
          </p:txBody>
        </p:sp>
        <p:grpSp>
          <p:nvGrpSpPr>
            <p:cNvPr id="18" name="Group 18"/>
            <p:cNvGrpSpPr>
              <a:grpSpLocks/>
            </p:cNvGrpSpPr>
            <p:nvPr/>
          </p:nvGrpSpPr>
          <p:grpSpPr bwMode="auto">
            <a:xfrm flipH="1">
              <a:off x="3264" y="2160"/>
              <a:ext cx="1248" cy="160"/>
              <a:chOff x="3264" y="2160"/>
              <a:chExt cx="1248" cy="160"/>
            </a:xfrm>
          </p:grpSpPr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3919" y="2162"/>
                <a:ext cx="593" cy="158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MY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3264" y="2160"/>
                <a:ext cx="650" cy="15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MY"/>
              </a:p>
            </p:txBody>
          </p:sp>
        </p:grpSp>
      </p:grp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1848409" y="2621756"/>
            <a:ext cx="1476482" cy="65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Unlike poles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1647070" y="5534088"/>
            <a:ext cx="1476482" cy="36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effectLst/>
              </a:rPr>
              <a:t>Like poles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48409" y="3774554"/>
            <a:ext cx="1610707" cy="65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Leave N and enter S</a:t>
            </a: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5069824" y="2682430"/>
            <a:ext cx="1476482" cy="36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effectLst/>
              </a:rPr>
              <a:t>Attraction</a:t>
            </a: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5472500" y="4806005"/>
            <a:ext cx="1476482" cy="36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effectLst/>
              </a:rPr>
              <a:t>Repulsion</a:t>
            </a:r>
          </a:p>
        </p:txBody>
      </p:sp>
    </p:spTree>
    <p:extLst>
      <p:ext uri="{BB962C8B-B14F-4D97-AF65-F5344CB8AC3E}">
        <p14:creationId xmlns:p14="http://schemas.microsoft.com/office/powerpoint/2010/main" val="192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/>
              <a:t>Field Lines between Magnet</a:t>
            </a:r>
          </a:p>
        </p:txBody>
      </p:sp>
      <p:pic>
        <p:nvPicPr>
          <p:cNvPr id="2" name="Magnetic line force [SaveYouTube.com]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47687" y="2204864"/>
            <a:ext cx="520057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1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72987" y="764704"/>
            <a:ext cx="7024744" cy="1143000"/>
          </a:xfrm>
        </p:spPr>
        <p:txBody>
          <a:bodyPr/>
          <a:lstStyle/>
          <a:p>
            <a:r>
              <a:rPr lang="en-US" dirty="0" smtClean="0"/>
              <a:t>Earth’s Magnetic field</a:t>
            </a:r>
            <a:endParaRPr lang="en-MY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43608" y="1940222"/>
            <a:ext cx="6777317" cy="18254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you attach a magnet to string and freely suspend it, it would align itself so that the </a:t>
            </a:r>
            <a:r>
              <a:rPr lang="en-US" b="1" dirty="0" smtClean="0"/>
              <a:t>north pole of the magnet points towards the geographical north pole </a:t>
            </a:r>
            <a:r>
              <a:rPr lang="en-US" dirty="0" smtClean="0"/>
              <a:t>of earth and the </a:t>
            </a:r>
            <a:r>
              <a:rPr lang="en-US" b="1" dirty="0" smtClean="0"/>
              <a:t>south pole of the magnet would be pointing towards the geographical south pole </a:t>
            </a:r>
            <a:r>
              <a:rPr lang="en-US" dirty="0" smtClean="0"/>
              <a:t>of earth</a:t>
            </a:r>
            <a:endParaRPr lang="en-M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259" y="3651950"/>
            <a:ext cx="3009861" cy="274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4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Magnetic field in current carrying conductor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Magnetism is produced not only by magnets but also by electric currents.</a:t>
            </a:r>
            <a:endParaRPr lang="en-US" altLang="zh-TW" noProof="1"/>
          </a:p>
          <a:p>
            <a:r>
              <a:rPr lang="en-US" dirty="0" smtClean="0"/>
              <a:t>Moving charge induce a magnetic field around it</a:t>
            </a:r>
          </a:p>
          <a:p>
            <a:r>
              <a:rPr lang="en-US" dirty="0" smtClean="0"/>
              <a:t>The direction of magnetic field can be deduce using </a:t>
            </a:r>
            <a:r>
              <a:rPr lang="en-US" b="1" dirty="0" smtClean="0"/>
              <a:t>RIGHT HAND GRIP RULE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37509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1434</TotalTime>
  <Words>1097</Words>
  <Application>Microsoft Office PowerPoint</Application>
  <PresentationFormat>On-screen Show (4:3)</PresentationFormat>
  <Paragraphs>259</Paragraphs>
  <Slides>35</Slides>
  <Notes>17</Notes>
  <HiddenSlides>0</HiddenSlides>
  <MMClips>3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Austin</vt:lpstr>
      <vt:lpstr>Equation</vt:lpstr>
      <vt:lpstr>Electricity &amp; Magnetism</vt:lpstr>
      <vt:lpstr>Magnets</vt:lpstr>
      <vt:lpstr>For Every North, There is a South</vt:lpstr>
      <vt:lpstr>Magnetic Field</vt:lpstr>
      <vt:lpstr>Magnetic Field</vt:lpstr>
      <vt:lpstr>Field Lines between Magnet</vt:lpstr>
      <vt:lpstr>Field Lines between Magnet</vt:lpstr>
      <vt:lpstr>Earth’s Magnetic field</vt:lpstr>
      <vt:lpstr>Magnetic field in current carrying conductor</vt:lpstr>
      <vt:lpstr>Magnetic field in a current carrying conductor</vt:lpstr>
      <vt:lpstr>Magnetic field in current carrying conductor.</vt:lpstr>
      <vt:lpstr>Magnetic field in a single coil</vt:lpstr>
      <vt:lpstr>Magnetic field in solenoids</vt:lpstr>
      <vt:lpstr>Magnetic field in solenoids</vt:lpstr>
      <vt:lpstr>Alternating current and direct current</vt:lpstr>
      <vt:lpstr>Alternating current</vt:lpstr>
      <vt:lpstr>RMS voltage (current)</vt:lpstr>
      <vt:lpstr>Ohm’s Law</vt:lpstr>
      <vt:lpstr>Electric Circuit</vt:lpstr>
      <vt:lpstr>Resistors and Resistance</vt:lpstr>
      <vt:lpstr>Resistors in Series</vt:lpstr>
      <vt:lpstr>Resistors in Parallel</vt:lpstr>
      <vt:lpstr>Resistors in Parallel</vt:lpstr>
      <vt:lpstr>Summary (Resistance)</vt:lpstr>
      <vt:lpstr>Current in Series Circuits</vt:lpstr>
      <vt:lpstr>Current in Parallel Circuit</vt:lpstr>
      <vt:lpstr>Current in Parallel Circuit</vt:lpstr>
      <vt:lpstr>Short Circuit</vt:lpstr>
      <vt:lpstr>P.D. in Series Circuits</vt:lpstr>
      <vt:lpstr>P.D. in Series Circuits</vt:lpstr>
      <vt:lpstr>P.D. in Series Circuits</vt:lpstr>
      <vt:lpstr>P.D. in Parallel Circuit</vt:lpstr>
      <vt:lpstr>P.D. in Parallel Circuit</vt:lpstr>
      <vt:lpstr>Summary</vt:lpstr>
      <vt:lpstr>Series &amp; Parallel Circuits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Magnetism</dc:title>
  <dc:creator>admin</dc:creator>
  <cp:lastModifiedBy>admin</cp:lastModifiedBy>
  <cp:revision>33</cp:revision>
  <dcterms:created xsi:type="dcterms:W3CDTF">2012-03-15T05:37:32Z</dcterms:created>
  <dcterms:modified xsi:type="dcterms:W3CDTF">2012-05-21T08:41:21Z</dcterms:modified>
</cp:coreProperties>
</file>