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0" r:id="rId5"/>
    <p:sldId id="261" r:id="rId6"/>
    <p:sldId id="263" r:id="rId7"/>
    <p:sldId id="265" r:id="rId8"/>
    <p:sldId id="267" r:id="rId9"/>
    <p:sldId id="266" r:id="rId10"/>
    <p:sldId id="264" r:id="rId11"/>
    <p:sldId id="268" r:id="rId12"/>
    <p:sldId id="262" r:id="rId13"/>
    <p:sldId id="259" r:id="rId14"/>
    <p:sldId id="269" r:id="rId15"/>
    <p:sldId id="270" r:id="rId16"/>
    <p:sldId id="272" r:id="rId17"/>
    <p:sldId id="271"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94660"/>
  </p:normalViewPr>
  <p:slideViewPr>
    <p:cSldViewPr>
      <p:cViewPr varScale="1">
        <p:scale>
          <a:sx n="103" d="100"/>
          <a:sy n="103" d="100"/>
        </p:scale>
        <p:origin x="-2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3555B-39AC-46E6-AC16-66CB7E584AAB}" type="datetimeFigureOut">
              <a:rPr lang="en-MY" smtClean="0"/>
              <a:t>14/3/2012</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8A2CD1-9075-4BA8-97A2-77FA195E8C4F}" type="slidenum">
              <a:rPr lang="en-MY" smtClean="0"/>
              <a:t>‹#›</a:t>
            </a:fld>
            <a:endParaRPr lang="en-MY"/>
          </a:p>
        </p:txBody>
      </p:sp>
    </p:spTree>
    <p:extLst>
      <p:ext uri="{BB962C8B-B14F-4D97-AF65-F5344CB8AC3E}">
        <p14:creationId xmlns:p14="http://schemas.microsoft.com/office/powerpoint/2010/main" val="2150819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7E86DCF-B7C3-4047-B881-F9C9B1047A66}" type="datetimeFigureOut">
              <a:rPr lang="en-MY" smtClean="0"/>
              <a:t>14/3/2012</a:t>
            </a:fld>
            <a:endParaRPr lang="en-MY"/>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MY"/>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FE3A07A-85F9-4569-B7DC-A65CD9D9ED79}" type="slidenum">
              <a:rPr lang="en-MY" smtClean="0"/>
              <a:t>‹#›</a:t>
            </a:fld>
            <a:endParaRPr lang="en-MY"/>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86DCF-B7C3-4047-B881-F9C9B1047A66}" type="datetimeFigureOut">
              <a:rPr lang="en-MY" smtClean="0"/>
              <a:t>14/3/2012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FE3A07A-85F9-4569-B7DC-A65CD9D9ED79}"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86DCF-B7C3-4047-B881-F9C9B1047A66}" type="datetimeFigureOut">
              <a:rPr lang="en-MY" smtClean="0"/>
              <a:t>14/3/2012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FE3A07A-85F9-4569-B7DC-A65CD9D9ED79}" type="slidenum">
              <a:rPr lang="en-MY" smtClean="0"/>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E86DCF-B7C3-4047-B881-F9C9B1047A66}" type="datetimeFigureOut">
              <a:rPr lang="en-MY" smtClean="0"/>
              <a:t>14/3/2012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FE3A07A-85F9-4569-B7DC-A65CD9D9ED79}" type="slidenum">
              <a:rPr lang="en-MY" smtClean="0"/>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86DCF-B7C3-4047-B881-F9C9B1047A66}" type="datetimeFigureOut">
              <a:rPr lang="en-MY" smtClean="0"/>
              <a:t>14/3/2012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FE3A07A-85F9-4569-B7DC-A65CD9D9ED79}" type="slidenum">
              <a:rPr lang="en-MY" smtClean="0"/>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7E86DCF-B7C3-4047-B881-F9C9B1047A66}" type="datetimeFigureOut">
              <a:rPr lang="en-MY" smtClean="0"/>
              <a:t>14/3/2012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FE3A07A-85F9-4569-B7DC-A65CD9D9ED79}" type="slidenum">
              <a:rPr lang="en-MY" smtClean="0"/>
              <a:t>‹#›</a:t>
            </a:fld>
            <a:endParaRPr lang="en-MY"/>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E86DCF-B7C3-4047-B881-F9C9B1047A66}" type="datetimeFigureOut">
              <a:rPr lang="en-MY" smtClean="0"/>
              <a:t>14/3/2012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FE3A07A-85F9-4569-B7DC-A65CD9D9ED79}" type="slidenum">
              <a:rPr lang="en-MY" smtClean="0"/>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86DCF-B7C3-4047-B881-F9C9B1047A66}" type="datetimeFigureOut">
              <a:rPr lang="en-MY" smtClean="0"/>
              <a:t>14/3/2012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FE3A07A-85F9-4569-B7DC-A65CD9D9ED79}" type="slidenum">
              <a:rPr lang="en-MY" smtClean="0"/>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86DCF-B7C3-4047-B881-F9C9B1047A66}" type="datetimeFigureOut">
              <a:rPr lang="en-MY" smtClean="0"/>
              <a:t>14/3/2012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3FE3A07A-85F9-4569-B7DC-A65CD9D9ED79}"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7E86DCF-B7C3-4047-B881-F9C9B1047A66}" type="datetimeFigureOut">
              <a:rPr lang="en-MY" smtClean="0"/>
              <a:t>14/3/2012</a:t>
            </a:fld>
            <a:endParaRPr lang="en-MY"/>
          </a:p>
        </p:txBody>
      </p:sp>
      <p:sp>
        <p:nvSpPr>
          <p:cNvPr id="7" name="Slide Number Placeholder 6"/>
          <p:cNvSpPr>
            <a:spLocks noGrp="1"/>
          </p:cNvSpPr>
          <p:nvPr>
            <p:ph type="sldNum" sz="quarter" idx="12"/>
          </p:nvPr>
        </p:nvSpPr>
        <p:spPr/>
        <p:txBody>
          <a:bodyPr/>
          <a:lstStyle/>
          <a:p>
            <a:fld id="{3FE3A07A-85F9-4569-B7DC-A65CD9D9ED79}" type="slidenum">
              <a:rPr lang="en-MY" smtClean="0"/>
              <a:t>‹#›</a:t>
            </a:fld>
            <a:endParaRPr lang="en-MY"/>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MY"/>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86DCF-B7C3-4047-B881-F9C9B1047A66}" type="datetimeFigureOut">
              <a:rPr lang="en-MY" smtClean="0"/>
              <a:t>14/3/2012</a:t>
            </a:fld>
            <a:endParaRPr lang="en-MY"/>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MY"/>
          </a:p>
        </p:txBody>
      </p:sp>
      <p:sp>
        <p:nvSpPr>
          <p:cNvPr id="7" name="Slide Number Placeholder 6"/>
          <p:cNvSpPr>
            <a:spLocks noGrp="1"/>
          </p:cNvSpPr>
          <p:nvPr>
            <p:ph type="sldNum" sz="quarter" idx="12"/>
          </p:nvPr>
        </p:nvSpPr>
        <p:spPr/>
        <p:txBody>
          <a:bodyPr/>
          <a:lstStyle/>
          <a:p>
            <a:fld id="{3FE3A07A-85F9-4569-B7DC-A65CD9D9ED79}" type="slidenum">
              <a:rPr lang="en-MY" smtClean="0"/>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7E86DCF-B7C3-4047-B881-F9C9B1047A66}" type="datetimeFigureOut">
              <a:rPr lang="en-MY" smtClean="0"/>
              <a:t>14/3/2012</a:t>
            </a:fld>
            <a:endParaRPr lang="en-MY"/>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MY"/>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FE3A07A-85F9-4569-B7DC-A65CD9D9ED79}" type="slidenum">
              <a:rPr lang="en-MY" smtClean="0"/>
              <a:t>‹#›</a:t>
            </a:fld>
            <a:endParaRPr lang="en-M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23.jpeg"/><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 Id="rId1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Gravitational</a:t>
            </a:r>
            <a:br>
              <a:rPr lang="en-US" dirty="0" smtClean="0"/>
            </a:br>
            <a:r>
              <a:rPr lang="en-US" dirty="0" smtClean="0"/>
              <a:t>Field</a:t>
            </a:r>
            <a:endParaRPr lang="en-MY" dirty="0"/>
          </a:p>
        </p:txBody>
      </p:sp>
      <p:sp>
        <p:nvSpPr>
          <p:cNvPr id="3" name="Subtitle 2"/>
          <p:cNvSpPr>
            <a:spLocks noGrp="1"/>
          </p:cNvSpPr>
          <p:nvPr>
            <p:ph type="subTitle" idx="1"/>
          </p:nvPr>
        </p:nvSpPr>
        <p:spPr/>
        <p:txBody>
          <a:bodyPr>
            <a:normAutofit lnSpcReduction="10000"/>
          </a:bodyPr>
          <a:lstStyle/>
          <a:p>
            <a:r>
              <a:rPr lang="en-US" dirty="0" smtClean="0"/>
              <a:t>Gravitational field strength.</a:t>
            </a:r>
          </a:p>
          <a:p>
            <a:r>
              <a:rPr lang="en-US" dirty="0" smtClean="0"/>
              <a:t>Satellite motion.</a:t>
            </a:r>
          </a:p>
          <a:p>
            <a:r>
              <a:rPr lang="en-US" dirty="0" smtClean="0"/>
              <a:t>Impact of satellite on everyday life.</a:t>
            </a:r>
            <a:endParaRPr lang="en-MY" dirty="0"/>
          </a:p>
        </p:txBody>
      </p:sp>
    </p:spTree>
    <p:extLst>
      <p:ext uri="{BB962C8B-B14F-4D97-AF65-F5344CB8AC3E}">
        <p14:creationId xmlns:p14="http://schemas.microsoft.com/office/powerpoint/2010/main" val="2522093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p:txBody>
          <a:bodyPr/>
          <a:lstStyle/>
          <a:p>
            <a:r>
              <a:rPr lang="en-US" b="1" dirty="0" smtClean="0"/>
              <a:t>Example 1</a:t>
            </a:r>
          </a:p>
          <a:p>
            <a:pPr marL="68580" lvl="0" indent="0">
              <a:buNone/>
            </a:pPr>
            <a:r>
              <a:rPr lang="en-US" dirty="0"/>
              <a:t> </a:t>
            </a:r>
            <a:r>
              <a:rPr lang="en-US" dirty="0" smtClean="0"/>
              <a:t>   </a:t>
            </a:r>
            <a:r>
              <a:rPr lang="en-US" dirty="0"/>
              <a:t>What is the gravitational force between </a:t>
            </a:r>
            <a:r>
              <a:rPr lang="en-US" dirty="0" smtClean="0"/>
              <a:t>  </a:t>
            </a:r>
          </a:p>
          <a:p>
            <a:pPr marL="68580" lvl="0" indent="0">
              <a:buNone/>
            </a:pPr>
            <a:r>
              <a:rPr lang="en-US" dirty="0"/>
              <a:t> </a:t>
            </a:r>
            <a:r>
              <a:rPr lang="en-US" dirty="0" smtClean="0"/>
              <a:t>   two </a:t>
            </a:r>
            <a:r>
              <a:rPr lang="en-US" dirty="0"/>
              <a:t>objects, each of mass 40 kg, when </a:t>
            </a:r>
            <a:r>
              <a:rPr lang="en-US" dirty="0" smtClean="0"/>
              <a:t>   </a:t>
            </a:r>
          </a:p>
          <a:p>
            <a:pPr marL="68580" lvl="0" indent="0">
              <a:buNone/>
            </a:pPr>
            <a:r>
              <a:rPr lang="en-US" dirty="0"/>
              <a:t> </a:t>
            </a:r>
            <a:r>
              <a:rPr lang="en-US" dirty="0" smtClean="0"/>
              <a:t>   they </a:t>
            </a:r>
            <a:r>
              <a:rPr lang="en-US" dirty="0"/>
              <a:t>are 6 m apart? [2.96 × 10</a:t>
            </a:r>
            <a:r>
              <a:rPr lang="en-US" baseline="30000" dirty="0"/>
              <a:t>-9</a:t>
            </a:r>
            <a:r>
              <a:rPr lang="en-US" dirty="0"/>
              <a:t> N]</a:t>
            </a:r>
            <a:endParaRPr lang="en-MY" dirty="0"/>
          </a:p>
          <a:p>
            <a:pPr marL="68580" indent="0">
              <a:buNone/>
            </a:pPr>
            <a:endParaRPr lang="en-MY" dirty="0"/>
          </a:p>
        </p:txBody>
      </p:sp>
    </p:spTree>
    <p:extLst>
      <p:ext uri="{BB962C8B-B14F-4D97-AF65-F5344CB8AC3E}">
        <p14:creationId xmlns:p14="http://schemas.microsoft.com/office/powerpoint/2010/main" val="2971758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p:txBody>
          <a:bodyPr>
            <a:normAutofit fontScale="70000" lnSpcReduction="20000"/>
          </a:bodyPr>
          <a:lstStyle/>
          <a:p>
            <a:r>
              <a:rPr lang="en-US" b="1" dirty="0" smtClean="0">
                <a:solidFill>
                  <a:schemeClr val="bg2">
                    <a:lumMod val="50000"/>
                  </a:schemeClr>
                </a:solidFill>
              </a:rPr>
              <a:t>Example 2</a:t>
            </a:r>
          </a:p>
          <a:p>
            <a:pPr marL="68580" indent="0">
              <a:buNone/>
            </a:pPr>
            <a:endParaRPr lang="en-US" dirty="0" smtClean="0">
              <a:solidFill>
                <a:schemeClr val="bg2">
                  <a:lumMod val="50000"/>
                </a:schemeClr>
              </a:solidFill>
            </a:endParaRPr>
          </a:p>
          <a:p>
            <a:pPr marL="68580" lvl="0" indent="0">
              <a:buNone/>
            </a:pPr>
            <a:r>
              <a:rPr lang="en-US" dirty="0" smtClean="0">
                <a:solidFill>
                  <a:schemeClr val="bg2">
                    <a:lumMod val="50000"/>
                  </a:schemeClr>
                </a:solidFill>
              </a:rPr>
              <a:t>A </a:t>
            </a:r>
            <a:r>
              <a:rPr lang="en-US" dirty="0">
                <a:solidFill>
                  <a:schemeClr val="bg2">
                    <a:lumMod val="50000"/>
                  </a:schemeClr>
                </a:solidFill>
              </a:rPr>
              <a:t>10.0 kg watermelon falls a short distance to </a:t>
            </a:r>
            <a:r>
              <a:rPr lang="en-US" dirty="0" smtClean="0">
                <a:solidFill>
                  <a:schemeClr val="bg2">
                    <a:lumMod val="50000"/>
                  </a:schemeClr>
                </a:solidFill>
              </a:rPr>
              <a:t>the </a:t>
            </a:r>
            <a:r>
              <a:rPr lang="en-US" dirty="0">
                <a:solidFill>
                  <a:schemeClr val="bg2">
                    <a:lumMod val="50000"/>
                  </a:schemeClr>
                </a:solidFill>
              </a:rPr>
              <a:t>ground. If the Earth has a radius of 6.4 ×10</a:t>
            </a:r>
            <a:r>
              <a:rPr lang="en-US" baseline="30000" dirty="0">
                <a:solidFill>
                  <a:schemeClr val="bg2">
                    <a:lumMod val="50000"/>
                  </a:schemeClr>
                </a:solidFill>
              </a:rPr>
              <a:t>6</a:t>
            </a:r>
            <a:r>
              <a:rPr lang="en-US" dirty="0">
                <a:solidFill>
                  <a:schemeClr val="bg2">
                    <a:lumMod val="50000"/>
                  </a:schemeClr>
                </a:solidFill>
              </a:rPr>
              <a:t> </a:t>
            </a:r>
            <a:r>
              <a:rPr lang="en-US" dirty="0" smtClean="0">
                <a:solidFill>
                  <a:schemeClr val="bg2">
                    <a:lumMod val="50000"/>
                  </a:schemeClr>
                </a:solidFill>
              </a:rPr>
              <a:t>m </a:t>
            </a:r>
            <a:r>
              <a:rPr lang="en-US" dirty="0">
                <a:solidFill>
                  <a:schemeClr val="bg2">
                    <a:lumMod val="50000"/>
                  </a:schemeClr>
                </a:solidFill>
              </a:rPr>
              <a:t>(6400 km) and a mass of 6.0 × 10</a:t>
            </a:r>
            <a:r>
              <a:rPr lang="en-US" baseline="30000" dirty="0">
                <a:solidFill>
                  <a:schemeClr val="bg2">
                    <a:lumMod val="50000"/>
                  </a:schemeClr>
                </a:solidFill>
              </a:rPr>
              <a:t>24</a:t>
            </a:r>
            <a:r>
              <a:rPr lang="en-US" dirty="0">
                <a:solidFill>
                  <a:schemeClr val="bg2">
                    <a:lumMod val="50000"/>
                  </a:schemeClr>
                </a:solidFill>
              </a:rPr>
              <a:t> kg, calculate:</a:t>
            </a:r>
            <a:endParaRPr lang="en-MY" dirty="0">
              <a:solidFill>
                <a:schemeClr val="bg2">
                  <a:lumMod val="50000"/>
                </a:schemeClr>
              </a:solidFill>
            </a:endParaRPr>
          </a:p>
          <a:p>
            <a:pPr marL="68580" indent="0">
              <a:buNone/>
            </a:pPr>
            <a:r>
              <a:rPr lang="en-US" dirty="0" smtClean="0">
                <a:solidFill>
                  <a:schemeClr val="bg2">
                    <a:lumMod val="50000"/>
                  </a:schemeClr>
                </a:solidFill>
              </a:rPr>
              <a:t>a. The </a:t>
            </a:r>
            <a:r>
              <a:rPr lang="en-US" dirty="0">
                <a:solidFill>
                  <a:schemeClr val="bg2">
                    <a:lumMod val="50000"/>
                  </a:schemeClr>
                </a:solidFill>
              </a:rPr>
              <a:t>gravitational force that the Earth exerts on </a:t>
            </a:r>
            <a:r>
              <a:rPr lang="en-US" dirty="0" smtClean="0">
                <a:solidFill>
                  <a:schemeClr val="bg2">
                    <a:lumMod val="50000"/>
                  </a:schemeClr>
                </a:solidFill>
              </a:rPr>
              <a:t>         </a:t>
            </a:r>
          </a:p>
          <a:p>
            <a:pPr marL="68580" indent="0">
              <a:buNone/>
            </a:pPr>
            <a:r>
              <a:rPr lang="en-US" dirty="0">
                <a:solidFill>
                  <a:schemeClr val="bg2">
                    <a:lumMod val="50000"/>
                  </a:schemeClr>
                </a:solidFill>
              </a:rPr>
              <a:t> </a:t>
            </a:r>
            <a:r>
              <a:rPr lang="en-US" dirty="0" smtClean="0">
                <a:solidFill>
                  <a:schemeClr val="bg2">
                    <a:lumMod val="50000"/>
                  </a:schemeClr>
                </a:solidFill>
              </a:rPr>
              <a:t>    the </a:t>
            </a:r>
            <a:r>
              <a:rPr lang="en-US" dirty="0">
                <a:solidFill>
                  <a:schemeClr val="bg2">
                    <a:lumMod val="50000"/>
                  </a:schemeClr>
                </a:solidFill>
              </a:rPr>
              <a:t>watermelon [97.7 N]</a:t>
            </a:r>
            <a:endParaRPr lang="en-MY" dirty="0">
              <a:solidFill>
                <a:schemeClr val="bg2">
                  <a:lumMod val="50000"/>
                </a:schemeClr>
              </a:solidFill>
            </a:endParaRPr>
          </a:p>
          <a:p>
            <a:pPr marL="68580" indent="0">
              <a:buNone/>
            </a:pPr>
            <a:r>
              <a:rPr lang="en-US" dirty="0" smtClean="0">
                <a:solidFill>
                  <a:schemeClr val="bg2">
                    <a:lumMod val="50000"/>
                  </a:schemeClr>
                </a:solidFill>
              </a:rPr>
              <a:t>b. The </a:t>
            </a:r>
            <a:r>
              <a:rPr lang="en-US" dirty="0">
                <a:solidFill>
                  <a:schemeClr val="bg2">
                    <a:lumMod val="50000"/>
                  </a:schemeClr>
                </a:solidFill>
              </a:rPr>
              <a:t>gravitational force that the watermelon exerts </a:t>
            </a:r>
            <a:r>
              <a:rPr lang="en-US" dirty="0" smtClean="0">
                <a:solidFill>
                  <a:schemeClr val="bg2">
                    <a:lumMod val="50000"/>
                  </a:schemeClr>
                </a:solidFill>
              </a:rPr>
              <a:t>  </a:t>
            </a:r>
          </a:p>
          <a:p>
            <a:pPr marL="68580" indent="0">
              <a:buNone/>
            </a:pPr>
            <a:r>
              <a:rPr lang="en-US" dirty="0" smtClean="0">
                <a:solidFill>
                  <a:schemeClr val="bg2">
                    <a:lumMod val="50000"/>
                  </a:schemeClr>
                </a:solidFill>
              </a:rPr>
              <a:t>     on </a:t>
            </a:r>
            <a:r>
              <a:rPr lang="en-US" dirty="0">
                <a:solidFill>
                  <a:schemeClr val="bg2">
                    <a:lumMod val="50000"/>
                  </a:schemeClr>
                </a:solidFill>
              </a:rPr>
              <a:t>the Earth [97.7 N]</a:t>
            </a:r>
            <a:endParaRPr lang="en-MY" dirty="0">
              <a:solidFill>
                <a:schemeClr val="bg2">
                  <a:lumMod val="50000"/>
                </a:schemeClr>
              </a:solidFill>
            </a:endParaRPr>
          </a:p>
          <a:p>
            <a:pPr marL="68580" indent="0">
              <a:buNone/>
            </a:pPr>
            <a:r>
              <a:rPr lang="en-US" dirty="0" smtClean="0">
                <a:solidFill>
                  <a:schemeClr val="bg2">
                    <a:lumMod val="50000"/>
                  </a:schemeClr>
                </a:solidFill>
              </a:rPr>
              <a:t>c</a:t>
            </a:r>
            <a:r>
              <a:rPr lang="en-US" b="1" dirty="0" smtClean="0">
                <a:solidFill>
                  <a:schemeClr val="bg2">
                    <a:lumMod val="50000"/>
                  </a:schemeClr>
                </a:solidFill>
              </a:rPr>
              <a:t>. </a:t>
            </a:r>
            <a:r>
              <a:rPr lang="en-US" dirty="0" smtClean="0">
                <a:solidFill>
                  <a:schemeClr val="bg2">
                    <a:lumMod val="50000"/>
                  </a:schemeClr>
                </a:solidFill>
              </a:rPr>
              <a:t>The </a:t>
            </a:r>
            <a:r>
              <a:rPr lang="en-US" dirty="0">
                <a:solidFill>
                  <a:schemeClr val="bg2">
                    <a:lumMod val="50000"/>
                  </a:schemeClr>
                </a:solidFill>
              </a:rPr>
              <a:t>acceleration of the watermelon towards the </a:t>
            </a:r>
            <a:r>
              <a:rPr lang="en-US" dirty="0" smtClean="0">
                <a:solidFill>
                  <a:schemeClr val="bg2">
                    <a:lumMod val="50000"/>
                  </a:schemeClr>
                </a:solidFill>
              </a:rPr>
              <a:t>Earth</a:t>
            </a:r>
          </a:p>
          <a:p>
            <a:pPr marL="68580" indent="0">
              <a:buNone/>
            </a:pPr>
            <a:r>
              <a:rPr lang="en-US" dirty="0">
                <a:solidFill>
                  <a:schemeClr val="bg2">
                    <a:lumMod val="50000"/>
                  </a:schemeClr>
                </a:solidFill>
              </a:rPr>
              <a:t> </a:t>
            </a:r>
            <a:r>
              <a:rPr lang="en-US" dirty="0" smtClean="0">
                <a:solidFill>
                  <a:schemeClr val="bg2">
                    <a:lumMod val="50000"/>
                  </a:schemeClr>
                </a:solidFill>
              </a:rPr>
              <a:t>    </a:t>
            </a:r>
            <a:r>
              <a:rPr lang="en-US" dirty="0">
                <a:solidFill>
                  <a:schemeClr val="bg2">
                    <a:lumMod val="50000"/>
                  </a:schemeClr>
                </a:solidFill>
              </a:rPr>
              <a:t>[9.77 ms</a:t>
            </a:r>
            <a:r>
              <a:rPr lang="en-US" baseline="30000" dirty="0">
                <a:solidFill>
                  <a:schemeClr val="bg2">
                    <a:lumMod val="50000"/>
                  </a:schemeClr>
                </a:solidFill>
              </a:rPr>
              <a:t>-2</a:t>
            </a:r>
            <a:r>
              <a:rPr lang="en-US" dirty="0">
                <a:solidFill>
                  <a:schemeClr val="bg2">
                    <a:lumMod val="50000"/>
                  </a:schemeClr>
                </a:solidFill>
              </a:rPr>
              <a:t>]</a:t>
            </a:r>
            <a:endParaRPr lang="en-MY" dirty="0">
              <a:solidFill>
                <a:schemeClr val="bg2">
                  <a:lumMod val="50000"/>
                </a:schemeClr>
              </a:solidFill>
            </a:endParaRPr>
          </a:p>
          <a:p>
            <a:pPr marL="68580" indent="0">
              <a:buNone/>
            </a:pPr>
            <a:r>
              <a:rPr lang="en-US" dirty="0" smtClean="0">
                <a:solidFill>
                  <a:schemeClr val="bg2">
                    <a:lumMod val="50000"/>
                  </a:schemeClr>
                </a:solidFill>
              </a:rPr>
              <a:t>d. The </a:t>
            </a:r>
            <a:r>
              <a:rPr lang="en-US" dirty="0">
                <a:solidFill>
                  <a:schemeClr val="bg2">
                    <a:lumMod val="50000"/>
                  </a:schemeClr>
                </a:solidFill>
              </a:rPr>
              <a:t>acceleration of the Earth towards the watermelon</a:t>
            </a:r>
            <a:r>
              <a:rPr lang="en-US" dirty="0" smtClean="0">
                <a:solidFill>
                  <a:schemeClr val="bg2">
                    <a:lumMod val="50000"/>
                  </a:schemeClr>
                </a:solidFill>
              </a:rPr>
              <a:t>.</a:t>
            </a:r>
          </a:p>
          <a:p>
            <a:pPr marL="68580" indent="0">
              <a:buNone/>
            </a:pPr>
            <a:r>
              <a:rPr lang="en-US" dirty="0">
                <a:solidFill>
                  <a:schemeClr val="bg2">
                    <a:lumMod val="50000"/>
                  </a:schemeClr>
                </a:solidFill>
              </a:rPr>
              <a:t> </a:t>
            </a:r>
            <a:r>
              <a:rPr lang="en-US" dirty="0" smtClean="0">
                <a:solidFill>
                  <a:schemeClr val="bg2">
                    <a:lumMod val="50000"/>
                  </a:schemeClr>
                </a:solidFill>
              </a:rPr>
              <a:t>    [</a:t>
            </a:r>
            <a:r>
              <a:rPr lang="en-US" dirty="0">
                <a:solidFill>
                  <a:schemeClr val="bg2">
                    <a:lumMod val="50000"/>
                  </a:schemeClr>
                </a:solidFill>
              </a:rPr>
              <a:t>1.63 × 10</a:t>
            </a:r>
            <a:r>
              <a:rPr lang="en-US" baseline="30000" dirty="0">
                <a:solidFill>
                  <a:schemeClr val="bg2">
                    <a:lumMod val="50000"/>
                  </a:schemeClr>
                </a:solidFill>
              </a:rPr>
              <a:t>-23</a:t>
            </a:r>
            <a:r>
              <a:rPr lang="en-US" dirty="0">
                <a:solidFill>
                  <a:schemeClr val="bg2">
                    <a:lumMod val="50000"/>
                  </a:schemeClr>
                </a:solidFill>
              </a:rPr>
              <a:t> ms</a:t>
            </a:r>
            <a:r>
              <a:rPr lang="en-US" baseline="30000" dirty="0">
                <a:solidFill>
                  <a:schemeClr val="bg2">
                    <a:lumMod val="50000"/>
                  </a:schemeClr>
                </a:solidFill>
              </a:rPr>
              <a:t>-2</a:t>
            </a:r>
            <a:r>
              <a:rPr lang="en-US" dirty="0">
                <a:solidFill>
                  <a:schemeClr val="bg2">
                    <a:lumMod val="50000"/>
                  </a:schemeClr>
                </a:solidFill>
              </a:rPr>
              <a:t>]</a:t>
            </a:r>
            <a:endParaRPr lang="en-MY" dirty="0">
              <a:solidFill>
                <a:schemeClr val="bg2">
                  <a:lumMod val="50000"/>
                </a:schemeClr>
              </a:solidFill>
            </a:endParaRPr>
          </a:p>
          <a:p>
            <a:pPr marL="68580" lvl="0" indent="0">
              <a:buNone/>
            </a:pPr>
            <a:endParaRPr lang="en-MY" dirty="0"/>
          </a:p>
        </p:txBody>
      </p:sp>
    </p:spTree>
    <p:extLst>
      <p:ext uri="{BB962C8B-B14F-4D97-AF65-F5344CB8AC3E}">
        <p14:creationId xmlns:p14="http://schemas.microsoft.com/office/powerpoint/2010/main" val="3187717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p:txBody>
          <a:bodyPr>
            <a:normAutofit fontScale="85000" lnSpcReduction="20000"/>
          </a:bodyPr>
          <a:lstStyle/>
          <a:p>
            <a:r>
              <a:rPr lang="en-US" b="1" dirty="0" smtClean="0"/>
              <a:t>Example 3</a:t>
            </a:r>
          </a:p>
          <a:p>
            <a:pPr marL="68580" indent="0">
              <a:buNone/>
            </a:pPr>
            <a:endParaRPr lang="en-US" dirty="0" smtClean="0"/>
          </a:p>
          <a:p>
            <a:pPr marL="68580" lvl="0" indent="0">
              <a:buNone/>
            </a:pPr>
            <a:r>
              <a:rPr lang="en-US" dirty="0" smtClean="0"/>
              <a:t>The </a:t>
            </a:r>
            <a:r>
              <a:rPr lang="en-US" dirty="0"/>
              <a:t>gravitational force that acts on a 1200 kg </a:t>
            </a:r>
            <a:r>
              <a:rPr lang="en-US" dirty="0" smtClean="0"/>
              <a:t>   </a:t>
            </a:r>
          </a:p>
          <a:p>
            <a:pPr marL="68580" lvl="0" indent="0">
              <a:buNone/>
            </a:pPr>
            <a:r>
              <a:rPr lang="en-US" dirty="0" smtClean="0"/>
              <a:t>space </a:t>
            </a:r>
            <a:r>
              <a:rPr lang="en-US" dirty="0"/>
              <a:t>probe on the surface of Mars is 4430 N. The radius of Mars is 3400 km. Without using the mass of Mars, determine the gravitational force that acts on the space probe when it is</a:t>
            </a:r>
            <a:r>
              <a:rPr lang="en-US" dirty="0" smtClean="0"/>
              <a:t>:</a:t>
            </a:r>
          </a:p>
          <a:p>
            <a:pPr marL="68580" lvl="0" indent="0">
              <a:buNone/>
            </a:pPr>
            <a:endParaRPr lang="en-MY" dirty="0"/>
          </a:p>
          <a:p>
            <a:pPr lvl="1"/>
            <a:r>
              <a:rPr lang="en-US" sz="2400" dirty="0"/>
              <a:t>3400 km above the surface of Mars </a:t>
            </a:r>
            <a:endParaRPr lang="en-US" sz="2400" dirty="0" smtClean="0"/>
          </a:p>
          <a:p>
            <a:pPr marL="365760" lvl="1" indent="0">
              <a:buNone/>
            </a:pPr>
            <a:r>
              <a:rPr lang="en-US" sz="2400" dirty="0"/>
              <a:t> </a:t>
            </a:r>
            <a:r>
              <a:rPr lang="en-US" sz="2400" dirty="0" smtClean="0"/>
              <a:t>   [</a:t>
            </a:r>
            <a:r>
              <a:rPr lang="en-US" sz="2400" dirty="0"/>
              <a:t>1.11 × 10</a:t>
            </a:r>
            <a:r>
              <a:rPr lang="en-US" sz="2400" baseline="30000" dirty="0"/>
              <a:t>3</a:t>
            </a:r>
            <a:r>
              <a:rPr lang="en-US" sz="2400" dirty="0"/>
              <a:t> N]</a:t>
            </a:r>
            <a:endParaRPr lang="en-MY" sz="2400" dirty="0"/>
          </a:p>
          <a:p>
            <a:pPr lvl="1"/>
            <a:r>
              <a:rPr lang="en-US" sz="2400" dirty="0"/>
              <a:t>6800 km above the surface of Mars</a:t>
            </a:r>
            <a:r>
              <a:rPr lang="en-US" sz="2400" dirty="0" smtClean="0"/>
              <a:t>.</a:t>
            </a:r>
          </a:p>
          <a:p>
            <a:pPr marL="365760" lvl="1" indent="0">
              <a:buNone/>
            </a:pPr>
            <a:r>
              <a:rPr lang="en-US" sz="2400" dirty="0"/>
              <a:t> </a:t>
            </a:r>
            <a:r>
              <a:rPr lang="en-US" sz="2400" dirty="0" smtClean="0"/>
              <a:t>   [</a:t>
            </a:r>
            <a:r>
              <a:rPr lang="en-US" sz="2400" dirty="0"/>
              <a:t>492 N]	</a:t>
            </a:r>
            <a:endParaRPr lang="en-MY" sz="2400" dirty="0"/>
          </a:p>
          <a:p>
            <a:pPr marL="68580" indent="0">
              <a:buNone/>
            </a:pPr>
            <a:endParaRPr lang="en-MY" dirty="0"/>
          </a:p>
        </p:txBody>
      </p:sp>
    </p:spTree>
    <p:extLst>
      <p:ext uri="{BB962C8B-B14F-4D97-AF65-F5344CB8AC3E}">
        <p14:creationId xmlns:p14="http://schemas.microsoft.com/office/powerpoint/2010/main" val="2191828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p:txBody>
          <a:bodyPr>
            <a:normAutofit fontScale="85000" lnSpcReduction="20000"/>
          </a:bodyPr>
          <a:lstStyle/>
          <a:p>
            <a:r>
              <a:rPr lang="en-US" b="1" dirty="0" smtClean="0"/>
              <a:t>Example 4</a:t>
            </a:r>
          </a:p>
          <a:p>
            <a:pPr marL="68580" indent="0">
              <a:buNone/>
            </a:pPr>
            <a:endParaRPr lang="en-US" dirty="0" smtClean="0"/>
          </a:p>
          <a:p>
            <a:pPr marL="68580" lvl="0" indent="0">
              <a:buNone/>
            </a:pPr>
            <a:r>
              <a:rPr lang="en-US" dirty="0"/>
              <a:t>Predict the effect on the gravitational force between two objects of</a:t>
            </a:r>
            <a:r>
              <a:rPr lang="en-US" dirty="0" smtClean="0"/>
              <a:t>:</a:t>
            </a:r>
          </a:p>
          <a:p>
            <a:pPr marL="68580" lvl="0" indent="0">
              <a:buNone/>
            </a:pPr>
            <a:endParaRPr lang="en-MY" dirty="0"/>
          </a:p>
          <a:p>
            <a:pPr lvl="1"/>
            <a:r>
              <a:rPr lang="en-US" sz="2400" dirty="0"/>
              <a:t>Doubling the distance between them</a:t>
            </a:r>
            <a:r>
              <a:rPr lang="en-US" sz="2400" dirty="0" smtClean="0"/>
              <a:t>.</a:t>
            </a:r>
          </a:p>
          <a:p>
            <a:pPr marL="365760" lvl="1" indent="0">
              <a:buNone/>
            </a:pPr>
            <a:r>
              <a:rPr lang="en-US" sz="2400" dirty="0"/>
              <a:t> </a:t>
            </a:r>
            <a:r>
              <a:rPr lang="en-US" sz="2400" dirty="0" smtClean="0"/>
              <a:t>   </a:t>
            </a:r>
            <a:r>
              <a:rPr lang="en-US" sz="2400" dirty="0"/>
              <a:t>[1⁄4 of the original value]</a:t>
            </a:r>
            <a:endParaRPr lang="en-MY" sz="2400" dirty="0"/>
          </a:p>
          <a:p>
            <a:pPr lvl="1"/>
            <a:r>
              <a:rPr lang="en-US" sz="2400" dirty="0"/>
              <a:t>Doubling both masses. </a:t>
            </a:r>
            <a:endParaRPr lang="en-US" sz="2400" dirty="0" smtClean="0"/>
          </a:p>
          <a:p>
            <a:pPr marL="365760" lvl="1" indent="0">
              <a:buNone/>
            </a:pPr>
            <a:r>
              <a:rPr lang="en-US" sz="2400" dirty="0"/>
              <a:t> </a:t>
            </a:r>
            <a:r>
              <a:rPr lang="en-US" sz="2400" dirty="0" smtClean="0"/>
              <a:t>   [</a:t>
            </a:r>
            <a:r>
              <a:rPr lang="en-US" sz="2400" dirty="0"/>
              <a:t>4 times the original value]</a:t>
            </a:r>
            <a:endParaRPr lang="en-MY" sz="2400" dirty="0"/>
          </a:p>
          <a:p>
            <a:pPr lvl="1"/>
            <a:r>
              <a:rPr lang="en-US" sz="2400" dirty="0"/>
              <a:t>Halving one mass and the distance between them [twice the original value]</a:t>
            </a:r>
            <a:endParaRPr lang="en-MY" sz="2400" dirty="0"/>
          </a:p>
          <a:p>
            <a:endParaRPr lang="en-MY" dirty="0"/>
          </a:p>
        </p:txBody>
      </p:sp>
    </p:spTree>
    <p:extLst>
      <p:ext uri="{BB962C8B-B14F-4D97-AF65-F5344CB8AC3E}">
        <p14:creationId xmlns:p14="http://schemas.microsoft.com/office/powerpoint/2010/main" val="3708496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1143000"/>
          </a:xfrm>
        </p:spPr>
        <p:txBody>
          <a:bodyPr/>
          <a:lstStyle/>
          <a:p>
            <a:r>
              <a:rPr lang="en-US" dirty="0" smtClean="0"/>
              <a:t>Gravitational Field</a:t>
            </a:r>
            <a:endParaRPr lang="en-MY" dirty="0"/>
          </a:p>
        </p:txBody>
      </p:sp>
      <p:sp>
        <p:nvSpPr>
          <p:cNvPr id="3" name="Content Placeholder 2"/>
          <p:cNvSpPr>
            <a:spLocks noGrp="1"/>
          </p:cNvSpPr>
          <p:nvPr>
            <p:ph idx="1"/>
          </p:nvPr>
        </p:nvSpPr>
        <p:spPr>
          <a:xfrm>
            <a:off x="1043608" y="1916832"/>
            <a:ext cx="6777317" cy="3508977"/>
          </a:xfrm>
        </p:spPr>
        <p:txBody>
          <a:bodyPr>
            <a:normAutofit fontScale="92500" lnSpcReduction="10000"/>
          </a:bodyPr>
          <a:lstStyle/>
          <a:p>
            <a:r>
              <a:rPr lang="en-US" dirty="0" smtClean="0"/>
              <a:t>Factors that effect gravitational field</a:t>
            </a:r>
          </a:p>
          <a:p>
            <a:pPr marL="68580" indent="0">
              <a:buNone/>
            </a:pPr>
            <a:r>
              <a:rPr lang="en-US" dirty="0"/>
              <a:t> </a:t>
            </a:r>
            <a:r>
              <a:rPr lang="en-US" dirty="0" smtClean="0"/>
              <a:t>   </a:t>
            </a:r>
          </a:p>
          <a:p>
            <a:pPr marL="68580" indent="0">
              <a:buNone/>
            </a:pPr>
            <a:r>
              <a:rPr lang="en-US" dirty="0"/>
              <a:t> </a:t>
            </a:r>
            <a:r>
              <a:rPr lang="en-US" dirty="0" smtClean="0"/>
              <a:t>   (a)Altitude</a:t>
            </a:r>
          </a:p>
          <a:p>
            <a:pPr marL="68580" indent="0">
              <a:buNone/>
            </a:pPr>
            <a:r>
              <a:rPr lang="en-US" dirty="0"/>
              <a:t> </a:t>
            </a:r>
            <a:r>
              <a:rPr lang="en-US" dirty="0" smtClean="0"/>
              <a:t>   </a:t>
            </a:r>
            <a:r>
              <a:rPr lang="en-US" b="1" dirty="0" smtClean="0"/>
              <a:t>Higher</a:t>
            </a:r>
            <a:r>
              <a:rPr lang="en-US" dirty="0" smtClean="0"/>
              <a:t> the altitude </a:t>
            </a:r>
            <a:r>
              <a:rPr lang="en-US" b="1" dirty="0" smtClean="0"/>
              <a:t>, lower </a:t>
            </a:r>
            <a:r>
              <a:rPr lang="en-US" dirty="0" smtClean="0"/>
              <a:t>the    </a:t>
            </a:r>
          </a:p>
          <a:p>
            <a:pPr marL="68580" indent="0">
              <a:buNone/>
            </a:pPr>
            <a:r>
              <a:rPr lang="en-US" dirty="0"/>
              <a:t> </a:t>
            </a:r>
            <a:r>
              <a:rPr lang="en-US" dirty="0" smtClean="0"/>
              <a:t>   gravitational field</a:t>
            </a:r>
          </a:p>
          <a:p>
            <a:pPr marL="68580" indent="0">
              <a:buNone/>
            </a:pPr>
            <a:r>
              <a:rPr lang="en-US" dirty="0"/>
              <a:t> </a:t>
            </a:r>
            <a:r>
              <a:rPr lang="en-US" dirty="0" smtClean="0"/>
              <a:t>   This is due to the separation of the radial    </a:t>
            </a:r>
          </a:p>
          <a:p>
            <a:pPr marL="68580" indent="0">
              <a:buNone/>
            </a:pPr>
            <a:r>
              <a:rPr lang="en-US" b="1" dirty="0"/>
              <a:t> </a:t>
            </a:r>
            <a:r>
              <a:rPr lang="en-US" b="1" dirty="0" smtClean="0"/>
              <a:t>   field line </a:t>
            </a:r>
            <a:r>
              <a:rPr lang="en-US" dirty="0" smtClean="0"/>
              <a:t>that </a:t>
            </a:r>
            <a:r>
              <a:rPr lang="en-US" b="1" dirty="0" smtClean="0"/>
              <a:t>gets larger </a:t>
            </a:r>
            <a:r>
              <a:rPr lang="en-US" dirty="0" smtClean="0"/>
              <a:t>as move away from    </a:t>
            </a:r>
          </a:p>
          <a:p>
            <a:pPr marL="68580" indent="0">
              <a:buNone/>
            </a:pPr>
            <a:r>
              <a:rPr lang="en-US" dirty="0"/>
              <a:t> </a:t>
            </a:r>
            <a:r>
              <a:rPr lang="en-US" dirty="0" smtClean="0"/>
              <a:t>   the earth</a:t>
            </a:r>
          </a:p>
          <a:p>
            <a:pPr marL="68580" indent="0">
              <a:buNone/>
            </a:pPr>
            <a:r>
              <a:rPr lang="en-US" dirty="0"/>
              <a:t> </a:t>
            </a:r>
            <a:r>
              <a:rPr lang="en-US" dirty="0" smtClean="0"/>
              <a:t>   </a:t>
            </a:r>
            <a:endParaRPr lang="en-MY"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581128"/>
            <a:ext cx="45720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46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fade">
                                      <p:cBhvr>
                                        <p:cTn id="29" dur="500"/>
                                        <p:tgtEl>
                                          <p:spTgt spid="20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1143000"/>
          </a:xfrm>
        </p:spPr>
        <p:txBody>
          <a:bodyPr/>
          <a:lstStyle/>
          <a:p>
            <a:r>
              <a:rPr lang="en-US" dirty="0" smtClean="0"/>
              <a:t>Gravitational Field</a:t>
            </a:r>
            <a:endParaRPr lang="en-MY" dirty="0"/>
          </a:p>
        </p:txBody>
      </p:sp>
      <p:sp>
        <p:nvSpPr>
          <p:cNvPr id="3" name="Content Placeholder 2"/>
          <p:cNvSpPr>
            <a:spLocks noGrp="1"/>
          </p:cNvSpPr>
          <p:nvPr>
            <p:ph idx="1"/>
          </p:nvPr>
        </p:nvSpPr>
        <p:spPr>
          <a:xfrm>
            <a:off x="1043608" y="1916832"/>
            <a:ext cx="6777317" cy="3508977"/>
          </a:xfrm>
        </p:spPr>
        <p:txBody>
          <a:bodyPr>
            <a:normAutofit lnSpcReduction="10000"/>
          </a:bodyPr>
          <a:lstStyle/>
          <a:p>
            <a:r>
              <a:rPr lang="en-US" dirty="0" smtClean="0"/>
              <a:t>Factors that effect gravitational field</a:t>
            </a:r>
          </a:p>
          <a:p>
            <a:pPr marL="68580" indent="0">
              <a:buNone/>
            </a:pPr>
            <a:r>
              <a:rPr lang="en-US" dirty="0"/>
              <a:t> </a:t>
            </a:r>
            <a:r>
              <a:rPr lang="en-US" dirty="0" smtClean="0"/>
              <a:t>   </a:t>
            </a:r>
          </a:p>
          <a:p>
            <a:pPr marL="68580" indent="0">
              <a:buNone/>
            </a:pPr>
            <a:r>
              <a:rPr lang="en-US" dirty="0"/>
              <a:t> </a:t>
            </a:r>
            <a:r>
              <a:rPr lang="en-US" dirty="0" smtClean="0"/>
              <a:t>   (b) </a:t>
            </a:r>
            <a:r>
              <a:rPr lang="en-US" b="1" dirty="0" smtClean="0"/>
              <a:t>stronger</a:t>
            </a:r>
            <a:r>
              <a:rPr lang="en-US" dirty="0" smtClean="0"/>
              <a:t> at the </a:t>
            </a:r>
            <a:r>
              <a:rPr lang="en-US" b="1" dirty="0" smtClean="0"/>
              <a:t>poles</a:t>
            </a:r>
            <a:r>
              <a:rPr lang="en-US" dirty="0" smtClean="0"/>
              <a:t> compared to  </a:t>
            </a:r>
          </a:p>
          <a:p>
            <a:pPr marL="68580" indent="0">
              <a:buNone/>
            </a:pPr>
            <a:r>
              <a:rPr lang="en-US" dirty="0"/>
              <a:t> </a:t>
            </a:r>
            <a:r>
              <a:rPr lang="en-US" dirty="0" smtClean="0"/>
              <a:t>         equator.</a:t>
            </a:r>
          </a:p>
          <a:p>
            <a:pPr marL="68580" indent="0">
              <a:buNone/>
            </a:pPr>
            <a:r>
              <a:rPr lang="en-US" dirty="0"/>
              <a:t> </a:t>
            </a:r>
            <a:r>
              <a:rPr lang="en-US" dirty="0" smtClean="0"/>
              <a:t>         Due to diameter of equator is bigger  </a:t>
            </a:r>
          </a:p>
          <a:p>
            <a:pPr marL="68580" indent="0">
              <a:buNone/>
            </a:pPr>
            <a:r>
              <a:rPr lang="en-US" dirty="0"/>
              <a:t> </a:t>
            </a:r>
            <a:r>
              <a:rPr lang="en-US" dirty="0" smtClean="0"/>
              <a:t>         compared to poles</a:t>
            </a:r>
          </a:p>
          <a:p>
            <a:pPr marL="68580" indent="0">
              <a:buNone/>
            </a:pPr>
            <a:r>
              <a:rPr lang="en-US" dirty="0"/>
              <a:t> </a:t>
            </a:r>
            <a:r>
              <a:rPr lang="en-US" dirty="0" smtClean="0"/>
              <a:t>   (c) </a:t>
            </a:r>
            <a:r>
              <a:rPr lang="en-US" b="1" dirty="0" smtClean="0"/>
              <a:t>density</a:t>
            </a:r>
            <a:r>
              <a:rPr lang="en-US" dirty="0" smtClean="0"/>
              <a:t> of an area</a:t>
            </a:r>
          </a:p>
          <a:p>
            <a:pPr marL="68580" indent="0">
              <a:buNone/>
            </a:pPr>
            <a:r>
              <a:rPr lang="en-US" dirty="0"/>
              <a:t> </a:t>
            </a:r>
            <a:r>
              <a:rPr lang="en-US" dirty="0" smtClean="0"/>
              <a:t>       </a:t>
            </a:r>
            <a:endParaRPr lang="en-MY" dirty="0"/>
          </a:p>
        </p:txBody>
      </p:sp>
    </p:spTree>
    <p:extLst>
      <p:ext uri="{BB962C8B-B14F-4D97-AF65-F5344CB8AC3E}">
        <p14:creationId xmlns:p14="http://schemas.microsoft.com/office/powerpoint/2010/main" val="62666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7024744" cy="1143000"/>
          </a:xfrm>
        </p:spPr>
        <p:txBody>
          <a:bodyPr/>
          <a:lstStyle/>
          <a:p>
            <a:r>
              <a:rPr lang="en-US" dirty="0" smtClean="0"/>
              <a:t>Gravitational Field</a:t>
            </a:r>
            <a:endParaRPr lang="en-MY" dirty="0"/>
          </a:p>
        </p:txBody>
      </p:sp>
      <p:sp>
        <p:nvSpPr>
          <p:cNvPr id="3" name="Content Placeholder 2"/>
          <p:cNvSpPr>
            <a:spLocks noGrp="1"/>
          </p:cNvSpPr>
          <p:nvPr>
            <p:ph idx="1"/>
          </p:nvPr>
        </p:nvSpPr>
        <p:spPr>
          <a:xfrm>
            <a:off x="1043492" y="2323652"/>
            <a:ext cx="6777317" cy="4129684"/>
          </a:xfrm>
        </p:spPr>
        <p:txBody>
          <a:bodyPr>
            <a:normAutofit fontScale="62500" lnSpcReduction="20000"/>
          </a:bodyPr>
          <a:lstStyle/>
          <a:p>
            <a:r>
              <a:rPr lang="en-US" b="1" dirty="0" smtClean="0"/>
              <a:t>Example</a:t>
            </a:r>
          </a:p>
          <a:p>
            <a:pPr marL="68580" lvl="0" indent="0">
              <a:buNone/>
            </a:pPr>
            <a:r>
              <a:rPr lang="en-US" dirty="0"/>
              <a:t>The field diagrams represent the relative strengths of the gravitational fields of two planets X and Y. The planets have the same radius.  </a:t>
            </a:r>
            <a:endParaRPr lang="en-US" dirty="0" smtClean="0"/>
          </a:p>
          <a:p>
            <a:pPr marL="68580" lvl="0" indent="0">
              <a:buNone/>
            </a:pPr>
            <a:endParaRPr lang="en-US" dirty="0" smtClean="0"/>
          </a:p>
          <a:p>
            <a:pPr marL="68580" lvl="0" indent="0">
              <a:buNone/>
            </a:pPr>
            <a:endParaRPr lang="en-US" dirty="0"/>
          </a:p>
          <a:p>
            <a:pPr marL="68580" lvl="0" indent="0">
              <a:buNone/>
            </a:pPr>
            <a:endParaRPr lang="en-US" dirty="0" smtClean="0"/>
          </a:p>
          <a:p>
            <a:pPr marL="68580" lvl="0" indent="0">
              <a:buNone/>
            </a:pPr>
            <a:endParaRPr lang="en-US" dirty="0"/>
          </a:p>
          <a:p>
            <a:pPr marL="68580" lvl="0" indent="0">
              <a:buNone/>
            </a:pPr>
            <a:endParaRPr lang="en-US" dirty="0" smtClean="0"/>
          </a:p>
          <a:p>
            <a:pPr marL="68580" lvl="0" indent="0">
              <a:buNone/>
            </a:pPr>
            <a:endParaRPr lang="en-US" dirty="0"/>
          </a:p>
          <a:p>
            <a:pPr marL="68580" lvl="0" indent="0">
              <a:buNone/>
            </a:pPr>
            <a:endParaRPr lang="en-US" dirty="0" smtClean="0"/>
          </a:p>
          <a:p>
            <a:pPr marL="68580" lvl="0" indent="0">
              <a:buNone/>
            </a:pPr>
            <a:endParaRPr lang="en-MY" dirty="0"/>
          </a:p>
          <a:p>
            <a:pPr marL="68580" indent="0">
              <a:buNone/>
            </a:pPr>
            <a:r>
              <a:rPr lang="en-US" dirty="0"/>
              <a:t>Which statement about these two planets is </a:t>
            </a:r>
            <a:r>
              <a:rPr lang="en-US" b="1" dirty="0"/>
              <a:t>correct</a:t>
            </a:r>
            <a:r>
              <a:rPr lang="en-US" dirty="0" smtClean="0"/>
              <a:t>?</a:t>
            </a:r>
            <a:endParaRPr lang="en-MY" dirty="0"/>
          </a:p>
          <a:p>
            <a:pPr lvl="1"/>
            <a:r>
              <a:rPr lang="en-US" sz="2400" dirty="0"/>
              <a:t>The acceleration due to gravity at the surface of each planet is the same</a:t>
            </a:r>
            <a:endParaRPr lang="en-MY" sz="2400" dirty="0"/>
          </a:p>
          <a:p>
            <a:pPr lvl="1"/>
            <a:r>
              <a:rPr lang="en-US" sz="2400" dirty="0"/>
              <a:t>The mass of planet X must be greater than the mass of planet Y.</a:t>
            </a:r>
            <a:endParaRPr lang="en-MY" sz="2400" dirty="0"/>
          </a:p>
          <a:p>
            <a:pPr lvl="1"/>
            <a:r>
              <a:rPr lang="en-US" sz="2400" dirty="0"/>
              <a:t>The gravitational force acting on an object above the surface of X will be less than the gravitational force acting on the same object the same distance above the surface of Y.</a:t>
            </a:r>
            <a:endParaRPr lang="en-MY" sz="2400" dirty="0"/>
          </a:p>
          <a:p>
            <a:pPr marL="68580" indent="0">
              <a:buNone/>
            </a:pPr>
            <a:endParaRPr lang="en-MY" dirty="0"/>
          </a:p>
        </p:txBody>
      </p:sp>
      <p:pic>
        <p:nvPicPr>
          <p:cNvPr id="4" name="Picture 3"/>
          <p:cNvPicPr/>
          <p:nvPr/>
        </p:nvPicPr>
        <p:blipFill>
          <a:blip r:embed="rId2" cstate="print"/>
          <a:srcRect/>
          <a:stretch>
            <a:fillRect/>
          </a:stretch>
        </p:blipFill>
        <p:spPr bwMode="auto">
          <a:xfrm>
            <a:off x="2195736" y="3068960"/>
            <a:ext cx="3990975" cy="1503809"/>
          </a:xfrm>
          <a:prstGeom prst="rect">
            <a:avLst/>
          </a:prstGeom>
          <a:noFill/>
          <a:ln w="9525">
            <a:noFill/>
            <a:miter lim="800000"/>
            <a:headEnd/>
            <a:tailEnd/>
          </a:ln>
        </p:spPr>
      </p:pic>
    </p:spTree>
    <p:extLst>
      <p:ext uri="{BB962C8B-B14F-4D97-AF65-F5344CB8AC3E}">
        <p14:creationId xmlns:p14="http://schemas.microsoft.com/office/powerpoint/2010/main" val="3989253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p:txBody>
          <a:bodyPr>
            <a:normAutofit/>
          </a:bodyPr>
          <a:lstStyle/>
          <a:p>
            <a:r>
              <a:rPr lang="en-US" dirty="0" smtClean="0"/>
              <a:t>Calculating gravitational field strength</a:t>
            </a:r>
          </a:p>
          <a:p>
            <a:pPr marL="68580" indent="0">
              <a:buNone/>
            </a:pPr>
            <a:r>
              <a:rPr lang="en-US" dirty="0"/>
              <a:t> </a:t>
            </a:r>
            <a:r>
              <a:rPr lang="en-US" dirty="0" smtClean="0"/>
              <a:t>   </a:t>
            </a:r>
          </a:p>
          <a:p>
            <a:pPr marL="68580" indent="0">
              <a:buNone/>
            </a:pPr>
            <a:r>
              <a:rPr lang="en-US" dirty="0"/>
              <a:t> </a:t>
            </a:r>
            <a:r>
              <a:rPr lang="en-US" dirty="0" smtClean="0"/>
              <a:t>   </a:t>
            </a:r>
          </a:p>
        </p:txBody>
      </p:sp>
      <mc:AlternateContent xmlns:mc="http://schemas.openxmlformats.org/markup-compatibility/2006" xmlns:a14="http://schemas.microsoft.com/office/drawing/2010/main">
        <mc:Choice Requires="a14">
          <p:sp>
            <p:nvSpPr>
              <p:cNvPr id="4" name="Rectangle 3"/>
              <p:cNvSpPr/>
              <p:nvPr/>
            </p:nvSpPr>
            <p:spPr>
              <a:xfrm>
                <a:off x="2195736" y="2996952"/>
                <a:ext cx="316835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800" b="0" i="1" smtClean="0">
                        <a:solidFill>
                          <a:schemeClr val="bg1"/>
                        </a:solidFill>
                        <a:latin typeface="Cambria Math"/>
                      </a:rPr>
                      <m:t>𝑔</m:t>
                    </m:r>
                    <m:r>
                      <a:rPr lang="en-US" sz="2800" b="0" i="1" smtClean="0">
                        <a:solidFill>
                          <a:schemeClr val="bg1"/>
                        </a:solidFill>
                        <a:latin typeface="Cambria Math"/>
                      </a:rPr>
                      <m:t>=</m:t>
                    </m:r>
                    <m:f>
                      <m:fPr>
                        <m:ctrlPr>
                          <a:rPr lang="en-US" sz="2800" b="0" i="1" smtClean="0">
                            <a:solidFill>
                              <a:schemeClr val="bg1"/>
                            </a:solidFill>
                            <a:latin typeface="Cambria Math"/>
                          </a:rPr>
                        </m:ctrlPr>
                      </m:fPr>
                      <m:num>
                        <m:r>
                          <a:rPr lang="en-US" sz="2800" b="0" i="1" smtClean="0">
                            <a:solidFill>
                              <a:schemeClr val="bg1"/>
                            </a:solidFill>
                            <a:latin typeface="Cambria Math"/>
                          </a:rPr>
                          <m:t>𝐹</m:t>
                        </m:r>
                        <m:r>
                          <a:rPr lang="en-US" sz="2800" b="0" i="1" baseline="-25000" smtClean="0">
                            <a:solidFill>
                              <a:schemeClr val="bg1"/>
                            </a:solidFill>
                            <a:latin typeface="Cambria Math"/>
                          </a:rPr>
                          <m:t>𝑔</m:t>
                        </m:r>
                      </m:num>
                      <m:den>
                        <m:r>
                          <a:rPr lang="en-US" sz="2800" b="0" i="1" smtClean="0">
                            <a:solidFill>
                              <a:schemeClr val="bg1"/>
                            </a:solidFill>
                            <a:latin typeface="Cambria Math"/>
                          </a:rPr>
                          <m:t>𝑚</m:t>
                        </m:r>
                      </m:den>
                    </m:f>
                    <m:r>
                      <a:rPr lang="en-US" sz="2800" b="0" i="1" smtClean="0">
                        <a:solidFill>
                          <a:schemeClr val="bg1"/>
                        </a:solidFill>
                        <a:latin typeface="Cambria Math"/>
                      </a:rPr>
                      <m:t>=</m:t>
                    </m:r>
                    <m:f>
                      <m:fPr>
                        <m:ctrlPr>
                          <a:rPr lang="en-US" sz="2800" b="0" i="1" smtClean="0">
                            <a:solidFill>
                              <a:schemeClr val="bg1"/>
                            </a:solidFill>
                            <a:latin typeface="Cambria Math"/>
                          </a:rPr>
                        </m:ctrlPr>
                      </m:fPr>
                      <m:num>
                        <m:r>
                          <a:rPr lang="en-US" sz="2800" b="0" i="1" smtClean="0">
                            <a:solidFill>
                              <a:schemeClr val="bg1"/>
                            </a:solidFill>
                            <a:latin typeface="Cambria Math"/>
                          </a:rPr>
                          <m:t>𝐺𝑀𝑚</m:t>
                        </m:r>
                      </m:num>
                      <m:den>
                        <m:r>
                          <a:rPr lang="en-US" sz="2800" b="0" i="1" smtClean="0">
                            <a:solidFill>
                              <a:schemeClr val="bg1"/>
                            </a:solidFill>
                            <a:latin typeface="Cambria Math"/>
                          </a:rPr>
                          <m:t>𝑚</m:t>
                        </m:r>
                        <m:sSup>
                          <m:sSupPr>
                            <m:ctrlPr>
                              <a:rPr lang="en-US" sz="2800" b="0" i="1" smtClean="0">
                                <a:solidFill>
                                  <a:schemeClr val="bg1"/>
                                </a:solidFill>
                                <a:latin typeface="Cambria Math"/>
                              </a:rPr>
                            </m:ctrlPr>
                          </m:sSupPr>
                          <m:e>
                            <m:r>
                              <a:rPr lang="en-US" sz="2800" b="0" i="1" smtClean="0">
                                <a:solidFill>
                                  <a:schemeClr val="bg1"/>
                                </a:solidFill>
                                <a:latin typeface="Cambria Math"/>
                              </a:rPr>
                              <m:t>𝑅</m:t>
                            </m:r>
                          </m:e>
                          <m:sup>
                            <m:r>
                              <a:rPr lang="en-US" sz="2800" b="0" i="1" smtClean="0">
                                <a:solidFill>
                                  <a:schemeClr val="bg1"/>
                                </a:solidFill>
                                <a:latin typeface="Cambria Math"/>
                              </a:rPr>
                              <m:t>2</m:t>
                            </m:r>
                          </m:sup>
                        </m:sSup>
                      </m:den>
                    </m:f>
                  </m:oMath>
                </a14:m>
                <a:r>
                  <a:rPr lang="en-MY" sz="2800" dirty="0" smtClean="0">
                    <a:solidFill>
                      <a:schemeClr val="bg1"/>
                    </a:solidFill>
                  </a:rPr>
                  <a:t> = </a:t>
                </a:r>
                <a14:m>
                  <m:oMath xmlns:m="http://schemas.openxmlformats.org/officeDocument/2006/math">
                    <m:f>
                      <m:fPr>
                        <m:ctrlPr>
                          <a:rPr lang="en-MY" sz="2800" i="1" smtClean="0">
                            <a:solidFill>
                              <a:schemeClr val="bg1"/>
                            </a:solidFill>
                            <a:latin typeface="Cambria Math"/>
                          </a:rPr>
                        </m:ctrlPr>
                      </m:fPr>
                      <m:num>
                        <m:r>
                          <a:rPr lang="en-US" sz="2800" b="0" i="1" smtClean="0">
                            <a:solidFill>
                              <a:schemeClr val="bg1"/>
                            </a:solidFill>
                            <a:latin typeface="Cambria Math"/>
                          </a:rPr>
                          <m:t>𝐺𝑀</m:t>
                        </m:r>
                      </m:num>
                      <m:den>
                        <m:sSup>
                          <m:sSupPr>
                            <m:ctrlPr>
                              <a:rPr lang="en-MY" sz="2800" i="1" smtClean="0">
                                <a:solidFill>
                                  <a:schemeClr val="bg1"/>
                                </a:solidFill>
                                <a:latin typeface="Cambria Math"/>
                              </a:rPr>
                            </m:ctrlPr>
                          </m:sSupPr>
                          <m:e>
                            <m:r>
                              <a:rPr lang="en-US" sz="2800" b="0" i="1" smtClean="0">
                                <a:solidFill>
                                  <a:schemeClr val="bg1"/>
                                </a:solidFill>
                                <a:latin typeface="Cambria Math"/>
                              </a:rPr>
                              <m:t>𝑅</m:t>
                            </m:r>
                          </m:e>
                          <m:sup>
                            <m:r>
                              <a:rPr lang="en-US" sz="2800" b="0" i="1" smtClean="0">
                                <a:solidFill>
                                  <a:schemeClr val="bg1"/>
                                </a:solidFill>
                                <a:latin typeface="Cambria Math"/>
                              </a:rPr>
                              <m:t>2</m:t>
                            </m:r>
                          </m:sup>
                        </m:sSup>
                      </m:den>
                    </m:f>
                  </m:oMath>
                </a14:m>
                <a:endParaRPr lang="en-MY" sz="2800" dirty="0">
                  <a:solidFill>
                    <a:schemeClr val="bg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2195736" y="2996952"/>
                <a:ext cx="3168352" cy="1080120"/>
              </a:xfrm>
              <a:prstGeom prst="rect">
                <a:avLst/>
              </a:prstGeom>
              <a:blipFill rotWithShape="1">
                <a:blip r:embed="rId2"/>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381471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a:xfrm>
            <a:off x="1043492" y="2323652"/>
            <a:ext cx="6777317" cy="3985668"/>
          </a:xfrm>
        </p:spPr>
        <p:txBody>
          <a:bodyPr>
            <a:normAutofit fontScale="77500" lnSpcReduction="20000"/>
          </a:bodyPr>
          <a:lstStyle/>
          <a:p>
            <a:r>
              <a:rPr lang="en-US" b="1" dirty="0" smtClean="0"/>
              <a:t>Example 5</a:t>
            </a:r>
          </a:p>
          <a:p>
            <a:pPr marL="68580" indent="0">
              <a:buNone/>
            </a:pPr>
            <a:endParaRPr lang="en-US" dirty="0" smtClean="0"/>
          </a:p>
          <a:p>
            <a:pPr marL="68580" lvl="0" indent="0">
              <a:buNone/>
            </a:pPr>
            <a:r>
              <a:rPr lang="en-US" dirty="0"/>
              <a:t>Calculate the gravitational field strength </a:t>
            </a:r>
            <a:r>
              <a:rPr lang="en-US" i="1" dirty="0"/>
              <a:t>g</a:t>
            </a:r>
            <a:r>
              <a:rPr lang="en-US" dirty="0" smtClean="0"/>
              <a:t>:</a:t>
            </a:r>
          </a:p>
          <a:p>
            <a:pPr marL="68580" lvl="0" indent="0">
              <a:buNone/>
            </a:pPr>
            <a:endParaRPr lang="en-MY" dirty="0"/>
          </a:p>
          <a:p>
            <a:pPr marL="68580" indent="0">
              <a:buNone/>
            </a:pPr>
            <a:r>
              <a:rPr lang="en-US" dirty="0" smtClean="0"/>
              <a:t>a. </a:t>
            </a:r>
            <a:r>
              <a:rPr lang="en-US" dirty="0"/>
              <a:t>A</a:t>
            </a:r>
            <a:r>
              <a:rPr lang="en-US" dirty="0" smtClean="0"/>
              <a:t>t </a:t>
            </a:r>
            <a:r>
              <a:rPr lang="en-US" dirty="0"/>
              <a:t>the surface of the Earth (mass of Earth is 6.0 </a:t>
            </a:r>
            <a:r>
              <a:rPr lang="en-US" dirty="0" smtClean="0"/>
              <a:t>   </a:t>
            </a:r>
          </a:p>
          <a:p>
            <a:pPr marL="68580" indent="0">
              <a:buNone/>
            </a:pPr>
            <a:r>
              <a:rPr lang="en-US" dirty="0"/>
              <a:t> </a:t>
            </a:r>
            <a:r>
              <a:rPr lang="en-US" dirty="0" smtClean="0"/>
              <a:t>    × </a:t>
            </a:r>
            <a:r>
              <a:rPr lang="en-US" dirty="0"/>
              <a:t>10</a:t>
            </a:r>
            <a:r>
              <a:rPr lang="en-US" baseline="30000" dirty="0"/>
              <a:t>24</a:t>
            </a:r>
            <a:r>
              <a:rPr lang="en-US" dirty="0"/>
              <a:t> kg, radius of Earth is 6.4 × 10</a:t>
            </a:r>
            <a:r>
              <a:rPr lang="en-US" baseline="30000" dirty="0"/>
              <a:t>6</a:t>
            </a:r>
            <a:r>
              <a:rPr lang="en-US" dirty="0"/>
              <a:t> m) </a:t>
            </a:r>
            <a:endParaRPr lang="en-US" dirty="0" smtClean="0"/>
          </a:p>
          <a:p>
            <a:pPr marL="68580" indent="0">
              <a:buNone/>
            </a:pPr>
            <a:r>
              <a:rPr lang="en-US" dirty="0" smtClean="0"/>
              <a:t>    [</a:t>
            </a:r>
            <a:r>
              <a:rPr lang="en-US" dirty="0"/>
              <a:t>9.77 </a:t>
            </a:r>
            <a:r>
              <a:rPr lang="en-US" dirty="0" smtClean="0"/>
              <a:t>Nkg</a:t>
            </a:r>
            <a:r>
              <a:rPr lang="en-US" baseline="30000" dirty="0" smtClean="0"/>
              <a:t>-1</a:t>
            </a:r>
            <a:r>
              <a:rPr lang="en-US" dirty="0"/>
              <a:t>]</a:t>
            </a:r>
            <a:endParaRPr lang="en-MY" dirty="0"/>
          </a:p>
          <a:p>
            <a:pPr marL="68580" indent="0">
              <a:buNone/>
            </a:pPr>
            <a:r>
              <a:rPr lang="en-US" dirty="0" smtClean="0"/>
              <a:t>b. At </a:t>
            </a:r>
            <a:r>
              <a:rPr lang="en-US" dirty="0"/>
              <a:t>the surface of the Moon (mass of Moon is </a:t>
            </a:r>
            <a:r>
              <a:rPr lang="en-US" dirty="0" smtClean="0"/>
              <a:t> </a:t>
            </a:r>
          </a:p>
          <a:p>
            <a:pPr marL="68580" indent="0">
              <a:buNone/>
            </a:pPr>
            <a:r>
              <a:rPr lang="en-US" dirty="0"/>
              <a:t> </a:t>
            </a:r>
            <a:r>
              <a:rPr lang="en-US" dirty="0" smtClean="0"/>
              <a:t>    7.3 </a:t>
            </a:r>
            <a:r>
              <a:rPr lang="en-US" dirty="0"/>
              <a:t>×10</a:t>
            </a:r>
            <a:r>
              <a:rPr lang="en-US" baseline="30000" dirty="0"/>
              <a:t>22</a:t>
            </a:r>
            <a:r>
              <a:rPr lang="en-US" dirty="0"/>
              <a:t> kg, radius of Moon is 1.7 × 10</a:t>
            </a:r>
            <a:r>
              <a:rPr lang="en-US" baseline="30000" dirty="0"/>
              <a:t>6</a:t>
            </a:r>
            <a:r>
              <a:rPr lang="en-US" dirty="0"/>
              <a:t> m) </a:t>
            </a:r>
            <a:endParaRPr lang="en-US" dirty="0" smtClean="0"/>
          </a:p>
          <a:p>
            <a:pPr marL="68580" indent="0">
              <a:buNone/>
            </a:pPr>
            <a:r>
              <a:rPr lang="en-US" dirty="0" smtClean="0"/>
              <a:t>    [</a:t>
            </a:r>
            <a:r>
              <a:rPr lang="en-US" dirty="0"/>
              <a:t>1.68 </a:t>
            </a:r>
            <a:r>
              <a:rPr lang="en-US" dirty="0" smtClean="0"/>
              <a:t>Nkg</a:t>
            </a:r>
            <a:r>
              <a:rPr lang="en-US" baseline="30000" dirty="0" smtClean="0"/>
              <a:t>-1</a:t>
            </a:r>
            <a:r>
              <a:rPr lang="en-US" dirty="0"/>
              <a:t>]</a:t>
            </a:r>
            <a:endParaRPr lang="en-MY" dirty="0"/>
          </a:p>
          <a:p>
            <a:pPr marL="68580" indent="0">
              <a:buNone/>
            </a:pPr>
            <a:r>
              <a:rPr lang="en-US" dirty="0" smtClean="0"/>
              <a:t>c. Determine </a:t>
            </a:r>
            <a:r>
              <a:rPr lang="en-US" dirty="0"/>
              <a:t>the weight of an astronaut, whose total </a:t>
            </a:r>
            <a:endParaRPr lang="en-US" dirty="0" smtClean="0"/>
          </a:p>
          <a:p>
            <a:pPr marL="68580" indent="0">
              <a:buNone/>
            </a:pPr>
            <a:r>
              <a:rPr lang="en-US" dirty="0"/>
              <a:t> </a:t>
            </a:r>
            <a:r>
              <a:rPr lang="en-US" dirty="0" smtClean="0"/>
              <a:t>   mass </a:t>
            </a:r>
            <a:r>
              <a:rPr lang="en-US" dirty="0"/>
              <a:t>is 100 kg, at each of these locations</a:t>
            </a:r>
            <a:r>
              <a:rPr lang="en-US" dirty="0" smtClean="0"/>
              <a:t>.</a:t>
            </a:r>
          </a:p>
          <a:p>
            <a:pPr marL="68580" indent="0">
              <a:buNone/>
            </a:pPr>
            <a:r>
              <a:rPr lang="en-US" dirty="0"/>
              <a:t> </a:t>
            </a:r>
            <a:r>
              <a:rPr lang="en-US" dirty="0" smtClean="0"/>
              <a:t>   </a:t>
            </a:r>
            <a:r>
              <a:rPr lang="en-US" dirty="0"/>
              <a:t>[977 N, </a:t>
            </a:r>
            <a:r>
              <a:rPr lang="en-US" dirty="0" smtClean="0"/>
              <a:t>168 </a:t>
            </a:r>
            <a:r>
              <a:rPr lang="en-US" dirty="0"/>
              <a:t>N]</a:t>
            </a:r>
            <a:endParaRPr lang="en-MY" dirty="0"/>
          </a:p>
          <a:p>
            <a:pPr marL="68580" indent="0">
              <a:buNone/>
            </a:pPr>
            <a:endParaRPr lang="en-US" dirty="0" smtClean="0"/>
          </a:p>
          <a:p>
            <a:pPr marL="68580" indent="0">
              <a:buNone/>
            </a:pPr>
            <a:endParaRPr lang="en-MY" dirty="0"/>
          </a:p>
        </p:txBody>
      </p:sp>
    </p:spTree>
    <p:extLst>
      <p:ext uri="{BB962C8B-B14F-4D97-AF65-F5344CB8AC3E}">
        <p14:creationId xmlns:p14="http://schemas.microsoft.com/office/powerpoint/2010/main" val="3006568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Fields</a:t>
            </a:r>
            <a:endParaRPr lang="en-MY" dirty="0"/>
          </a:p>
        </p:txBody>
      </p:sp>
      <p:sp>
        <p:nvSpPr>
          <p:cNvPr id="3" name="Content Placeholder 2"/>
          <p:cNvSpPr>
            <a:spLocks noGrp="1"/>
          </p:cNvSpPr>
          <p:nvPr>
            <p:ph idx="1"/>
          </p:nvPr>
        </p:nvSpPr>
        <p:spPr>
          <a:xfrm>
            <a:off x="1043492" y="2323652"/>
            <a:ext cx="6777317" cy="3769644"/>
          </a:xfrm>
        </p:spPr>
        <p:txBody>
          <a:bodyPr>
            <a:normAutofit fontScale="55000" lnSpcReduction="20000"/>
          </a:bodyPr>
          <a:lstStyle/>
          <a:p>
            <a:pPr lvl="0"/>
            <a:endParaRPr lang="en-US" sz="2900" dirty="0" smtClean="0"/>
          </a:p>
          <a:p>
            <a:pPr lvl="0"/>
            <a:r>
              <a:rPr lang="en-US" sz="2900" b="1" dirty="0" smtClean="0"/>
              <a:t>Example 6</a:t>
            </a:r>
          </a:p>
          <a:p>
            <a:pPr marL="68580" lvl="0" indent="0">
              <a:buNone/>
            </a:pPr>
            <a:endParaRPr lang="en-US" sz="2900" dirty="0"/>
          </a:p>
          <a:p>
            <a:pPr marL="68580" lvl="0" indent="0">
              <a:buNone/>
            </a:pPr>
            <a:r>
              <a:rPr lang="en-US" sz="2900" dirty="0" smtClean="0"/>
              <a:t>A </a:t>
            </a:r>
            <a:r>
              <a:rPr lang="en-US" sz="2900" dirty="0"/>
              <a:t>50 kg piece of space junk is falling towards Earth from a height of 1000 km above the Earth’s surface (mass of Earth is 6.0 × 10</a:t>
            </a:r>
            <a:r>
              <a:rPr lang="en-US" sz="2900" baseline="30000" dirty="0"/>
              <a:t>24</a:t>
            </a:r>
            <a:r>
              <a:rPr lang="en-US" sz="2900" dirty="0"/>
              <a:t> kg , radius of Earth is 6.4 × 10</a:t>
            </a:r>
            <a:r>
              <a:rPr lang="en-US" sz="2900" baseline="30000" dirty="0"/>
              <a:t>6</a:t>
            </a:r>
            <a:r>
              <a:rPr lang="en-US" sz="2900" dirty="0"/>
              <a:t> m). Ignoring air resistance, determine</a:t>
            </a:r>
            <a:r>
              <a:rPr lang="en-US" sz="2900" dirty="0" smtClean="0"/>
              <a:t>:</a:t>
            </a:r>
          </a:p>
          <a:p>
            <a:pPr marL="68580" lvl="0" indent="0">
              <a:buNone/>
            </a:pPr>
            <a:endParaRPr lang="en-MY" sz="2900" dirty="0"/>
          </a:p>
          <a:p>
            <a:pPr marL="68580" indent="0">
              <a:buNone/>
            </a:pPr>
            <a:r>
              <a:rPr lang="en-US" sz="2900" dirty="0" smtClean="0"/>
              <a:t>    a) The </a:t>
            </a:r>
            <a:r>
              <a:rPr lang="en-US" sz="2900" dirty="0"/>
              <a:t>gravitational field strength at this height </a:t>
            </a:r>
            <a:endParaRPr lang="en-US" sz="2900" dirty="0" smtClean="0"/>
          </a:p>
          <a:p>
            <a:pPr marL="68580" indent="0">
              <a:buNone/>
            </a:pPr>
            <a:r>
              <a:rPr lang="en-US" sz="2900" dirty="0"/>
              <a:t> </a:t>
            </a:r>
            <a:r>
              <a:rPr lang="en-US" sz="2900" dirty="0" smtClean="0"/>
              <a:t>       [</a:t>
            </a:r>
            <a:r>
              <a:rPr lang="en-US" sz="2900" dirty="0"/>
              <a:t>7.31 Nkg</a:t>
            </a:r>
            <a:r>
              <a:rPr lang="en-US" sz="2900" baseline="30000" dirty="0"/>
              <a:t>-1</a:t>
            </a:r>
            <a:r>
              <a:rPr lang="en-US" sz="2900" dirty="0"/>
              <a:t>]</a:t>
            </a:r>
            <a:endParaRPr lang="en-MY" sz="2900" dirty="0"/>
          </a:p>
          <a:p>
            <a:pPr marL="68580" indent="0">
              <a:buNone/>
            </a:pPr>
            <a:r>
              <a:rPr lang="en-US" sz="2900" dirty="0" smtClean="0"/>
              <a:t>    b)</a:t>
            </a:r>
            <a:r>
              <a:rPr lang="en-US" sz="2900" dirty="0"/>
              <a:t> </a:t>
            </a:r>
            <a:r>
              <a:rPr lang="en-US" sz="2900" dirty="0" smtClean="0"/>
              <a:t>The </a:t>
            </a:r>
            <a:r>
              <a:rPr lang="en-US" sz="2900" dirty="0"/>
              <a:t>acceleration of the space junk at this height </a:t>
            </a:r>
            <a:r>
              <a:rPr lang="en-US" sz="2900" dirty="0" smtClean="0"/>
              <a:t>   </a:t>
            </a:r>
          </a:p>
          <a:p>
            <a:pPr marL="68580" indent="0">
              <a:buNone/>
            </a:pPr>
            <a:r>
              <a:rPr lang="en-US" sz="2900" dirty="0"/>
              <a:t> </a:t>
            </a:r>
            <a:r>
              <a:rPr lang="en-US" sz="2900" dirty="0" smtClean="0"/>
              <a:t>        as </a:t>
            </a:r>
            <a:r>
              <a:rPr lang="en-US" sz="2900" dirty="0"/>
              <a:t>it falls [7.31 ms</a:t>
            </a:r>
            <a:r>
              <a:rPr lang="en-US" sz="2900" baseline="30000" dirty="0"/>
              <a:t>-2</a:t>
            </a:r>
            <a:r>
              <a:rPr lang="en-US" sz="2900" dirty="0"/>
              <a:t>]</a:t>
            </a:r>
            <a:endParaRPr lang="en-MY" sz="2900" dirty="0"/>
          </a:p>
          <a:p>
            <a:pPr marL="68580" indent="0">
              <a:buNone/>
            </a:pPr>
            <a:r>
              <a:rPr lang="en-US" sz="2900" dirty="0" smtClean="0"/>
              <a:t>    c)</a:t>
            </a:r>
            <a:r>
              <a:rPr lang="en-US" sz="2900" dirty="0"/>
              <a:t> </a:t>
            </a:r>
            <a:r>
              <a:rPr lang="en-US" sz="2900" dirty="0" smtClean="0"/>
              <a:t>The </a:t>
            </a:r>
            <a:r>
              <a:rPr lang="en-US" sz="2900" dirty="0"/>
              <a:t>acceleration, at an altitude of 500 km, as the </a:t>
            </a:r>
            <a:endParaRPr lang="en-US" sz="2900" dirty="0" smtClean="0"/>
          </a:p>
          <a:p>
            <a:pPr marL="68580" indent="0">
              <a:buNone/>
            </a:pPr>
            <a:r>
              <a:rPr lang="en-US" sz="2900" dirty="0"/>
              <a:t> </a:t>
            </a:r>
            <a:r>
              <a:rPr lang="en-US" sz="2900" dirty="0" smtClean="0"/>
              <a:t>        space </a:t>
            </a:r>
            <a:r>
              <a:rPr lang="en-US" sz="2900" dirty="0"/>
              <a:t>junk continues falling towards Earth. </a:t>
            </a:r>
            <a:endParaRPr lang="en-US" sz="2900" dirty="0" smtClean="0"/>
          </a:p>
          <a:p>
            <a:pPr marL="68580" indent="0">
              <a:buNone/>
            </a:pPr>
            <a:r>
              <a:rPr lang="en-US" sz="2900" dirty="0"/>
              <a:t> </a:t>
            </a:r>
            <a:r>
              <a:rPr lang="en-US" sz="2900" dirty="0" smtClean="0"/>
              <a:t>       [</a:t>
            </a:r>
            <a:r>
              <a:rPr lang="en-US" sz="2900" dirty="0"/>
              <a:t>8.41 ms</a:t>
            </a:r>
            <a:r>
              <a:rPr lang="en-US" sz="2900" baseline="30000" dirty="0"/>
              <a:t>-2</a:t>
            </a:r>
            <a:r>
              <a:rPr lang="en-US" sz="2900" dirty="0"/>
              <a:t>]</a:t>
            </a:r>
            <a:endParaRPr lang="en-MY" sz="2900" dirty="0"/>
          </a:p>
          <a:p>
            <a:pPr marL="68580" indent="0">
              <a:buNone/>
            </a:pPr>
            <a:endParaRPr lang="en-MY" dirty="0"/>
          </a:p>
          <a:p>
            <a:endParaRPr lang="en-MY" dirty="0"/>
          </a:p>
        </p:txBody>
      </p:sp>
    </p:spTree>
    <p:extLst>
      <p:ext uri="{BB962C8B-B14F-4D97-AF65-F5344CB8AC3E}">
        <p14:creationId xmlns:p14="http://schemas.microsoft.com/office/powerpoint/2010/main" val="74763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p:txBody>
          <a:bodyPr/>
          <a:lstStyle/>
          <a:p>
            <a:r>
              <a:rPr lang="en-US" dirty="0" smtClean="0"/>
              <a:t>Why does moon/</a:t>
            </a:r>
            <a:r>
              <a:rPr lang="en-US" dirty="0" err="1" smtClean="0"/>
              <a:t>satelite</a:t>
            </a:r>
            <a:r>
              <a:rPr lang="en-US" dirty="0" smtClean="0"/>
              <a:t>/planet move in a circular orbit around earth?</a:t>
            </a:r>
          </a:p>
          <a:p>
            <a:r>
              <a:rPr lang="en-MY" i="1" dirty="0"/>
              <a:t>gravitation </a:t>
            </a:r>
            <a:r>
              <a:rPr lang="en-MY" dirty="0"/>
              <a:t>was </a:t>
            </a:r>
            <a:r>
              <a:rPr lang="en-MY" dirty="0" smtClean="0"/>
              <a:t>a</a:t>
            </a:r>
          </a:p>
          <a:p>
            <a:pPr marL="68580" indent="0">
              <a:buNone/>
            </a:pPr>
            <a:r>
              <a:rPr lang="en-MY" i="1" dirty="0"/>
              <a:t> </a:t>
            </a:r>
            <a:r>
              <a:rPr lang="en-MY" i="1" dirty="0" smtClean="0"/>
              <a:t>  force </a:t>
            </a:r>
            <a:r>
              <a:rPr lang="en-MY" i="1" dirty="0"/>
              <a:t>of attraction </a:t>
            </a:r>
            <a:endParaRPr lang="en-MY" i="1" dirty="0" smtClean="0"/>
          </a:p>
          <a:p>
            <a:pPr marL="68580" indent="0">
              <a:buNone/>
            </a:pPr>
            <a:r>
              <a:rPr lang="en-MY" i="1" dirty="0"/>
              <a:t> </a:t>
            </a:r>
            <a:r>
              <a:rPr lang="en-MY" i="1" dirty="0" smtClean="0"/>
              <a:t>  </a:t>
            </a:r>
            <a:r>
              <a:rPr lang="en-MY" dirty="0" smtClean="0"/>
              <a:t>that </a:t>
            </a:r>
            <a:r>
              <a:rPr lang="en-MY" dirty="0"/>
              <a:t>acted </a:t>
            </a:r>
            <a:r>
              <a:rPr lang="en-MY" dirty="0" smtClean="0"/>
              <a:t>between</a:t>
            </a:r>
          </a:p>
          <a:p>
            <a:pPr marL="68580" indent="0">
              <a:buNone/>
            </a:pPr>
            <a:r>
              <a:rPr lang="en-MY" dirty="0"/>
              <a:t> </a:t>
            </a:r>
            <a:r>
              <a:rPr lang="en-MY" dirty="0" smtClean="0"/>
              <a:t>  </a:t>
            </a:r>
            <a:r>
              <a:rPr lang="en-MY" i="1" dirty="0"/>
              <a:t>any </a:t>
            </a:r>
            <a:r>
              <a:rPr lang="en-MY" dirty="0"/>
              <a:t>bodies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212976"/>
            <a:ext cx="3905494" cy="268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90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 Motion</a:t>
            </a:r>
            <a:endParaRPr lang="en-MY" dirty="0"/>
          </a:p>
        </p:txBody>
      </p:sp>
      <p:sp>
        <p:nvSpPr>
          <p:cNvPr id="3" name="Content Placeholder 2"/>
          <p:cNvSpPr>
            <a:spLocks noGrp="1"/>
          </p:cNvSpPr>
          <p:nvPr>
            <p:ph idx="1"/>
          </p:nvPr>
        </p:nvSpPr>
        <p:spPr/>
        <p:txBody>
          <a:bodyPr/>
          <a:lstStyle/>
          <a:p>
            <a:r>
              <a:rPr lang="en-US" dirty="0">
                <a:latin typeface="Arial Narrow" pitchFamily="34" charset="0"/>
              </a:rPr>
              <a:t>There is only one speed that a satellite can have if the satellite is to remain in an orbit with a fixed </a:t>
            </a:r>
            <a:r>
              <a:rPr lang="en-US" dirty="0" smtClean="0">
                <a:latin typeface="Arial Narrow" pitchFamily="34" charset="0"/>
              </a:rPr>
              <a:t>radius</a:t>
            </a:r>
            <a:r>
              <a:rPr lang="en-US" dirty="0" smtClean="0">
                <a:solidFill>
                  <a:srgbClr val="333399"/>
                </a:solidFill>
                <a:latin typeface="Arial Narrow" pitchFamily="34" charset="0"/>
              </a:rPr>
              <a:t>.</a:t>
            </a:r>
            <a:endParaRPr lang="en-MY" dirty="0"/>
          </a:p>
        </p:txBody>
      </p:sp>
      <p:graphicFrame>
        <p:nvGraphicFramePr>
          <p:cNvPr id="5" name="Object 2"/>
          <p:cNvGraphicFramePr>
            <a:graphicFrameLocks noChangeAspect="1"/>
          </p:cNvGraphicFramePr>
          <p:nvPr>
            <p:extLst>
              <p:ext uri="{D42A27DB-BD31-4B8C-83A1-F6EECF244321}">
                <p14:modId xmlns:p14="http://schemas.microsoft.com/office/powerpoint/2010/main" val="4006476554"/>
              </p:ext>
            </p:extLst>
          </p:nvPr>
        </p:nvGraphicFramePr>
        <p:xfrm>
          <a:off x="5075238" y="3386138"/>
          <a:ext cx="868362" cy="652462"/>
        </p:xfrm>
        <a:graphic>
          <a:graphicData uri="http://schemas.openxmlformats.org/presentationml/2006/ole">
            <mc:AlternateContent xmlns:mc="http://schemas.openxmlformats.org/markup-compatibility/2006">
              <mc:Choice xmlns:v="urn:schemas-microsoft-com:vml" Requires="v">
                <p:oleObj spid="_x0000_s1032" name="Equation" r:id="rId3" imgW="304560" imgH="228600" progId="Equation.DSMT4">
                  <p:embed/>
                </p:oleObj>
              </mc:Choice>
              <mc:Fallback>
                <p:oleObj name="Equation" r:id="rId3" imgW="3045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238" y="3386138"/>
                        <a:ext cx="868362"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106058193"/>
              </p:ext>
            </p:extLst>
          </p:nvPr>
        </p:nvGraphicFramePr>
        <p:xfrm>
          <a:off x="6324600" y="5283200"/>
          <a:ext cx="1449388" cy="1270000"/>
        </p:xfrm>
        <a:graphic>
          <a:graphicData uri="http://schemas.openxmlformats.org/presentationml/2006/ole">
            <mc:AlternateContent xmlns:mc="http://schemas.openxmlformats.org/markup-compatibility/2006">
              <mc:Choice xmlns:v="urn:schemas-microsoft-com:vml" Requires="v">
                <p:oleObj spid="_x0000_s1033" name="Equation" r:id="rId5" imgW="507960" imgH="444240" progId="Equation.DSMT4">
                  <p:embed/>
                </p:oleObj>
              </mc:Choice>
              <mc:Fallback>
                <p:oleObj name="Equation" r:id="rId5" imgW="50796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5283200"/>
                        <a:ext cx="1449388"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514374944"/>
              </p:ext>
            </p:extLst>
          </p:nvPr>
        </p:nvGraphicFramePr>
        <p:xfrm>
          <a:off x="5924550" y="3143250"/>
          <a:ext cx="1847850" cy="1123950"/>
        </p:xfrm>
        <a:graphic>
          <a:graphicData uri="http://schemas.openxmlformats.org/presentationml/2006/ole">
            <mc:AlternateContent xmlns:mc="http://schemas.openxmlformats.org/markup-compatibility/2006">
              <mc:Choice xmlns:v="urn:schemas-microsoft-com:vml" Requires="v">
                <p:oleObj spid="_x0000_s1034" name="Equation" r:id="rId7" imgW="647640" imgH="393480" progId="Equation.DSMT4">
                  <p:embed/>
                </p:oleObj>
              </mc:Choice>
              <mc:Fallback>
                <p:oleObj name="Equation" r:id="rId7" imgW="64764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4550" y="3143250"/>
                        <a:ext cx="1847850"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453717050"/>
              </p:ext>
            </p:extLst>
          </p:nvPr>
        </p:nvGraphicFramePr>
        <p:xfrm>
          <a:off x="7743825" y="3048000"/>
          <a:ext cx="942975" cy="1196975"/>
        </p:xfrm>
        <a:graphic>
          <a:graphicData uri="http://schemas.openxmlformats.org/presentationml/2006/ole">
            <mc:AlternateContent xmlns:mc="http://schemas.openxmlformats.org/markup-compatibility/2006">
              <mc:Choice xmlns:v="urn:schemas-microsoft-com:vml" Requires="v">
                <p:oleObj spid="_x0000_s1035" name="Equation" r:id="rId9" imgW="330120" imgH="419040" progId="Equation.DSMT4">
                  <p:embed/>
                </p:oleObj>
              </mc:Choice>
              <mc:Fallback>
                <p:oleObj name="Equation" r:id="rId9" imgW="330120" imgH="419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3825" y="3048000"/>
                        <a:ext cx="942975"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1541235769"/>
              </p:ext>
            </p:extLst>
          </p:nvPr>
        </p:nvGraphicFramePr>
        <p:xfrm>
          <a:off x="5713413" y="5715000"/>
          <a:ext cx="687387" cy="398463"/>
        </p:xfrm>
        <a:graphic>
          <a:graphicData uri="http://schemas.openxmlformats.org/presentationml/2006/ole">
            <mc:AlternateContent xmlns:mc="http://schemas.openxmlformats.org/markup-compatibility/2006">
              <mc:Choice xmlns:v="urn:schemas-microsoft-com:vml" Requires="v">
                <p:oleObj spid="_x0000_s1036" name="Equation" r:id="rId11" imgW="241200" imgH="139680" progId="Equation.DSMT4">
                  <p:embed/>
                </p:oleObj>
              </mc:Choice>
              <mc:Fallback>
                <p:oleObj name="Equation" r:id="rId11" imgW="241200" imgH="13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3413" y="5715000"/>
                        <a:ext cx="687387"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4046126425"/>
              </p:ext>
            </p:extLst>
          </p:nvPr>
        </p:nvGraphicFramePr>
        <p:xfrm>
          <a:off x="5791200" y="4294188"/>
          <a:ext cx="1676400" cy="963612"/>
        </p:xfrm>
        <a:graphic>
          <a:graphicData uri="http://schemas.openxmlformats.org/presentationml/2006/ole">
            <mc:AlternateContent xmlns:mc="http://schemas.openxmlformats.org/markup-compatibility/2006">
              <mc:Choice xmlns:v="urn:schemas-microsoft-com:vml" Requires="v">
                <p:oleObj spid="_x0000_s1037" name="Equation" r:id="rId13" imgW="685800" imgH="393480" progId="Equation.DSMT4">
                  <p:embed/>
                </p:oleObj>
              </mc:Choice>
              <mc:Fallback>
                <p:oleObj name="Equation" r:id="rId13" imgW="68580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4294188"/>
                        <a:ext cx="167640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 name="Picture 3" descr="F05.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79712" y="3356992"/>
            <a:ext cx="2975248" cy="268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22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a:effectLst>
            <a:innerShdw blurRad="63500" dist="50800" dir="18900000">
              <a:prstClr val="black">
                <a:alpha val="50000"/>
              </a:prstClr>
            </a:innerShdw>
          </a:effectLst>
        </p:spPr>
        <p:txBody>
          <a:bodyPr/>
          <a:lstStyle/>
          <a:p>
            <a:r>
              <a:rPr lang="en-MY" dirty="0"/>
              <a:t>The gravitational force acting between two bodies, </a:t>
            </a:r>
            <a:r>
              <a:rPr lang="en-MY" i="1" dirty="0"/>
              <a:t>m </a:t>
            </a:r>
            <a:r>
              <a:rPr lang="en-MY" dirty="0"/>
              <a:t>and </a:t>
            </a:r>
            <a:r>
              <a:rPr lang="en-MY" i="1" dirty="0"/>
              <a:t>M</a:t>
            </a:r>
            <a:r>
              <a:rPr lang="en-MY" dirty="0" smtClean="0"/>
              <a:t>:</a:t>
            </a:r>
          </a:p>
          <a:p>
            <a:pPr marL="68580" indent="0">
              <a:buNone/>
            </a:pPr>
            <a:r>
              <a:rPr lang="en-US" dirty="0"/>
              <a:t> </a:t>
            </a:r>
            <a:r>
              <a:rPr lang="en-US" dirty="0" smtClean="0"/>
              <a:t>  </a:t>
            </a:r>
            <a:endParaRPr lang="en-MY" dirty="0" smtClean="0"/>
          </a:p>
          <a:p>
            <a:pPr marL="68580" indent="0">
              <a:buNone/>
            </a:pPr>
            <a:r>
              <a:rPr lang="en-US" dirty="0"/>
              <a:t> </a:t>
            </a:r>
            <a:r>
              <a:rPr lang="en-US" dirty="0" smtClean="0"/>
              <a:t>   (a)</a:t>
            </a:r>
            <a:r>
              <a:rPr lang="en-MY" dirty="0"/>
              <a:t> is one of </a:t>
            </a:r>
            <a:r>
              <a:rPr lang="en-MY" b="1" dirty="0"/>
              <a:t>attraction</a:t>
            </a:r>
            <a:r>
              <a:rPr lang="en-MY" dirty="0"/>
              <a:t>, and can be </a:t>
            </a:r>
            <a:r>
              <a:rPr lang="en-MY" dirty="0" smtClean="0"/>
              <a:t>  </a:t>
            </a:r>
          </a:p>
          <a:p>
            <a:pPr marL="68580" indent="0">
              <a:buNone/>
            </a:pPr>
            <a:r>
              <a:rPr lang="en-MY" dirty="0"/>
              <a:t> </a:t>
            </a:r>
            <a:r>
              <a:rPr lang="en-MY" dirty="0" smtClean="0"/>
              <a:t>         considered </a:t>
            </a:r>
            <a:r>
              <a:rPr lang="en-MY" dirty="0"/>
              <a:t>to act from the </a:t>
            </a:r>
            <a:r>
              <a:rPr lang="en-MY" b="1" dirty="0"/>
              <a:t>centre</a:t>
            </a:r>
            <a:r>
              <a:rPr lang="en-MY" dirty="0"/>
              <a:t> </a:t>
            </a:r>
            <a:endParaRPr lang="en-MY" dirty="0" smtClean="0"/>
          </a:p>
          <a:p>
            <a:pPr marL="68580" indent="0">
              <a:buNone/>
            </a:pPr>
            <a:r>
              <a:rPr lang="en-MY" dirty="0"/>
              <a:t> </a:t>
            </a:r>
            <a:r>
              <a:rPr lang="en-MY" dirty="0" smtClean="0"/>
              <a:t>         of each mass</a:t>
            </a:r>
          </a:p>
          <a:p>
            <a:pPr marL="68580" indent="0">
              <a:buNone/>
            </a:pPr>
            <a:r>
              <a:rPr lang="en-US" dirty="0"/>
              <a:t> </a:t>
            </a:r>
            <a:r>
              <a:rPr lang="en-US" dirty="0" smtClean="0"/>
              <a:t> </a:t>
            </a:r>
          </a:p>
          <a:p>
            <a:pPr marL="68580" indent="0">
              <a:buNone/>
            </a:pPr>
            <a:r>
              <a:rPr lang="en-US" dirty="0"/>
              <a:t> </a:t>
            </a:r>
            <a:r>
              <a:rPr lang="en-US" dirty="0" smtClean="0"/>
              <a:t>                   </a:t>
            </a:r>
          </a:p>
        </p:txBody>
      </p:sp>
      <p:sp>
        <p:nvSpPr>
          <p:cNvPr id="4" name="Oval 3"/>
          <p:cNvSpPr/>
          <p:nvPr/>
        </p:nvSpPr>
        <p:spPr>
          <a:xfrm>
            <a:off x="3178735" y="5304331"/>
            <a:ext cx="288032" cy="28803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Oval 4"/>
          <p:cNvSpPr/>
          <p:nvPr/>
        </p:nvSpPr>
        <p:spPr>
          <a:xfrm>
            <a:off x="4860032" y="5136206"/>
            <a:ext cx="648072" cy="64807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7" name="Straight Arrow Connector 6"/>
          <p:cNvCxnSpPr/>
          <p:nvPr/>
        </p:nvCxnSpPr>
        <p:spPr>
          <a:xfrm>
            <a:off x="3322751" y="5448347"/>
            <a:ext cx="529169"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572000" y="5460242"/>
            <a:ext cx="612068"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22796" y="5054653"/>
            <a:ext cx="498407" cy="369332"/>
          </a:xfrm>
          <a:prstGeom prst="rect">
            <a:avLst/>
          </a:prstGeom>
          <a:noFill/>
        </p:spPr>
        <p:txBody>
          <a:bodyPr wrap="square" rtlCol="0">
            <a:spAutoFit/>
          </a:bodyPr>
          <a:lstStyle/>
          <a:p>
            <a:r>
              <a:rPr lang="en-US" dirty="0" err="1" smtClean="0"/>
              <a:t>F</a:t>
            </a:r>
            <a:r>
              <a:rPr lang="en-US" baseline="-25000" dirty="0" err="1" smtClean="0"/>
              <a:t>g</a:t>
            </a:r>
            <a:endParaRPr lang="en-MY" baseline="-25000" dirty="0"/>
          </a:p>
        </p:txBody>
      </p:sp>
      <p:sp>
        <p:nvSpPr>
          <p:cNvPr id="13" name="TextBox 12"/>
          <p:cNvSpPr txBox="1"/>
          <p:nvPr/>
        </p:nvSpPr>
        <p:spPr>
          <a:xfrm>
            <a:off x="3381578" y="5062216"/>
            <a:ext cx="498407" cy="369332"/>
          </a:xfrm>
          <a:prstGeom prst="rect">
            <a:avLst/>
          </a:prstGeom>
          <a:noFill/>
        </p:spPr>
        <p:txBody>
          <a:bodyPr wrap="square" rtlCol="0">
            <a:spAutoFit/>
          </a:bodyPr>
          <a:lstStyle/>
          <a:p>
            <a:r>
              <a:rPr lang="en-US" dirty="0" err="1" smtClean="0"/>
              <a:t>F</a:t>
            </a:r>
            <a:r>
              <a:rPr lang="en-US" baseline="-25000" dirty="0" err="1" smtClean="0"/>
              <a:t>g</a:t>
            </a:r>
            <a:endParaRPr lang="en-MY" baseline="-25000" dirty="0"/>
          </a:p>
        </p:txBody>
      </p:sp>
      <p:sp>
        <p:nvSpPr>
          <p:cNvPr id="14" name="TextBox 13"/>
          <p:cNvSpPr txBox="1"/>
          <p:nvPr/>
        </p:nvSpPr>
        <p:spPr>
          <a:xfrm>
            <a:off x="5292080" y="4941168"/>
            <a:ext cx="432048" cy="369332"/>
          </a:xfrm>
          <a:prstGeom prst="rect">
            <a:avLst/>
          </a:prstGeom>
          <a:noFill/>
        </p:spPr>
        <p:txBody>
          <a:bodyPr wrap="square" rtlCol="0">
            <a:spAutoFit/>
          </a:bodyPr>
          <a:lstStyle/>
          <a:p>
            <a:r>
              <a:rPr lang="en-US" dirty="0" smtClean="0"/>
              <a:t>M</a:t>
            </a:r>
            <a:endParaRPr lang="en-MY" dirty="0"/>
          </a:p>
        </p:txBody>
      </p:sp>
      <p:sp>
        <p:nvSpPr>
          <p:cNvPr id="15" name="TextBox 14"/>
          <p:cNvSpPr txBox="1"/>
          <p:nvPr/>
        </p:nvSpPr>
        <p:spPr>
          <a:xfrm>
            <a:off x="2877166" y="5125834"/>
            <a:ext cx="432048" cy="369332"/>
          </a:xfrm>
          <a:prstGeom prst="rect">
            <a:avLst/>
          </a:prstGeom>
          <a:noFill/>
        </p:spPr>
        <p:txBody>
          <a:bodyPr wrap="square" rtlCol="0">
            <a:spAutoFit/>
          </a:bodyPr>
          <a:lstStyle/>
          <a:p>
            <a:r>
              <a:rPr lang="en-US" dirty="0" smtClean="0"/>
              <a:t>m</a:t>
            </a:r>
            <a:endParaRPr lang="en-MY" dirty="0"/>
          </a:p>
        </p:txBody>
      </p:sp>
    </p:spTree>
    <p:extLst>
      <p:ext uri="{BB962C8B-B14F-4D97-AF65-F5344CB8AC3E}">
        <p14:creationId xmlns:p14="http://schemas.microsoft.com/office/powerpoint/2010/main" val="54913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a:effectLst>
            <a:innerShdw blurRad="63500" dist="50800" dir="18900000">
              <a:prstClr val="black">
                <a:alpha val="50000"/>
              </a:prstClr>
            </a:innerShdw>
          </a:effectLst>
        </p:spPr>
        <p:txBody>
          <a:bodyPr/>
          <a:lstStyle/>
          <a:p>
            <a:r>
              <a:rPr lang="en-MY" dirty="0"/>
              <a:t>The gravitational force acting between two bodies, </a:t>
            </a:r>
            <a:r>
              <a:rPr lang="en-MY" i="1" dirty="0"/>
              <a:t>m </a:t>
            </a:r>
            <a:r>
              <a:rPr lang="en-MY" dirty="0"/>
              <a:t>and </a:t>
            </a:r>
            <a:r>
              <a:rPr lang="en-MY" i="1" dirty="0"/>
              <a:t>M</a:t>
            </a:r>
            <a:r>
              <a:rPr lang="en-MY" dirty="0" smtClean="0"/>
              <a:t>:</a:t>
            </a:r>
          </a:p>
          <a:p>
            <a:pPr marL="68580" indent="0">
              <a:buNone/>
            </a:pPr>
            <a:r>
              <a:rPr lang="en-US" dirty="0"/>
              <a:t> </a:t>
            </a:r>
            <a:r>
              <a:rPr lang="en-US" dirty="0" smtClean="0"/>
              <a:t>  </a:t>
            </a:r>
            <a:endParaRPr lang="en-MY" dirty="0" smtClean="0"/>
          </a:p>
          <a:p>
            <a:pPr marL="68580" indent="0">
              <a:buNone/>
            </a:pPr>
            <a:r>
              <a:rPr lang="en-US" dirty="0"/>
              <a:t> </a:t>
            </a:r>
            <a:r>
              <a:rPr lang="en-US" dirty="0" smtClean="0"/>
              <a:t>   </a:t>
            </a:r>
            <a:r>
              <a:rPr lang="en-US" dirty="0" smtClean="0"/>
              <a:t>(b)</a:t>
            </a:r>
            <a:r>
              <a:rPr lang="en-MY" dirty="0" smtClean="0"/>
              <a:t> </a:t>
            </a:r>
            <a:r>
              <a:rPr lang="en-MY" dirty="0"/>
              <a:t>acts </a:t>
            </a:r>
            <a:r>
              <a:rPr lang="en-MY" b="1" dirty="0"/>
              <a:t>equally</a:t>
            </a:r>
            <a:r>
              <a:rPr lang="en-MY" dirty="0"/>
              <a:t> and </a:t>
            </a:r>
            <a:r>
              <a:rPr lang="en-MY" b="1" dirty="0" smtClean="0"/>
              <a:t>oppositely</a:t>
            </a:r>
            <a:r>
              <a:rPr lang="en-MY" dirty="0" smtClean="0"/>
              <a:t> </a:t>
            </a:r>
            <a:r>
              <a:rPr lang="en-MY" dirty="0"/>
              <a:t>on </a:t>
            </a:r>
            <a:r>
              <a:rPr lang="en-MY" dirty="0" smtClean="0"/>
              <a:t>         </a:t>
            </a:r>
          </a:p>
          <a:p>
            <a:pPr marL="68580" indent="0">
              <a:buNone/>
            </a:pPr>
            <a:r>
              <a:rPr lang="en-MY" dirty="0"/>
              <a:t> </a:t>
            </a:r>
            <a:r>
              <a:rPr lang="en-MY" dirty="0" smtClean="0"/>
              <a:t>         each  mass.</a:t>
            </a:r>
          </a:p>
          <a:p>
            <a:pPr marL="68580" indent="0">
              <a:buNone/>
            </a:pPr>
            <a:r>
              <a:rPr lang="en-MY" b="1" dirty="0">
                <a:solidFill>
                  <a:schemeClr val="tx2">
                    <a:lumMod val="75000"/>
                  </a:schemeClr>
                </a:solidFill>
              </a:rPr>
              <a:t> </a:t>
            </a:r>
            <a:r>
              <a:rPr lang="en-MY" b="1" dirty="0" smtClean="0">
                <a:solidFill>
                  <a:schemeClr val="tx2">
                    <a:lumMod val="75000"/>
                  </a:schemeClr>
                </a:solidFill>
              </a:rPr>
              <a:t>         </a:t>
            </a:r>
            <a:r>
              <a:rPr lang="en-MY" b="1" dirty="0">
                <a:solidFill>
                  <a:schemeClr val="tx2">
                    <a:lumMod val="75000"/>
                  </a:schemeClr>
                </a:solidFill>
              </a:rPr>
              <a:t>(Newton’s third law): </a:t>
            </a:r>
            <a:r>
              <a:rPr lang="en-MY" b="1" i="1" dirty="0">
                <a:solidFill>
                  <a:schemeClr val="tx2">
                    <a:lumMod val="75000"/>
                  </a:schemeClr>
                </a:solidFill>
              </a:rPr>
              <a:t>F</a:t>
            </a:r>
            <a:r>
              <a:rPr lang="en-MY" b="1" dirty="0">
                <a:solidFill>
                  <a:schemeClr val="tx2">
                    <a:lumMod val="75000"/>
                  </a:schemeClr>
                </a:solidFill>
              </a:rPr>
              <a:t>1 = −</a:t>
            </a:r>
            <a:r>
              <a:rPr lang="en-MY" b="1" i="1" dirty="0">
                <a:solidFill>
                  <a:schemeClr val="tx2">
                    <a:lumMod val="75000"/>
                  </a:schemeClr>
                </a:solidFill>
              </a:rPr>
              <a:t>F</a:t>
            </a:r>
            <a:r>
              <a:rPr lang="en-MY" b="1" dirty="0">
                <a:solidFill>
                  <a:schemeClr val="tx2">
                    <a:lumMod val="75000"/>
                  </a:schemeClr>
                </a:solidFill>
              </a:rPr>
              <a:t>2</a:t>
            </a:r>
            <a:endParaRPr lang="en-US" b="1" dirty="0" smtClean="0">
              <a:solidFill>
                <a:schemeClr val="tx2">
                  <a:lumMod val="75000"/>
                </a:schemeClr>
              </a:solidFill>
            </a:endParaRPr>
          </a:p>
          <a:p>
            <a:pPr marL="68580" indent="0">
              <a:buNone/>
            </a:pPr>
            <a:r>
              <a:rPr lang="en-US" dirty="0"/>
              <a:t> </a:t>
            </a:r>
            <a:r>
              <a:rPr lang="en-US" dirty="0" smtClean="0"/>
              <a:t>                   </a:t>
            </a:r>
          </a:p>
        </p:txBody>
      </p:sp>
      <p:sp>
        <p:nvSpPr>
          <p:cNvPr id="4" name="Oval 3"/>
          <p:cNvSpPr/>
          <p:nvPr/>
        </p:nvSpPr>
        <p:spPr>
          <a:xfrm>
            <a:off x="3178735" y="5685558"/>
            <a:ext cx="288032" cy="28803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Oval 4"/>
          <p:cNvSpPr/>
          <p:nvPr/>
        </p:nvSpPr>
        <p:spPr>
          <a:xfrm>
            <a:off x="4860032" y="5517433"/>
            <a:ext cx="648072" cy="64807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7" name="Straight Arrow Connector 6"/>
          <p:cNvCxnSpPr/>
          <p:nvPr/>
        </p:nvCxnSpPr>
        <p:spPr>
          <a:xfrm>
            <a:off x="3322751" y="5829574"/>
            <a:ext cx="529169"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572000" y="5841469"/>
            <a:ext cx="612068"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3381578" y="5148397"/>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381578" y="5148397"/>
                <a:ext cx="614358" cy="574966"/>
              </a:xfrm>
              <a:prstGeom prst="rect">
                <a:avLst/>
              </a:prstGeom>
              <a:blipFill rotWithShape="1">
                <a:blip r:embed="rId2"/>
                <a:stretch>
                  <a:fillRect b="-6383"/>
                </a:stretch>
              </a:blipFill>
            </p:spPr>
            <p:txBody>
              <a:bodyPr/>
              <a:lstStyle/>
              <a:p>
                <a:r>
                  <a:rPr lang="en-MY">
                    <a:noFill/>
                  </a:rPr>
                  <a:t> </a:t>
                </a:r>
              </a:p>
            </p:txBody>
          </p:sp>
        </mc:Fallback>
      </mc:AlternateContent>
      <p:sp>
        <p:nvSpPr>
          <p:cNvPr id="14" name="TextBox 13"/>
          <p:cNvSpPr txBox="1"/>
          <p:nvPr/>
        </p:nvSpPr>
        <p:spPr>
          <a:xfrm>
            <a:off x="5292080" y="5322395"/>
            <a:ext cx="432048" cy="369332"/>
          </a:xfrm>
          <a:prstGeom prst="rect">
            <a:avLst/>
          </a:prstGeom>
          <a:noFill/>
        </p:spPr>
        <p:txBody>
          <a:bodyPr wrap="square" rtlCol="0">
            <a:spAutoFit/>
          </a:bodyPr>
          <a:lstStyle/>
          <a:p>
            <a:r>
              <a:rPr lang="en-US" dirty="0" smtClean="0"/>
              <a:t>M</a:t>
            </a:r>
            <a:endParaRPr lang="en-MY" dirty="0"/>
          </a:p>
        </p:txBody>
      </p:sp>
      <p:sp>
        <p:nvSpPr>
          <p:cNvPr id="15" name="TextBox 14"/>
          <p:cNvSpPr txBox="1"/>
          <p:nvPr/>
        </p:nvSpPr>
        <p:spPr>
          <a:xfrm>
            <a:off x="2877166" y="5507061"/>
            <a:ext cx="432048" cy="369332"/>
          </a:xfrm>
          <a:prstGeom prst="rect">
            <a:avLst/>
          </a:prstGeom>
          <a:noFill/>
        </p:spPr>
        <p:txBody>
          <a:bodyPr wrap="square" rtlCol="0">
            <a:spAutoFit/>
          </a:bodyPr>
          <a:lstStyle/>
          <a:p>
            <a:r>
              <a:rPr lang="en-US" dirty="0" smtClean="0"/>
              <a:t>m</a:t>
            </a:r>
            <a:endParaRPr lang="en-MY" dirty="0"/>
          </a:p>
        </p:txBody>
      </p:sp>
      <mc:AlternateContent xmlns:mc="http://schemas.openxmlformats.org/markup-compatibility/2006" xmlns:a14="http://schemas.microsoft.com/office/drawing/2010/main">
        <mc:Choice Requires="a14">
          <p:sp>
            <p:nvSpPr>
              <p:cNvPr id="16" name="TextBox 15"/>
              <p:cNvSpPr txBox="1"/>
              <p:nvPr/>
            </p:nvSpPr>
            <p:spPr>
              <a:xfrm>
                <a:off x="4427984" y="5183665"/>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427984" y="5183665"/>
                <a:ext cx="614358" cy="574966"/>
              </a:xfrm>
              <a:prstGeom prst="rect">
                <a:avLst/>
              </a:prstGeom>
              <a:blipFill rotWithShape="1">
                <a:blip r:embed="rId3"/>
                <a:stretch>
                  <a:fillRect b="-5263"/>
                </a:stretch>
              </a:blipFill>
            </p:spPr>
            <p:txBody>
              <a:bodyPr/>
              <a:lstStyle/>
              <a:p>
                <a:r>
                  <a:rPr lang="en-MY">
                    <a:noFill/>
                  </a:rPr>
                  <a:t> </a:t>
                </a:r>
              </a:p>
            </p:txBody>
          </p:sp>
        </mc:Fallback>
      </mc:AlternateContent>
    </p:spTree>
    <p:extLst>
      <p:ext uri="{BB962C8B-B14F-4D97-AF65-F5344CB8AC3E}">
        <p14:creationId xmlns:p14="http://schemas.microsoft.com/office/powerpoint/2010/main" val="255878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randombar(horizontal)">
                                      <p:cBhvr>
                                        <p:cTn id="40" dur="500"/>
                                        <p:tgtEl>
                                          <p:spTgt spid="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a:effectLst>
            <a:innerShdw blurRad="63500" dist="50800" dir="18900000">
              <a:prstClr val="black">
                <a:alpha val="50000"/>
              </a:prstClr>
            </a:innerShdw>
          </a:effectLst>
        </p:spPr>
        <p:txBody>
          <a:bodyPr/>
          <a:lstStyle/>
          <a:p>
            <a:r>
              <a:rPr lang="en-MY" dirty="0"/>
              <a:t>The gravitational force acting between two bodies, </a:t>
            </a:r>
            <a:r>
              <a:rPr lang="en-MY" i="1" dirty="0"/>
              <a:t>m </a:t>
            </a:r>
            <a:r>
              <a:rPr lang="en-MY" dirty="0"/>
              <a:t>and </a:t>
            </a:r>
            <a:r>
              <a:rPr lang="en-MY" i="1" dirty="0"/>
              <a:t>M</a:t>
            </a:r>
            <a:r>
              <a:rPr lang="en-MY" dirty="0" smtClean="0"/>
              <a:t>:</a:t>
            </a:r>
          </a:p>
          <a:p>
            <a:pPr marL="68580" indent="0">
              <a:buNone/>
            </a:pPr>
            <a:r>
              <a:rPr lang="en-US" dirty="0"/>
              <a:t> </a:t>
            </a:r>
            <a:r>
              <a:rPr lang="en-US" dirty="0" smtClean="0"/>
              <a:t>  </a:t>
            </a:r>
            <a:endParaRPr lang="en-MY" dirty="0" smtClean="0"/>
          </a:p>
          <a:p>
            <a:pPr marL="68580" indent="0">
              <a:buNone/>
            </a:pPr>
            <a:r>
              <a:rPr lang="en-US" dirty="0"/>
              <a:t> </a:t>
            </a:r>
            <a:r>
              <a:rPr lang="en-US" dirty="0" smtClean="0"/>
              <a:t>   (c)</a:t>
            </a:r>
            <a:r>
              <a:rPr lang="en-MY" dirty="0" smtClean="0"/>
              <a:t> </a:t>
            </a:r>
            <a:r>
              <a:rPr lang="en-MY" dirty="0"/>
              <a:t>is </a:t>
            </a:r>
            <a:r>
              <a:rPr lang="en-MY" b="1" dirty="0"/>
              <a:t>weaker</a:t>
            </a:r>
            <a:r>
              <a:rPr lang="en-MY" dirty="0"/>
              <a:t> if the masses are </a:t>
            </a:r>
            <a:r>
              <a:rPr lang="en-MY" b="1" dirty="0"/>
              <a:t>further</a:t>
            </a:r>
            <a:r>
              <a:rPr lang="en-MY" dirty="0"/>
              <a:t> </a:t>
            </a:r>
            <a:r>
              <a:rPr lang="en-MY" dirty="0" smtClean="0"/>
              <a:t> </a:t>
            </a:r>
          </a:p>
          <a:p>
            <a:pPr marL="68580" indent="0">
              <a:buNone/>
            </a:pPr>
            <a:r>
              <a:rPr lang="en-MY" dirty="0"/>
              <a:t> </a:t>
            </a:r>
            <a:r>
              <a:rPr lang="en-MY" dirty="0" smtClean="0"/>
              <a:t>         apart</a:t>
            </a:r>
            <a:endParaRPr lang="en-US" dirty="0" smtClean="0"/>
          </a:p>
          <a:p>
            <a:pPr marL="68580" indent="0">
              <a:buNone/>
            </a:pPr>
            <a:r>
              <a:rPr lang="en-US" dirty="0"/>
              <a:t> </a:t>
            </a:r>
            <a:r>
              <a:rPr lang="en-US" dirty="0" smtClean="0"/>
              <a:t>                   </a:t>
            </a:r>
          </a:p>
        </p:txBody>
      </p:sp>
      <p:sp>
        <p:nvSpPr>
          <p:cNvPr id="14" name="TextBox 13"/>
          <p:cNvSpPr txBox="1"/>
          <p:nvPr/>
        </p:nvSpPr>
        <p:spPr>
          <a:xfrm>
            <a:off x="2854519" y="5062129"/>
            <a:ext cx="432048" cy="369332"/>
          </a:xfrm>
          <a:prstGeom prst="rect">
            <a:avLst/>
          </a:prstGeom>
          <a:noFill/>
        </p:spPr>
        <p:txBody>
          <a:bodyPr wrap="square" rtlCol="0">
            <a:spAutoFit/>
          </a:bodyPr>
          <a:lstStyle/>
          <a:p>
            <a:r>
              <a:rPr lang="en-US" dirty="0" smtClean="0"/>
              <a:t>M</a:t>
            </a:r>
            <a:endParaRPr lang="en-MY" dirty="0"/>
          </a:p>
        </p:txBody>
      </p:sp>
      <p:grpSp>
        <p:nvGrpSpPr>
          <p:cNvPr id="11" name="Group 10"/>
          <p:cNvGrpSpPr/>
          <p:nvPr/>
        </p:nvGrpSpPr>
        <p:grpSpPr>
          <a:xfrm>
            <a:off x="3206964" y="4750284"/>
            <a:ext cx="2652285" cy="1590083"/>
            <a:chOff x="1487667" y="4765180"/>
            <a:chExt cx="2652285" cy="1590083"/>
          </a:xfrm>
        </p:grpSpPr>
        <p:sp>
          <p:nvSpPr>
            <p:cNvPr id="15" name="TextBox 14"/>
            <p:cNvSpPr txBox="1"/>
            <p:nvPr/>
          </p:nvSpPr>
          <p:spPr>
            <a:xfrm>
              <a:off x="3707904" y="4925961"/>
              <a:ext cx="432048" cy="369332"/>
            </a:xfrm>
            <a:prstGeom prst="rect">
              <a:avLst/>
            </a:prstGeom>
            <a:noFill/>
          </p:spPr>
          <p:txBody>
            <a:bodyPr wrap="square" rtlCol="0">
              <a:spAutoFit/>
            </a:bodyPr>
            <a:lstStyle/>
            <a:p>
              <a:r>
                <a:rPr lang="en-US" dirty="0" smtClean="0"/>
                <a:t>m</a:t>
              </a:r>
              <a:endParaRPr lang="en-MY" dirty="0"/>
            </a:p>
          </p:txBody>
        </p:sp>
        <p:grpSp>
          <p:nvGrpSpPr>
            <p:cNvPr id="6" name="Group 5"/>
            <p:cNvGrpSpPr/>
            <p:nvPr/>
          </p:nvGrpSpPr>
          <p:grpSpPr>
            <a:xfrm>
              <a:off x="1487667" y="4765180"/>
              <a:ext cx="2329369" cy="1017108"/>
              <a:chOff x="3178735" y="5148397"/>
              <a:chExt cx="2329369" cy="1017108"/>
            </a:xfrm>
          </p:grpSpPr>
          <p:sp>
            <p:nvSpPr>
              <p:cNvPr id="4" name="Oval 3"/>
              <p:cNvSpPr/>
              <p:nvPr/>
            </p:nvSpPr>
            <p:spPr>
              <a:xfrm>
                <a:off x="3178735" y="5685558"/>
                <a:ext cx="288032" cy="28803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Oval 4"/>
              <p:cNvSpPr/>
              <p:nvPr/>
            </p:nvSpPr>
            <p:spPr>
              <a:xfrm>
                <a:off x="4860032" y="5517433"/>
                <a:ext cx="648072" cy="64807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7" name="Straight Arrow Connector 6"/>
              <p:cNvCxnSpPr/>
              <p:nvPr/>
            </p:nvCxnSpPr>
            <p:spPr>
              <a:xfrm>
                <a:off x="3322751" y="5829574"/>
                <a:ext cx="529169"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572000" y="5841469"/>
                <a:ext cx="612068"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3381578" y="5148397"/>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381578" y="5148397"/>
                    <a:ext cx="614358" cy="574966"/>
                  </a:xfrm>
                  <a:prstGeom prst="rect">
                    <a:avLst/>
                  </a:prstGeom>
                  <a:blipFill rotWithShape="1">
                    <a:blip r:embed="rId2"/>
                    <a:stretch>
                      <a:fillRect b="-526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427984" y="5183665"/>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427984" y="5183665"/>
                    <a:ext cx="614358" cy="574966"/>
                  </a:xfrm>
                  <a:prstGeom prst="rect">
                    <a:avLst/>
                  </a:prstGeom>
                  <a:blipFill rotWithShape="1">
                    <a:blip r:embed="rId3"/>
                    <a:stretch>
                      <a:fillRect b="-6383"/>
                    </a:stretch>
                  </a:blipFill>
                </p:spPr>
                <p:txBody>
                  <a:bodyPr/>
                  <a:lstStyle/>
                  <a:p>
                    <a:r>
                      <a:rPr lang="en-MY">
                        <a:noFill/>
                      </a:rPr>
                      <a:t> </a:t>
                    </a:r>
                  </a:p>
                </p:txBody>
              </p:sp>
            </mc:Fallback>
          </mc:AlternateContent>
        </p:grpSp>
        <p:sp>
          <p:nvSpPr>
            <p:cNvPr id="8" name="Right Brace 7"/>
            <p:cNvSpPr/>
            <p:nvPr/>
          </p:nvSpPr>
          <p:spPr>
            <a:xfrm rot="5400000">
              <a:off x="2454329" y="4969968"/>
              <a:ext cx="216024" cy="18613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0" name="TextBox 9"/>
            <p:cNvSpPr txBox="1"/>
            <p:nvPr/>
          </p:nvSpPr>
          <p:spPr>
            <a:xfrm>
              <a:off x="2346317" y="5985931"/>
              <a:ext cx="432048" cy="369332"/>
            </a:xfrm>
            <a:prstGeom prst="rect">
              <a:avLst/>
            </a:prstGeom>
            <a:noFill/>
          </p:spPr>
          <p:txBody>
            <a:bodyPr wrap="square" rtlCol="0">
              <a:spAutoFit/>
            </a:bodyPr>
            <a:lstStyle/>
            <a:p>
              <a:r>
                <a:rPr lang="en-US" dirty="0" smtClean="0"/>
                <a:t>2r</a:t>
              </a:r>
              <a:endParaRPr lang="en-MY" dirty="0"/>
            </a:p>
          </p:txBody>
        </p:sp>
      </p:grpSp>
    </p:spTree>
    <p:extLst>
      <p:ext uri="{BB962C8B-B14F-4D97-AF65-F5344CB8AC3E}">
        <p14:creationId xmlns:p14="http://schemas.microsoft.com/office/powerpoint/2010/main" val="275635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par>
                                <p:cTn id="16" presetID="14"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a:effectLst>
            <a:innerShdw blurRad="63500" dist="50800" dir="18900000">
              <a:prstClr val="black">
                <a:alpha val="50000"/>
              </a:prstClr>
            </a:innerShdw>
          </a:effectLst>
        </p:spPr>
        <p:txBody>
          <a:bodyPr/>
          <a:lstStyle/>
          <a:p>
            <a:r>
              <a:rPr lang="en-MY" dirty="0"/>
              <a:t>The gravitational force acting between two bodies, </a:t>
            </a:r>
            <a:r>
              <a:rPr lang="en-MY" i="1" dirty="0"/>
              <a:t>m </a:t>
            </a:r>
            <a:r>
              <a:rPr lang="en-MY" dirty="0"/>
              <a:t>and </a:t>
            </a:r>
            <a:r>
              <a:rPr lang="en-MY" i="1" dirty="0"/>
              <a:t>M</a:t>
            </a:r>
            <a:r>
              <a:rPr lang="en-MY" dirty="0" smtClean="0"/>
              <a:t>:</a:t>
            </a:r>
          </a:p>
          <a:p>
            <a:pPr marL="68580" indent="0">
              <a:buNone/>
            </a:pPr>
            <a:r>
              <a:rPr lang="en-US" dirty="0"/>
              <a:t> </a:t>
            </a:r>
            <a:r>
              <a:rPr lang="en-US" dirty="0" smtClean="0"/>
              <a:t>  </a:t>
            </a:r>
            <a:endParaRPr lang="en-MY" dirty="0" smtClean="0"/>
          </a:p>
          <a:p>
            <a:pPr marL="68580" indent="0">
              <a:buNone/>
            </a:pPr>
            <a:r>
              <a:rPr lang="en-US" dirty="0"/>
              <a:t> </a:t>
            </a:r>
            <a:r>
              <a:rPr lang="en-US" dirty="0" smtClean="0"/>
              <a:t>   (c)</a:t>
            </a:r>
            <a:r>
              <a:rPr lang="en-MY" dirty="0" smtClean="0"/>
              <a:t> </a:t>
            </a:r>
            <a:r>
              <a:rPr lang="en-MY" dirty="0"/>
              <a:t>is </a:t>
            </a:r>
            <a:r>
              <a:rPr lang="en-MY" b="1" dirty="0"/>
              <a:t>weaker</a:t>
            </a:r>
            <a:r>
              <a:rPr lang="en-MY" dirty="0"/>
              <a:t> if the masses are </a:t>
            </a:r>
            <a:r>
              <a:rPr lang="en-MY" b="1" dirty="0"/>
              <a:t>further</a:t>
            </a:r>
            <a:r>
              <a:rPr lang="en-MY" dirty="0"/>
              <a:t> </a:t>
            </a:r>
            <a:r>
              <a:rPr lang="en-MY" dirty="0" smtClean="0"/>
              <a:t> </a:t>
            </a:r>
          </a:p>
          <a:p>
            <a:pPr marL="68580" indent="0">
              <a:buNone/>
            </a:pPr>
            <a:r>
              <a:rPr lang="en-MY" dirty="0"/>
              <a:t> </a:t>
            </a:r>
            <a:r>
              <a:rPr lang="en-MY" dirty="0" smtClean="0"/>
              <a:t>         apart</a:t>
            </a:r>
            <a:endParaRPr lang="en-US" dirty="0" smtClean="0"/>
          </a:p>
          <a:p>
            <a:pPr marL="68580" indent="0">
              <a:buNone/>
            </a:pPr>
            <a:r>
              <a:rPr lang="en-US" dirty="0"/>
              <a:t> </a:t>
            </a:r>
            <a:r>
              <a:rPr lang="en-US" dirty="0" smtClean="0"/>
              <a:t>                   </a:t>
            </a:r>
          </a:p>
        </p:txBody>
      </p:sp>
      <p:sp>
        <p:nvSpPr>
          <p:cNvPr id="14" name="TextBox 13"/>
          <p:cNvSpPr txBox="1"/>
          <p:nvPr/>
        </p:nvSpPr>
        <p:spPr>
          <a:xfrm>
            <a:off x="2854519" y="5062129"/>
            <a:ext cx="432048" cy="369332"/>
          </a:xfrm>
          <a:prstGeom prst="rect">
            <a:avLst/>
          </a:prstGeom>
          <a:noFill/>
        </p:spPr>
        <p:txBody>
          <a:bodyPr wrap="square" rtlCol="0">
            <a:spAutoFit/>
          </a:bodyPr>
          <a:lstStyle/>
          <a:p>
            <a:r>
              <a:rPr lang="en-US" dirty="0" smtClean="0"/>
              <a:t>M</a:t>
            </a:r>
            <a:endParaRPr lang="en-MY" dirty="0"/>
          </a:p>
        </p:txBody>
      </p:sp>
      <p:sp>
        <p:nvSpPr>
          <p:cNvPr id="4" name="Oval 3"/>
          <p:cNvSpPr/>
          <p:nvPr/>
        </p:nvSpPr>
        <p:spPr>
          <a:xfrm>
            <a:off x="3206964" y="5287445"/>
            <a:ext cx="288032" cy="28803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7" name="Straight Arrow Connector 6"/>
          <p:cNvCxnSpPr/>
          <p:nvPr/>
        </p:nvCxnSpPr>
        <p:spPr>
          <a:xfrm>
            <a:off x="3350980" y="5431461"/>
            <a:ext cx="529169"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3409807" y="4750284"/>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409807" y="4750284"/>
                <a:ext cx="614358" cy="574966"/>
              </a:xfrm>
              <a:prstGeom prst="rect">
                <a:avLst/>
              </a:prstGeom>
              <a:blipFill rotWithShape="1">
                <a:blip r:embed="rId2"/>
                <a:stretch>
                  <a:fillRect b="-5263"/>
                </a:stretch>
              </a:blipFill>
            </p:spPr>
            <p:txBody>
              <a:bodyPr/>
              <a:lstStyle/>
              <a:p>
                <a:r>
                  <a:rPr lang="en-MY">
                    <a:noFill/>
                  </a:rPr>
                  <a:t> </a:t>
                </a:r>
              </a:p>
            </p:txBody>
          </p:sp>
        </mc:Fallback>
      </mc:AlternateContent>
      <p:grpSp>
        <p:nvGrpSpPr>
          <p:cNvPr id="12" name="Group 11"/>
          <p:cNvGrpSpPr/>
          <p:nvPr/>
        </p:nvGrpSpPr>
        <p:grpSpPr>
          <a:xfrm>
            <a:off x="3754695" y="4785552"/>
            <a:ext cx="1403036" cy="981840"/>
            <a:chOff x="4456213" y="4785552"/>
            <a:chExt cx="1403036" cy="981840"/>
          </a:xfrm>
        </p:grpSpPr>
        <p:sp>
          <p:nvSpPr>
            <p:cNvPr id="15" name="TextBox 14"/>
            <p:cNvSpPr txBox="1"/>
            <p:nvPr/>
          </p:nvSpPr>
          <p:spPr>
            <a:xfrm>
              <a:off x="5427201" y="4911065"/>
              <a:ext cx="432048" cy="369332"/>
            </a:xfrm>
            <a:prstGeom prst="rect">
              <a:avLst/>
            </a:prstGeom>
            <a:noFill/>
          </p:spPr>
          <p:txBody>
            <a:bodyPr wrap="square" rtlCol="0">
              <a:spAutoFit/>
            </a:bodyPr>
            <a:lstStyle/>
            <a:p>
              <a:r>
                <a:rPr lang="en-US" dirty="0" smtClean="0"/>
                <a:t>m</a:t>
              </a:r>
              <a:endParaRPr lang="en-MY" dirty="0"/>
            </a:p>
          </p:txBody>
        </p:sp>
        <p:sp>
          <p:nvSpPr>
            <p:cNvPr id="5" name="Oval 4"/>
            <p:cNvSpPr/>
            <p:nvPr/>
          </p:nvSpPr>
          <p:spPr>
            <a:xfrm>
              <a:off x="4888261" y="5119320"/>
              <a:ext cx="648072" cy="64807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9" name="Straight Arrow Connector 8"/>
            <p:cNvCxnSpPr/>
            <p:nvPr/>
          </p:nvCxnSpPr>
          <p:spPr>
            <a:xfrm flipH="1">
              <a:off x="4600229" y="5443356"/>
              <a:ext cx="612068"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456213" y="4785552"/>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456213" y="4785552"/>
                  <a:ext cx="614358" cy="574966"/>
                </a:xfrm>
                <a:prstGeom prst="rect">
                  <a:avLst/>
                </a:prstGeom>
                <a:blipFill rotWithShape="1">
                  <a:blip r:embed="rId3"/>
                  <a:stretch>
                    <a:fillRect b="-6383"/>
                  </a:stretch>
                </a:blipFill>
              </p:spPr>
              <p:txBody>
                <a:bodyPr/>
                <a:lstStyle/>
                <a:p>
                  <a:r>
                    <a:rPr lang="en-MY">
                      <a:noFill/>
                    </a:rPr>
                    <a:t> </a:t>
                  </a:r>
                </a:p>
              </p:txBody>
            </p:sp>
          </mc:Fallback>
        </mc:AlternateContent>
      </p:grpSp>
      <p:sp>
        <p:nvSpPr>
          <p:cNvPr id="8" name="Right Brace 7"/>
          <p:cNvSpPr/>
          <p:nvPr/>
        </p:nvSpPr>
        <p:spPr>
          <a:xfrm rot="5400000">
            <a:off x="3876874" y="5359836"/>
            <a:ext cx="108012" cy="11597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0" name="TextBox 9"/>
          <p:cNvSpPr txBox="1"/>
          <p:nvPr/>
        </p:nvSpPr>
        <p:spPr>
          <a:xfrm>
            <a:off x="3845850" y="5939735"/>
            <a:ext cx="432048" cy="369332"/>
          </a:xfrm>
          <a:prstGeom prst="rect">
            <a:avLst/>
          </a:prstGeom>
          <a:noFill/>
        </p:spPr>
        <p:txBody>
          <a:bodyPr wrap="square" rtlCol="0">
            <a:spAutoFit/>
          </a:bodyPr>
          <a:lstStyle/>
          <a:p>
            <a:r>
              <a:rPr lang="en-US" dirty="0" smtClean="0"/>
              <a:t>r</a:t>
            </a:r>
            <a:endParaRPr lang="en-MY" dirty="0"/>
          </a:p>
        </p:txBody>
      </p:sp>
      <mc:AlternateContent xmlns:mc="http://schemas.openxmlformats.org/markup-compatibility/2006" xmlns:a14="http://schemas.microsoft.com/office/drawing/2010/main">
        <mc:Choice Requires="a14">
          <p:sp>
            <p:nvSpPr>
              <p:cNvPr id="17" name="Rectangle 16"/>
              <p:cNvSpPr/>
              <p:nvPr/>
            </p:nvSpPr>
            <p:spPr>
              <a:xfrm>
                <a:off x="5940152" y="4911065"/>
                <a:ext cx="936104" cy="97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𝐹</m:t>
                      </m:r>
                      <m:r>
                        <a:rPr lang="en-US" b="0" i="1" smtClean="0">
                          <a:latin typeface="Cambria Math"/>
                          <a:ea typeface="Cambria Math"/>
                        </a:rPr>
                        <m:t>𝛼</m:t>
                      </m:r>
                      <m:f>
                        <m:fPr>
                          <m:ctrlPr>
                            <a:rPr lang="en-US" b="0" i="1" smtClean="0">
                              <a:latin typeface="Cambria Math"/>
                            </a:rPr>
                          </m:ctrlPr>
                        </m:fPr>
                        <m:num>
                          <m:r>
                            <a:rPr lang="en-US" b="0" i="1" smtClean="0">
                              <a:latin typeface="Cambria Math"/>
                            </a:rPr>
                            <m:t>1</m:t>
                          </m:r>
                        </m:num>
                        <m:den>
                          <m:sSup>
                            <m:sSupPr>
                              <m:ctrlPr>
                                <a:rPr lang="en-US" b="0" i="1" smtClean="0">
                                  <a:latin typeface="Cambria Math"/>
                                </a:rPr>
                              </m:ctrlPr>
                            </m:sSupPr>
                            <m:e>
                              <m:r>
                                <a:rPr lang="en-US" b="0" i="1" smtClean="0">
                                  <a:latin typeface="Cambria Math"/>
                                </a:rPr>
                                <m:t>𝑟</m:t>
                              </m:r>
                            </m:e>
                            <m:sup>
                              <m:r>
                                <a:rPr lang="en-US" b="0" i="1" smtClean="0">
                                  <a:latin typeface="Cambria Math"/>
                                </a:rPr>
                                <m:t>2</m:t>
                              </m:r>
                            </m:sup>
                          </m:sSup>
                        </m:den>
                      </m:f>
                    </m:oMath>
                  </m:oMathPara>
                </a14:m>
                <a:endParaRPr lang="en-MY" dirty="0"/>
              </a:p>
            </p:txBody>
          </p:sp>
        </mc:Choice>
        <mc:Fallback xmlns="">
          <p:sp>
            <p:nvSpPr>
              <p:cNvPr id="17" name="Rectangle 16"/>
              <p:cNvSpPr>
                <a:spLocks noRot="1" noChangeAspect="1" noMove="1" noResize="1" noEditPoints="1" noAdjustHandles="1" noChangeArrowheads="1" noChangeShapeType="1" noTextEdit="1"/>
              </p:cNvSpPr>
              <p:nvPr/>
            </p:nvSpPr>
            <p:spPr>
              <a:xfrm>
                <a:off x="5940152" y="4911065"/>
                <a:ext cx="936104" cy="974664"/>
              </a:xfrm>
              <a:prstGeom prst="rect">
                <a:avLst/>
              </a:prstGeom>
              <a:blipFill rotWithShape="1">
                <a:blip r:embed="rId4"/>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318001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circle(in)">
                                      <p:cBhvr>
                                        <p:cTn id="3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animBg="1"/>
      <p:bldP spid="13" grpId="0"/>
      <p:bldP spid="8" grpId="0" animBg="1"/>
      <p:bldP spid="10"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a:effectLst>
            <a:innerShdw blurRad="63500" dist="50800" dir="18900000">
              <a:prstClr val="black">
                <a:alpha val="50000"/>
              </a:prstClr>
            </a:innerShdw>
          </a:effectLst>
        </p:spPr>
        <p:txBody>
          <a:bodyPr/>
          <a:lstStyle/>
          <a:p>
            <a:r>
              <a:rPr lang="en-MY" dirty="0"/>
              <a:t>The gravitational force acting between two bodies, </a:t>
            </a:r>
            <a:r>
              <a:rPr lang="en-MY" i="1" dirty="0"/>
              <a:t>m </a:t>
            </a:r>
            <a:r>
              <a:rPr lang="en-MY" dirty="0"/>
              <a:t>and </a:t>
            </a:r>
            <a:r>
              <a:rPr lang="en-MY" i="1" dirty="0"/>
              <a:t>M</a:t>
            </a:r>
            <a:r>
              <a:rPr lang="en-MY" dirty="0" smtClean="0"/>
              <a:t>:</a:t>
            </a:r>
          </a:p>
          <a:p>
            <a:pPr marL="68580" indent="0">
              <a:buNone/>
            </a:pPr>
            <a:r>
              <a:rPr lang="en-US" dirty="0"/>
              <a:t> </a:t>
            </a:r>
            <a:r>
              <a:rPr lang="en-US" dirty="0" smtClean="0"/>
              <a:t>  </a:t>
            </a:r>
            <a:endParaRPr lang="en-MY" dirty="0" smtClean="0"/>
          </a:p>
          <a:p>
            <a:pPr marL="68580" indent="0">
              <a:buNone/>
            </a:pPr>
            <a:r>
              <a:rPr lang="en-US" dirty="0"/>
              <a:t> </a:t>
            </a:r>
            <a:r>
              <a:rPr lang="en-US" dirty="0" smtClean="0"/>
              <a:t>   </a:t>
            </a:r>
            <a:r>
              <a:rPr lang="en-US" dirty="0" smtClean="0"/>
              <a:t>(d)</a:t>
            </a:r>
            <a:r>
              <a:rPr lang="en-MY" dirty="0" smtClean="0"/>
              <a:t> </a:t>
            </a:r>
            <a:r>
              <a:rPr lang="en-MY" dirty="0"/>
              <a:t>depends </a:t>
            </a:r>
            <a:r>
              <a:rPr lang="en-MY" b="1" dirty="0"/>
              <a:t>directly</a:t>
            </a:r>
            <a:r>
              <a:rPr lang="en-MY" dirty="0"/>
              <a:t> on the </a:t>
            </a:r>
            <a:r>
              <a:rPr lang="en-MY" b="1" dirty="0"/>
              <a:t>mass</a:t>
            </a:r>
            <a:r>
              <a:rPr lang="en-MY" dirty="0"/>
              <a:t> of each </a:t>
            </a:r>
            <a:r>
              <a:rPr lang="en-MY" dirty="0" smtClean="0"/>
              <a:t>   </a:t>
            </a:r>
          </a:p>
          <a:p>
            <a:pPr marL="68580" indent="0">
              <a:buNone/>
            </a:pPr>
            <a:r>
              <a:rPr lang="en-MY" dirty="0"/>
              <a:t> </a:t>
            </a:r>
            <a:r>
              <a:rPr lang="en-MY" dirty="0" smtClean="0"/>
              <a:t>         body </a:t>
            </a:r>
            <a:r>
              <a:rPr lang="en-MY" dirty="0"/>
              <a:t>involved,</a:t>
            </a:r>
            <a:r>
              <a:rPr lang="en-US" dirty="0" smtClean="0"/>
              <a:t>                    </a:t>
            </a:r>
          </a:p>
        </p:txBody>
      </p:sp>
      <p:sp>
        <p:nvSpPr>
          <p:cNvPr id="18" name="TextBox 17"/>
          <p:cNvSpPr txBox="1"/>
          <p:nvPr/>
        </p:nvSpPr>
        <p:spPr>
          <a:xfrm>
            <a:off x="2038398" y="4960159"/>
            <a:ext cx="432048" cy="369332"/>
          </a:xfrm>
          <a:prstGeom prst="rect">
            <a:avLst/>
          </a:prstGeom>
          <a:noFill/>
        </p:spPr>
        <p:txBody>
          <a:bodyPr wrap="square" rtlCol="0">
            <a:spAutoFit/>
          </a:bodyPr>
          <a:lstStyle/>
          <a:p>
            <a:r>
              <a:rPr lang="en-US" dirty="0" smtClean="0"/>
              <a:t>M</a:t>
            </a:r>
            <a:endParaRPr lang="en-MY" dirty="0"/>
          </a:p>
        </p:txBody>
      </p:sp>
      <p:sp>
        <p:nvSpPr>
          <p:cNvPr id="20" name="TextBox 19"/>
          <p:cNvSpPr txBox="1"/>
          <p:nvPr/>
        </p:nvSpPr>
        <p:spPr>
          <a:xfrm>
            <a:off x="4611080" y="4809095"/>
            <a:ext cx="432048" cy="369332"/>
          </a:xfrm>
          <a:prstGeom prst="rect">
            <a:avLst/>
          </a:prstGeom>
          <a:noFill/>
        </p:spPr>
        <p:txBody>
          <a:bodyPr wrap="square" rtlCol="0">
            <a:spAutoFit/>
          </a:bodyPr>
          <a:lstStyle/>
          <a:p>
            <a:r>
              <a:rPr lang="en-US" dirty="0" smtClean="0"/>
              <a:t>m</a:t>
            </a:r>
            <a:endParaRPr lang="en-MY" dirty="0"/>
          </a:p>
        </p:txBody>
      </p:sp>
      <p:grpSp>
        <p:nvGrpSpPr>
          <p:cNvPr id="21" name="Group 20"/>
          <p:cNvGrpSpPr/>
          <p:nvPr/>
        </p:nvGrpSpPr>
        <p:grpSpPr>
          <a:xfrm>
            <a:off x="2390843" y="4648314"/>
            <a:ext cx="2329369" cy="1017108"/>
            <a:chOff x="3178735" y="5148397"/>
            <a:chExt cx="2329369" cy="1017108"/>
          </a:xfrm>
        </p:grpSpPr>
        <p:sp>
          <p:nvSpPr>
            <p:cNvPr id="24" name="Oval 23"/>
            <p:cNvSpPr/>
            <p:nvPr/>
          </p:nvSpPr>
          <p:spPr>
            <a:xfrm>
              <a:off x="3178735" y="5685558"/>
              <a:ext cx="288032" cy="28803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Oval 24"/>
            <p:cNvSpPr/>
            <p:nvPr/>
          </p:nvSpPr>
          <p:spPr>
            <a:xfrm>
              <a:off x="4860032" y="5517433"/>
              <a:ext cx="648072" cy="648072"/>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26" name="Straight Arrow Connector 25"/>
            <p:cNvCxnSpPr/>
            <p:nvPr/>
          </p:nvCxnSpPr>
          <p:spPr>
            <a:xfrm>
              <a:off x="3322751" y="5829574"/>
              <a:ext cx="529169"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572000" y="5841469"/>
              <a:ext cx="612068"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3381578" y="5148397"/>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3381578" y="5148397"/>
                  <a:ext cx="614358" cy="574966"/>
                </a:xfrm>
                <a:prstGeom prst="rect">
                  <a:avLst/>
                </a:prstGeom>
                <a:blipFill rotWithShape="1">
                  <a:blip r:embed="rId2"/>
                  <a:stretch>
                    <a:fillRect b="-638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427984" y="5183665"/>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427984" y="5183665"/>
                  <a:ext cx="614358" cy="574966"/>
                </a:xfrm>
                <a:prstGeom prst="rect">
                  <a:avLst/>
                </a:prstGeom>
                <a:blipFill rotWithShape="1">
                  <a:blip r:embed="rId3"/>
                  <a:stretch>
                    <a:fillRect b="-5263"/>
                  </a:stretch>
                </a:blipFill>
              </p:spPr>
              <p:txBody>
                <a:bodyPr/>
                <a:lstStyle/>
                <a:p>
                  <a:r>
                    <a:rPr lang="en-MY">
                      <a:noFill/>
                    </a:rPr>
                    <a:t> </a:t>
                  </a:r>
                </a:p>
              </p:txBody>
            </p:sp>
          </mc:Fallback>
        </mc:AlternateContent>
      </p:grpSp>
    </p:spTree>
    <p:extLst>
      <p:ext uri="{BB962C8B-B14F-4D97-AF65-F5344CB8AC3E}">
        <p14:creationId xmlns:p14="http://schemas.microsoft.com/office/powerpoint/2010/main" val="240367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Gravitational Field</a:t>
            </a:r>
            <a:endParaRPr lang="en-MY" dirty="0"/>
          </a:p>
        </p:txBody>
      </p:sp>
      <p:sp>
        <p:nvSpPr>
          <p:cNvPr id="3" name="Content Placeholder 2"/>
          <p:cNvSpPr>
            <a:spLocks noGrp="1"/>
          </p:cNvSpPr>
          <p:nvPr>
            <p:ph idx="1"/>
          </p:nvPr>
        </p:nvSpPr>
        <p:spPr>
          <a:effectLst>
            <a:innerShdw blurRad="63500" dist="50800" dir="18900000">
              <a:prstClr val="black">
                <a:alpha val="50000"/>
              </a:prstClr>
            </a:innerShdw>
          </a:effectLst>
        </p:spPr>
        <p:txBody>
          <a:bodyPr/>
          <a:lstStyle/>
          <a:p>
            <a:r>
              <a:rPr lang="en-MY" dirty="0"/>
              <a:t>The gravitational force acting between two bodies, </a:t>
            </a:r>
            <a:r>
              <a:rPr lang="en-MY" i="1" dirty="0"/>
              <a:t>m </a:t>
            </a:r>
            <a:r>
              <a:rPr lang="en-MY" dirty="0"/>
              <a:t>and </a:t>
            </a:r>
            <a:r>
              <a:rPr lang="en-MY" i="1" dirty="0"/>
              <a:t>M</a:t>
            </a:r>
            <a:r>
              <a:rPr lang="en-MY" dirty="0" smtClean="0"/>
              <a:t>:</a:t>
            </a:r>
          </a:p>
          <a:p>
            <a:pPr marL="68580" indent="0">
              <a:buNone/>
            </a:pPr>
            <a:r>
              <a:rPr lang="en-US" dirty="0"/>
              <a:t> </a:t>
            </a:r>
            <a:r>
              <a:rPr lang="en-US" dirty="0" smtClean="0"/>
              <a:t>  </a:t>
            </a:r>
            <a:endParaRPr lang="en-MY" dirty="0" smtClean="0"/>
          </a:p>
          <a:p>
            <a:pPr marL="68580" indent="0">
              <a:buNone/>
            </a:pPr>
            <a:r>
              <a:rPr lang="en-US" dirty="0"/>
              <a:t> </a:t>
            </a:r>
            <a:r>
              <a:rPr lang="en-US" dirty="0" smtClean="0"/>
              <a:t>   (c)</a:t>
            </a:r>
            <a:r>
              <a:rPr lang="en-MY" dirty="0" smtClean="0"/>
              <a:t> </a:t>
            </a:r>
            <a:r>
              <a:rPr lang="en-MY" dirty="0"/>
              <a:t>depends </a:t>
            </a:r>
            <a:r>
              <a:rPr lang="en-MY" b="1" dirty="0"/>
              <a:t>directly</a:t>
            </a:r>
            <a:r>
              <a:rPr lang="en-MY" dirty="0"/>
              <a:t> on the </a:t>
            </a:r>
            <a:r>
              <a:rPr lang="en-MY" b="1" dirty="0"/>
              <a:t>mass </a:t>
            </a:r>
            <a:r>
              <a:rPr lang="en-MY" dirty="0"/>
              <a:t>of each </a:t>
            </a:r>
            <a:r>
              <a:rPr lang="en-MY" dirty="0" smtClean="0"/>
              <a:t>   </a:t>
            </a:r>
          </a:p>
          <a:p>
            <a:pPr marL="68580" indent="0">
              <a:buNone/>
            </a:pPr>
            <a:r>
              <a:rPr lang="en-MY" dirty="0"/>
              <a:t> </a:t>
            </a:r>
            <a:r>
              <a:rPr lang="en-MY" dirty="0" smtClean="0"/>
              <a:t>         body </a:t>
            </a:r>
            <a:r>
              <a:rPr lang="en-MY" dirty="0"/>
              <a:t>involved,</a:t>
            </a:r>
            <a:r>
              <a:rPr lang="en-US" dirty="0" smtClean="0"/>
              <a:t>                    </a:t>
            </a:r>
          </a:p>
        </p:txBody>
      </p:sp>
      <p:sp>
        <p:nvSpPr>
          <p:cNvPr id="18" name="TextBox 17"/>
          <p:cNvSpPr txBox="1"/>
          <p:nvPr/>
        </p:nvSpPr>
        <p:spPr>
          <a:xfrm>
            <a:off x="2318835" y="4911065"/>
            <a:ext cx="432048" cy="369332"/>
          </a:xfrm>
          <a:prstGeom prst="rect">
            <a:avLst/>
          </a:prstGeom>
          <a:noFill/>
        </p:spPr>
        <p:txBody>
          <a:bodyPr wrap="square" rtlCol="0">
            <a:spAutoFit/>
          </a:bodyPr>
          <a:lstStyle/>
          <a:p>
            <a:r>
              <a:rPr lang="en-US" dirty="0" smtClean="0"/>
              <a:t>M</a:t>
            </a:r>
            <a:endParaRPr lang="en-MY" dirty="0"/>
          </a:p>
        </p:txBody>
      </p:sp>
      <p:sp>
        <p:nvSpPr>
          <p:cNvPr id="20" name="TextBox 19"/>
          <p:cNvSpPr txBox="1"/>
          <p:nvPr/>
        </p:nvSpPr>
        <p:spPr>
          <a:xfrm>
            <a:off x="4611080" y="4809095"/>
            <a:ext cx="432048" cy="369332"/>
          </a:xfrm>
          <a:prstGeom prst="rect">
            <a:avLst/>
          </a:prstGeom>
          <a:noFill/>
        </p:spPr>
        <p:txBody>
          <a:bodyPr wrap="square" rtlCol="0">
            <a:spAutoFit/>
          </a:bodyPr>
          <a:lstStyle/>
          <a:p>
            <a:r>
              <a:rPr lang="en-US" dirty="0" smtClean="0"/>
              <a:t>m</a:t>
            </a:r>
            <a:endParaRPr lang="en-MY" dirty="0"/>
          </a:p>
        </p:txBody>
      </p:sp>
      <p:sp>
        <p:nvSpPr>
          <p:cNvPr id="24" name="Oval 23"/>
          <p:cNvSpPr/>
          <p:nvPr/>
        </p:nvSpPr>
        <p:spPr>
          <a:xfrm>
            <a:off x="2593686" y="5035232"/>
            <a:ext cx="483139" cy="479947"/>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Oval 24"/>
          <p:cNvSpPr/>
          <p:nvPr/>
        </p:nvSpPr>
        <p:spPr>
          <a:xfrm>
            <a:off x="3768956" y="4766652"/>
            <a:ext cx="970988" cy="1017108"/>
          </a:xfrm>
          <a:prstGeom prst="ellipse">
            <a:avLst/>
          </a:prstGeom>
          <a:solidFill>
            <a:schemeClr val="bg1">
              <a:lumMod val="75000"/>
            </a:schemeClr>
          </a:solidFill>
          <a:ln>
            <a:noFill/>
          </a:ln>
          <a:effectLst>
            <a:innerShdw blurRad="63500" dist="50800" dir="18900000">
              <a:prstClr val="black">
                <a:alpha val="50000"/>
              </a:prstClr>
            </a:innerShdw>
          </a:effectLst>
          <a:scene3d>
            <a:camera prst="obliqueTopRigh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26" name="Straight Arrow Connector 25"/>
          <p:cNvCxnSpPr/>
          <p:nvPr/>
        </p:nvCxnSpPr>
        <p:spPr>
          <a:xfrm>
            <a:off x="2809505" y="5329491"/>
            <a:ext cx="529169"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375507" y="5341386"/>
            <a:ext cx="878943"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835255" y="4672676"/>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835255" y="4672676"/>
                <a:ext cx="614358" cy="574966"/>
              </a:xfrm>
              <a:prstGeom prst="rect">
                <a:avLst/>
              </a:prstGeom>
              <a:blipFill rotWithShape="1">
                <a:blip r:embed="rId2"/>
                <a:stretch>
                  <a:fillRect b="-638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358915" y="4672676"/>
                <a:ext cx="614358" cy="574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MY" i="1" baseline="-25000" smtClean="0">
                              <a:latin typeface="Cambria Math"/>
                            </a:rPr>
                          </m:ctrlPr>
                        </m:fPr>
                        <m:num>
                          <m:r>
                            <a:rPr lang="en-US" b="0" i="1" baseline="-25000" smtClean="0">
                              <a:latin typeface="Cambria Math"/>
                            </a:rPr>
                            <m:t>𝐹𝑔</m:t>
                          </m:r>
                        </m:num>
                        <m:den>
                          <m:r>
                            <a:rPr lang="en-US" b="0" i="1" baseline="-25000" smtClean="0">
                              <a:latin typeface="Cambria Math"/>
                            </a:rPr>
                            <m:t>4</m:t>
                          </m:r>
                        </m:den>
                      </m:f>
                    </m:oMath>
                  </m:oMathPara>
                </a14:m>
                <a:endParaRPr lang="en-MY" baseline="-25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358915" y="4672676"/>
                <a:ext cx="614358" cy="574966"/>
              </a:xfrm>
              <a:prstGeom prst="rect">
                <a:avLst/>
              </a:prstGeom>
              <a:blipFill rotWithShape="1">
                <a:blip r:embed="rId3"/>
                <a:stretch>
                  <a:fillRect b="-638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940152" y="4911065"/>
                <a:ext cx="936104" cy="97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𝐹</m:t>
                      </m:r>
                      <m:r>
                        <a:rPr lang="en-US" b="0" i="1" smtClean="0">
                          <a:latin typeface="Cambria Math"/>
                        </a:rPr>
                        <m:t> </m:t>
                      </m:r>
                      <m:r>
                        <a:rPr lang="en-US" b="0" i="1" smtClean="0">
                          <a:latin typeface="Cambria Math"/>
                          <a:ea typeface="Cambria Math"/>
                        </a:rPr>
                        <m:t>𝛼</m:t>
                      </m:r>
                      <m:r>
                        <a:rPr lang="en-US" b="0" i="1" smtClean="0">
                          <a:latin typeface="Cambria Math"/>
                          <a:ea typeface="Cambria Math"/>
                        </a:rPr>
                        <m:t> </m:t>
                      </m:r>
                      <m:r>
                        <a:rPr lang="en-US" b="0" i="1" smtClean="0">
                          <a:latin typeface="Cambria Math"/>
                          <a:ea typeface="Cambria Math"/>
                        </a:rPr>
                        <m:t>𝑚</m:t>
                      </m:r>
                    </m:oMath>
                  </m:oMathPara>
                </a14:m>
                <a:endParaRPr lang="en-MY" dirty="0"/>
              </a:p>
            </p:txBody>
          </p:sp>
        </mc:Choice>
        <mc:Fallback xmlns="">
          <p:sp>
            <p:nvSpPr>
              <p:cNvPr id="30" name="Rectangle 29"/>
              <p:cNvSpPr>
                <a:spLocks noRot="1" noChangeAspect="1" noMove="1" noResize="1" noEditPoints="1" noAdjustHandles="1" noChangeArrowheads="1" noChangeShapeType="1" noTextEdit="1"/>
              </p:cNvSpPr>
              <p:nvPr/>
            </p:nvSpPr>
            <p:spPr>
              <a:xfrm>
                <a:off x="5940152" y="4911065"/>
                <a:ext cx="936104" cy="974664"/>
              </a:xfrm>
              <a:prstGeom prst="rect">
                <a:avLst/>
              </a:prstGeom>
              <a:blipFill rotWithShape="1">
                <a:blip r:embed="rId4"/>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127282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randombar(horizontal)">
                                      <p:cBhvr>
                                        <p:cTn id="16" dur="500"/>
                                        <p:tgtEl>
                                          <p:spTgt spid="26"/>
                                        </p:tgtEl>
                                      </p:cBhvr>
                                    </p:animEffect>
                                  </p:childTnLst>
                                </p:cTn>
                              </p:par>
                              <p:par>
                                <p:cTn id="17" presetID="14" presetClass="entr" presetSubtype="1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randombar(horizontal)">
                                      <p:cBhvr>
                                        <p:cTn id="19" dur="500"/>
                                        <p:tgtEl>
                                          <p:spTgt spid="2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randombar(horizontal)">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arn(inVertical)">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4" grpId="0" animBg="1"/>
      <p:bldP spid="25" grpId="0" animBg="1"/>
      <p:bldP spid="28" grpId="0"/>
      <p:bldP spid="29" grpId="0"/>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3848" y="2924944"/>
            <a:ext cx="273630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p:txBody>
          <a:bodyPr/>
          <a:lstStyle/>
          <a:p>
            <a:r>
              <a:rPr lang="en-US" dirty="0" smtClean="0"/>
              <a:t>Gravitational Field</a:t>
            </a:r>
            <a:endParaRPr lang="en-MY"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43492" y="2204864"/>
                <a:ext cx="6777317" cy="3627765"/>
              </a:xfrm>
            </p:spPr>
            <p:txBody>
              <a:bodyPr>
                <a:normAutofit fontScale="92500"/>
              </a:bodyPr>
              <a:lstStyle/>
              <a:p>
                <a:r>
                  <a:rPr lang="en-US" b="1" dirty="0" smtClean="0"/>
                  <a:t>NEWTON’S LAW OF UNIVERSAL GRAVITATION</a:t>
                </a:r>
              </a:p>
              <a:p>
                <a:pPr marL="68580" indent="0">
                  <a:buNone/>
                </a:pPr>
                <a:endParaRPr lang="en-US" b="1" dirty="0"/>
              </a:p>
              <a:p>
                <a:pPr marL="68580" indent="0" algn="ctr">
                  <a:buNone/>
                </a:pPr>
                <a:r>
                  <a:rPr lang="en-US" b="1" dirty="0" smtClean="0"/>
                  <a:t> </a:t>
                </a:r>
                <a14:m>
                  <m:oMath xmlns:m="http://schemas.openxmlformats.org/officeDocument/2006/math">
                    <m:r>
                      <a:rPr lang="en-US" sz="4000" b="1" i="1" smtClean="0">
                        <a:solidFill>
                          <a:schemeClr val="bg1"/>
                        </a:solidFill>
                        <a:latin typeface="Cambria Math"/>
                      </a:rPr>
                      <m:t>𝑭</m:t>
                    </m:r>
                    <m:r>
                      <a:rPr lang="en-US" sz="4000" b="1" i="1" baseline="-25000" smtClean="0">
                        <a:solidFill>
                          <a:schemeClr val="bg1"/>
                        </a:solidFill>
                        <a:latin typeface="Cambria Math"/>
                      </a:rPr>
                      <m:t>𝒈</m:t>
                    </m:r>
                    <m:r>
                      <a:rPr lang="en-US" sz="4000" b="1" i="1" smtClean="0">
                        <a:solidFill>
                          <a:schemeClr val="bg1"/>
                        </a:solidFill>
                        <a:latin typeface="Cambria Math"/>
                      </a:rPr>
                      <m:t>=</m:t>
                    </m:r>
                    <m:f>
                      <m:fPr>
                        <m:ctrlPr>
                          <a:rPr lang="en-US" sz="4000" b="1" i="1" smtClean="0">
                            <a:solidFill>
                              <a:schemeClr val="bg1"/>
                            </a:solidFill>
                            <a:latin typeface="Cambria Math"/>
                          </a:rPr>
                        </m:ctrlPr>
                      </m:fPr>
                      <m:num>
                        <m:r>
                          <a:rPr lang="en-US" sz="4000" b="1" i="1" smtClean="0">
                            <a:solidFill>
                              <a:schemeClr val="bg1"/>
                            </a:solidFill>
                            <a:latin typeface="Cambria Math"/>
                          </a:rPr>
                          <m:t>𝑮𝑴𝒎</m:t>
                        </m:r>
                      </m:num>
                      <m:den>
                        <m:sSup>
                          <m:sSupPr>
                            <m:ctrlPr>
                              <a:rPr lang="en-US" sz="4000" b="1" i="1" smtClean="0">
                                <a:solidFill>
                                  <a:schemeClr val="bg1"/>
                                </a:solidFill>
                                <a:latin typeface="Cambria Math"/>
                              </a:rPr>
                            </m:ctrlPr>
                          </m:sSupPr>
                          <m:e>
                            <m:r>
                              <a:rPr lang="en-US" sz="4000" b="1" i="1" smtClean="0">
                                <a:solidFill>
                                  <a:schemeClr val="bg1"/>
                                </a:solidFill>
                                <a:latin typeface="Cambria Math"/>
                              </a:rPr>
                              <m:t>𝒓</m:t>
                            </m:r>
                          </m:e>
                          <m:sup>
                            <m:r>
                              <a:rPr lang="en-US" sz="4000" b="1" i="1" smtClean="0">
                                <a:solidFill>
                                  <a:schemeClr val="bg1"/>
                                </a:solidFill>
                                <a:latin typeface="Cambria Math"/>
                              </a:rPr>
                              <m:t>𝟐</m:t>
                            </m:r>
                          </m:sup>
                        </m:sSup>
                      </m:den>
                    </m:f>
                  </m:oMath>
                </a14:m>
                <a:endParaRPr lang="en-US" b="1" dirty="0" smtClean="0"/>
              </a:p>
              <a:p>
                <a:pPr marL="68580" indent="0" algn="ctr">
                  <a:buNone/>
                </a:pPr>
                <a:endParaRPr lang="en-US" b="1" dirty="0" smtClean="0"/>
              </a:p>
              <a:p>
                <a:pPr marL="68580" indent="0">
                  <a:buNone/>
                </a:pPr>
                <a:r>
                  <a:rPr lang="en-US" sz="1700" dirty="0" err="1" smtClean="0"/>
                  <a:t>Fg</a:t>
                </a:r>
                <a:r>
                  <a:rPr lang="en-US" sz="1700" dirty="0" smtClean="0"/>
                  <a:t> = Gravitational Force (N)</a:t>
                </a:r>
              </a:p>
              <a:p>
                <a:pPr marL="68580" indent="0">
                  <a:buNone/>
                </a:pPr>
                <a:r>
                  <a:rPr lang="en-US" sz="1700" dirty="0" smtClean="0"/>
                  <a:t>M and m = masses of the body attracted (kg)</a:t>
                </a:r>
              </a:p>
              <a:p>
                <a:pPr marL="68580" indent="0">
                  <a:buNone/>
                </a:pPr>
                <a:r>
                  <a:rPr lang="en-US" sz="1700" dirty="0" smtClean="0"/>
                  <a:t>r = distance between center of the bodies (m)</a:t>
                </a:r>
              </a:p>
              <a:p>
                <a:pPr marL="68580" indent="0">
                  <a:buNone/>
                </a:pPr>
                <a:r>
                  <a:rPr lang="en-US" sz="1700" dirty="0" smtClean="0"/>
                  <a:t>G = Gravitational constant ( </a:t>
                </a:r>
                <a:r>
                  <a:rPr lang="en-US" sz="1700" b="1" dirty="0" smtClean="0"/>
                  <a:t>6.67 x 10</a:t>
                </a:r>
                <a:r>
                  <a:rPr lang="en-US" sz="1700" b="1" baseline="30000" dirty="0" smtClean="0"/>
                  <a:t>-11</a:t>
                </a:r>
                <a:r>
                  <a:rPr lang="en-US" sz="1700" b="1" dirty="0" smtClean="0"/>
                  <a:t> Nm</a:t>
                </a:r>
                <a:r>
                  <a:rPr lang="en-US" sz="1700" b="1" baseline="30000" dirty="0" smtClean="0"/>
                  <a:t>2</a:t>
                </a:r>
                <a:r>
                  <a:rPr lang="en-US" sz="1700" b="1" dirty="0" smtClean="0"/>
                  <a:t>kg</a:t>
                </a:r>
                <a:r>
                  <a:rPr lang="en-US" sz="1700" b="1" baseline="30000" dirty="0" smtClean="0"/>
                  <a:t>-2</a:t>
                </a:r>
                <a:r>
                  <a:rPr lang="en-US" sz="1700" dirty="0" smtClean="0"/>
                  <a:t>)  </a:t>
                </a:r>
                <a:r>
                  <a:rPr lang="en-US" dirty="0" smtClean="0"/>
                  <a:t>        </a:t>
                </a:r>
                <a:endParaRPr lang="en-MY"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43492" y="2204864"/>
                <a:ext cx="6777317" cy="3627765"/>
              </a:xfrm>
              <a:blipFill rotWithShape="1">
                <a:blip r:embed="rId2"/>
                <a:stretch>
                  <a:fillRect t="-1008"/>
                </a:stretch>
              </a:blipFill>
            </p:spPr>
            <p:txBody>
              <a:bodyPr/>
              <a:lstStyle/>
              <a:p>
                <a:r>
                  <a:rPr lang="en-MY">
                    <a:noFill/>
                  </a:rPr>
                  <a:t> </a:t>
                </a:r>
              </a:p>
            </p:txBody>
          </p:sp>
        </mc:Fallback>
      </mc:AlternateContent>
    </p:spTree>
    <p:extLst>
      <p:ext uri="{BB962C8B-B14F-4D97-AF65-F5344CB8AC3E}">
        <p14:creationId xmlns:p14="http://schemas.microsoft.com/office/powerpoint/2010/main" val="357016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593</TotalTime>
  <Words>1047</Words>
  <Application>Microsoft Office PowerPoint</Application>
  <PresentationFormat>On-screen Show (4:3)</PresentationFormat>
  <Paragraphs>189</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Austin</vt:lpstr>
      <vt:lpstr>MathType 5.0 Equation</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vt:lpstr>
      <vt:lpstr>Gravitational Fields</vt:lpstr>
      <vt:lpstr>Satellite Motion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Gravitational Field</dc:title>
  <dc:creator>admin</dc:creator>
  <cp:lastModifiedBy>admin</cp:lastModifiedBy>
  <cp:revision>18</cp:revision>
  <dcterms:created xsi:type="dcterms:W3CDTF">2012-03-09T02:01:33Z</dcterms:created>
  <dcterms:modified xsi:type="dcterms:W3CDTF">2012-03-14T07:38:39Z</dcterms:modified>
</cp:coreProperties>
</file>