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70" r:id="rId11"/>
    <p:sldId id="269" r:id="rId12"/>
    <p:sldId id="265" r:id="rId13"/>
    <p:sldId id="266" r:id="rId14"/>
    <p:sldId id="267" r:id="rId15"/>
    <p:sldId id="272" r:id="rId16"/>
    <p:sldId id="273" r:id="rId17"/>
    <p:sldId id="271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6127-6A18-4768-809D-FB9ABBFE9AB4}" type="datetimeFigureOut">
              <a:rPr lang="en-MY" smtClean="0"/>
              <a:t>16/4/2012</a:t>
            </a:fld>
            <a:endParaRPr lang="en-MY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023F540-73EE-4922-A216-8E8513EC37BA}" type="slidenum">
              <a:rPr lang="en-MY" smtClean="0"/>
              <a:t>‹#›</a:t>
            </a:fld>
            <a:endParaRPr lang="en-MY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6127-6A18-4768-809D-FB9ABBFE9AB4}" type="datetimeFigureOut">
              <a:rPr lang="en-MY" smtClean="0"/>
              <a:t>16/4/2012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F540-73EE-4922-A216-8E8513EC37BA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6127-6A18-4768-809D-FB9ABBFE9AB4}" type="datetimeFigureOut">
              <a:rPr lang="en-MY" smtClean="0"/>
              <a:t>16/4/2012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F540-73EE-4922-A216-8E8513EC37BA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6127-6A18-4768-809D-FB9ABBFE9AB4}" type="datetimeFigureOut">
              <a:rPr lang="en-MY" smtClean="0"/>
              <a:t>16/4/2012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F540-73EE-4922-A216-8E8513EC37BA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6127-6A18-4768-809D-FB9ABBFE9AB4}" type="datetimeFigureOut">
              <a:rPr lang="en-MY" smtClean="0"/>
              <a:t>16/4/2012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F540-73EE-4922-A216-8E8513EC37BA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6127-6A18-4768-809D-FB9ABBFE9AB4}" type="datetimeFigureOut">
              <a:rPr lang="en-MY" smtClean="0"/>
              <a:t>16/4/2012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F540-73EE-4922-A216-8E8513EC37BA}" type="slidenum">
              <a:rPr lang="en-MY" smtClean="0"/>
              <a:t>‹#›</a:t>
            </a:fld>
            <a:endParaRPr lang="en-MY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6127-6A18-4768-809D-FB9ABBFE9AB4}" type="datetimeFigureOut">
              <a:rPr lang="en-MY" smtClean="0"/>
              <a:t>16/4/2012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F540-73EE-4922-A216-8E8513EC37BA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6127-6A18-4768-809D-FB9ABBFE9AB4}" type="datetimeFigureOut">
              <a:rPr lang="en-MY" smtClean="0"/>
              <a:t>16/4/2012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F540-73EE-4922-A216-8E8513EC37BA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6127-6A18-4768-809D-FB9ABBFE9AB4}" type="datetimeFigureOut">
              <a:rPr lang="en-MY" smtClean="0"/>
              <a:t>16/4/2012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F540-73EE-4922-A216-8E8513EC37BA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6127-6A18-4768-809D-FB9ABBFE9AB4}" type="datetimeFigureOut">
              <a:rPr lang="en-MY" smtClean="0"/>
              <a:t>16/4/2012</a:t>
            </a:fld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F540-73EE-4922-A216-8E8513EC37BA}" type="slidenum">
              <a:rPr lang="en-MY" smtClean="0"/>
              <a:t>‹#›</a:t>
            </a:fld>
            <a:endParaRPr lang="en-MY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6127-6A18-4768-809D-FB9ABBFE9AB4}" type="datetimeFigureOut">
              <a:rPr lang="en-MY" smtClean="0"/>
              <a:t>16/4/2012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F540-73EE-4922-A216-8E8513EC37BA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6127-6A18-4768-809D-FB9ABBFE9AB4}" type="datetimeFigureOut">
              <a:rPr lang="en-MY" smtClean="0"/>
              <a:t>16/4/2012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023F540-73EE-4922-A216-8E8513EC37BA}" type="slidenum">
              <a:rPr lang="en-MY" smtClean="0"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Torque</a:t>
            </a:r>
            <a:br>
              <a:rPr lang="en-US" dirty="0" smtClean="0"/>
            </a:b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Torque</a:t>
            </a:r>
          </a:p>
          <a:p>
            <a:r>
              <a:rPr lang="en-US" dirty="0" smtClean="0"/>
              <a:t>Static Equilibrium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9820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Torque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net torque </a:t>
            </a:r>
            <a:r>
              <a:rPr lang="en-US" dirty="0"/>
              <a:t>is the sum of all the torques produced by all the </a:t>
            </a:r>
            <a:r>
              <a:rPr lang="en-US" dirty="0" smtClean="0"/>
              <a:t>forces</a:t>
            </a:r>
            <a:endParaRPr lang="en-US" dirty="0"/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Remember to account for the direction of the tendency for rotation</a:t>
            </a:r>
          </a:p>
          <a:p>
            <a:pPr lvl="2">
              <a:defRPr/>
            </a:pPr>
            <a:r>
              <a:rPr lang="en-US" b="1" dirty="0">
                <a:solidFill>
                  <a:srgbClr val="00FF00"/>
                </a:solidFill>
              </a:rPr>
              <a:t>Counterclockwise</a:t>
            </a:r>
            <a:r>
              <a:rPr lang="en-US" dirty="0"/>
              <a:t> torques are positive</a:t>
            </a:r>
          </a:p>
          <a:p>
            <a:pPr lvl="2">
              <a:defRPr/>
            </a:pPr>
            <a:r>
              <a:rPr lang="en-US" b="1" dirty="0">
                <a:solidFill>
                  <a:srgbClr val="00FF00"/>
                </a:solidFill>
              </a:rPr>
              <a:t>Clockwise</a:t>
            </a:r>
            <a:r>
              <a:rPr lang="en-US" dirty="0"/>
              <a:t> torques are negative</a:t>
            </a:r>
          </a:p>
          <a:p>
            <a:pPr marL="6858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4159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964" y="1024279"/>
            <a:ext cx="7024744" cy="745152"/>
          </a:xfrm>
        </p:spPr>
        <p:txBody>
          <a:bodyPr/>
          <a:lstStyle/>
          <a:p>
            <a:r>
              <a:rPr 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 1:</a:t>
            </a:r>
            <a:endParaRPr lang="en-MY" dirty="0"/>
          </a:p>
        </p:txBody>
      </p:sp>
      <p:sp>
        <p:nvSpPr>
          <p:cNvPr id="4" name="Rectangle 3"/>
          <p:cNvSpPr/>
          <p:nvPr/>
        </p:nvSpPr>
        <p:spPr>
          <a:xfrm>
            <a:off x="713284" y="1772250"/>
            <a:ext cx="303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Determine the net torque</a:t>
            </a:r>
            <a:endParaRPr lang="en-MY" dirty="0"/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726353" y="2239818"/>
            <a:ext cx="26670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39775" indent="-739775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 u="sng" dirty="0">
                <a:solidFill>
                  <a:srgbClr val="000000"/>
                </a:solidFill>
                <a:latin typeface="Times New Roman" pitchFamily="18" charset="0"/>
              </a:rPr>
              <a:t>Given:</a:t>
            </a:r>
          </a:p>
          <a:p>
            <a:pPr eaLnBrk="1" hangingPunct="1"/>
            <a:endParaRPr lang="en-US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Times New Roman" pitchFamily="18" charset="0"/>
              </a:rPr>
              <a:t>weights: </a:t>
            </a:r>
            <a:r>
              <a:rPr lang="en-US" sz="1600" i="1" dirty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sz="16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sz="1600" i="1" dirty="0">
                <a:solidFill>
                  <a:srgbClr val="000000"/>
                </a:solidFill>
                <a:latin typeface="Times New Roman" pitchFamily="18" charset="0"/>
              </a:rPr>
              <a:t>= 500 N</a:t>
            </a:r>
          </a:p>
          <a:p>
            <a:pPr eaLnBrk="1" hangingPunct="1"/>
            <a:r>
              <a:rPr lang="en-US" sz="1600" i="1" dirty="0">
                <a:solidFill>
                  <a:srgbClr val="000000"/>
                </a:solidFill>
                <a:latin typeface="Times New Roman" pitchFamily="18" charset="0"/>
              </a:rPr>
              <a:t>	w</a:t>
            </a:r>
            <a:r>
              <a:rPr lang="en-US" sz="1600" i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</a:rPr>
              <a:t> = 800 N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Times New Roman" pitchFamily="18" charset="0"/>
              </a:rPr>
              <a:t>lever arms: </a:t>
            </a:r>
            <a:r>
              <a:rPr lang="en-US" sz="1600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sz="16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sz="1600" i="1" dirty="0">
                <a:solidFill>
                  <a:srgbClr val="000000"/>
                </a:solidFill>
                <a:latin typeface="Times New Roman" pitchFamily="18" charset="0"/>
              </a:rPr>
              <a:t>=4 m</a:t>
            </a:r>
          </a:p>
          <a:p>
            <a:pPr eaLnBrk="1" hangingPunct="1"/>
            <a:r>
              <a:rPr lang="en-US" sz="1600" i="1" dirty="0">
                <a:solidFill>
                  <a:srgbClr val="000000"/>
                </a:solidFill>
                <a:latin typeface="Times New Roman" pitchFamily="18" charset="0"/>
              </a:rPr>
              <a:t>               	  d</a:t>
            </a:r>
            <a:r>
              <a:rPr lang="en-US" sz="1600" i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1600" i="1" dirty="0">
                <a:solidFill>
                  <a:srgbClr val="000000"/>
                </a:solidFill>
                <a:latin typeface="Times New Roman" pitchFamily="18" charset="0"/>
              </a:rPr>
              <a:t>=2 m</a:t>
            </a:r>
          </a:p>
          <a:p>
            <a:pPr eaLnBrk="1" hangingPunct="1"/>
            <a:endParaRPr lang="en-US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endParaRPr lang="en-US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lang="en-US" sz="1600" u="sng" dirty="0">
                <a:solidFill>
                  <a:srgbClr val="000000"/>
                </a:solidFill>
                <a:latin typeface="Times New Roman" pitchFamily="18" charset="0"/>
              </a:rPr>
              <a:t>Find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</a:rPr>
              <a:t>: 		</a:t>
            </a:r>
          </a:p>
          <a:p>
            <a:pPr eaLnBrk="1" hangingPunct="1"/>
            <a:endParaRPr lang="en-US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Symbol" pitchFamily="18" charset="2"/>
              </a:rPr>
              <a:t>St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</a:rPr>
              <a:t> = ?</a:t>
            </a:r>
          </a:p>
        </p:txBody>
      </p:sp>
      <p:pic>
        <p:nvPicPr>
          <p:cNvPr id="11" name="Picture 10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456" y="1701655"/>
            <a:ext cx="3976688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Line 1035"/>
          <p:cNvSpPr>
            <a:spLocks noChangeShapeType="1"/>
          </p:cNvSpPr>
          <p:nvPr/>
        </p:nvSpPr>
        <p:spPr bwMode="auto">
          <a:xfrm flipH="1">
            <a:off x="4260056" y="2997055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13" name="Line 1036"/>
          <p:cNvSpPr>
            <a:spLocks noChangeShapeType="1"/>
          </p:cNvSpPr>
          <p:nvPr/>
        </p:nvSpPr>
        <p:spPr bwMode="auto">
          <a:xfrm flipH="1">
            <a:off x="6850856" y="2768455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14" name="AutoShape 1037"/>
          <p:cNvSpPr>
            <a:spLocks/>
          </p:cNvSpPr>
          <p:nvPr/>
        </p:nvSpPr>
        <p:spPr bwMode="auto">
          <a:xfrm rot="16200000" flipV="1">
            <a:off x="4907756" y="1815955"/>
            <a:ext cx="228600" cy="1524000"/>
          </a:xfrm>
          <a:prstGeom prst="rightBrace">
            <a:avLst>
              <a:gd name="adj1" fmla="val 55556"/>
              <a:gd name="adj2" fmla="val 47546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5" name="AutoShape 1038"/>
          <p:cNvSpPr>
            <a:spLocks/>
          </p:cNvSpPr>
          <p:nvPr/>
        </p:nvSpPr>
        <p:spPr bwMode="auto">
          <a:xfrm rot="16200000" flipV="1">
            <a:off x="6203156" y="2044555"/>
            <a:ext cx="228600" cy="1066800"/>
          </a:xfrm>
          <a:prstGeom prst="rightBrace">
            <a:avLst>
              <a:gd name="adj1" fmla="val 38889"/>
              <a:gd name="adj2" fmla="val 47546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6" name="Text Box 1039"/>
          <p:cNvSpPr txBox="1">
            <a:spLocks noChangeArrowheads="1"/>
          </p:cNvSpPr>
          <p:nvPr/>
        </p:nvSpPr>
        <p:spPr bwMode="auto">
          <a:xfrm>
            <a:off x="3812331" y="3462193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FF0000"/>
                </a:solidFill>
                <a:latin typeface="Times New Roman" pitchFamily="18" charset="0"/>
              </a:rPr>
              <a:t>500 N</a:t>
            </a:r>
          </a:p>
        </p:txBody>
      </p:sp>
      <p:sp>
        <p:nvSpPr>
          <p:cNvPr id="17" name="Text Box 1040"/>
          <p:cNvSpPr txBox="1">
            <a:spLocks noChangeArrowheads="1"/>
          </p:cNvSpPr>
          <p:nvPr/>
        </p:nvSpPr>
        <p:spPr bwMode="auto">
          <a:xfrm>
            <a:off x="6732240" y="3462193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FF0000"/>
                </a:solidFill>
                <a:latin typeface="Times New Roman" pitchFamily="18" charset="0"/>
              </a:rPr>
              <a:t>800 N</a:t>
            </a:r>
          </a:p>
        </p:txBody>
      </p:sp>
      <p:sp>
        <p:nvSpPr>
          <p:cNvPr id="18" name="Text Box 1041"/>
          <p:cNvSpPr txBox="1">
            <a:spLocks noChangeArrowheads="1"/>
          </p:cNvSpPr>
          <p:nvPr/>
        </p:nvSpPr>
        <p:spPr bwMode="auto">
          <a:xfrm>
            <a:off x="4717256" y="1930255"/>
            <a:ext cx="495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4 m</a:t>
            </a:r>
          </a:p>
        </p:txBody>
      </p:sp>
      <p:sp>
        <p:nvSpPr>
          <p:cNvPr id="19" name="Text Box 1042"/>
          <p:cNvSpPr txBox="1">
            <a:spLocks noChangeArrowheads="1"/>
          </p:cNvSpPr>
          <p:nvPr/>
        </p:nvSpPr>
        <p:spPr bwMode="auto">
          <a:xfrm>
            <a:off x="5936456" y="1930255"/>
            <a:ext cx="495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2 m</a:t>
            </a:r>
          </a:p>
        </p:txBody>
      </p:sp>
      <p:sp>
        <p:nvSpPr>
          <p:cNvPr id="20" name="Line 1045"/>
          <p:cNvSpPr>
            <a:spLocks noChangeShapeType="1"/>
          </p:cNvSpPr>
          <p:nvPr/>
        </p:nvSpPr>
        <p:spPr bwMode="auto">
          <a:xfrm flipH="1" flipV="1">
            <a:off x="5784056" y="1701655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1" name="Text Box 1046"/>
          <p:cNvSpPr txBox="1">
            <a:spLocks noChangeArrowheads="1"/>
          </p:cNvSpPr>
          <p:nvPr/>
        </p:nvSpPr>
        <p:spPr bwMode="auto">
          <a:xfrm>
            <a:off x="5860256" y="1396855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22" name="Text Box 1030"/>
          <p:cNvSpPr txBox="1">
            <a:spLocks noChangeArrowheads="1"/>
          </p:cNvSpPr>
          <p:nvPr/>
        </p:nvSpPr>
        <p:spPr bwMode="auto">
          <a:xfrm>
            <a:off x="3566592" y="3961911"/>
            <a:ext cx="3733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Times New Roman" pitchFamily="18" charset="0"/>
              </a:rPr>
              <a:t>1. Draw all applicable forces</a:t>
            </a:r>
          </a:p>
        </p:txBody>
      </p:sp>
      <p:graphicFrame>
        <p:nvGraphicFramePr>
          <p:cNvPr id="23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483780"/>
              </p:ext>
            </p:extLst>
          </p:nvPr>
        </p:nvGraphicFramePr>
        <p:xfrm>
          <a:off x="3478212" y="4616450"/>
          <a:ext cx="35242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4" imgW="2349500" imgH="711200" progId="Equation.DSMT4">
                  <p:embed/>
                </p:oleObj>
              </mc:Choice>
              <mc:Fallback>
                <p:oleObj name="Equation" r:id="rId4" imgW="23495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2" y="4616450"/>
                        <a:ext cx="352425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032"/>
          <p:cNvSpPr txBox="1">
            <a:spLocks noChangeArrowheads="1"/>
          </p:cNvSpPr>
          <p:nvPr/>
        </p:nvSpPr>
        <p:spPr bwMode="auto">
          <a:xfrm>
            <a:off x="6916737" y="530225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Clr>
                <a:srgbClr val="009900"/>
              </a:buClr>
              <a:buFont typeface="Wingdings" pitchFamily="2" charset="2"/>
              <a:buChar char="ü"/>
            </a:pPr>
            <a:r>
              <a:rPr lang="en-US" sz="2400">
                <a:latin typeface="Times New Roman" pitchFamily="18" charset="0"/>
              </a:rPr>
              <a:t>  </a:t>
            </a:r>
          </a:p>
        </p:txBody>
      </p:sp>
      <p:sp>
        <p:nvSpPr>
          <p:cNvPr id="25" name="Rectangle 1034"/>
          <p:cNvSpPr>
            <a:spLocks noChangeArrowheads="1"/>
          </p:cNvSpPr>
          <p:nvPr/>
        </p:nvSpPr>
        <p:spPr bwMode="auto">
          <a:xfrm>
            <a:off x="3477417" y="4317856"/>
            <a:ext cx="347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Times New Roman" pitchFamily="18" charset="0"/>
              </a:rPr>
              <a:t>2. Consider CCW rotation to be positive</a:t>
            </a:r>
          </a:p>
        </p:txBody>
      </p:sp>
      <p:sp>
        <p:nvSpPr>
          <p:cNvPr id="26" name="Line 1043"/>
          <p:cNvSpPr>
            <a:spLocks noChangeShapeType="1"/>
          </p:cNvSpPr>
          <p:nvPr/>
        </p:nvSpPr>
        <p:spPr bwMode="auto">
          <a:xfrm flipV="1">
            <a:off x="4478336" y="5683250"/>
            <a:ext cx="238919" cy="4820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7" name="Text Box 1044"/>
          <p:cNvSpPr txBox="1">
            <a:spLocks noChangeArrowheads="1"/>
          </p:cNvSpPr>
          <p:nvPr/>
        </p:nvSpPr>
        <p:spPr bwMode="auto">
          <a:xfrm>
            <a:off x="3393353" y="6191281"/>
            <a:ext cx="220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FF0000"/>
                </a:solidFill>
                <a:latin typeface="Times New Roman" pitchFamily="18" charset="0"/>
              </a:rPr>
              <a:t>Rotation would be CCW</a:t>
            </a:r>
          </a:p>
        </p:txBody>
      </p:sp>
    </p:spTree>
    <p:extLst>
      <p:ext uri="{BB962C8B-B14F-4D97-AF65-F5344CB8AC3E}">
        <p14:creationId xmlns:p14="http://schemas.microsoft.com/office/powerpoint/2010/main" val="268105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32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5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 animBg="1"/>
      <p:bldP spid="21" grpId="0"/>
      <p:bldP spid="22" grpId="0"/>
      <p:bldP spid="25" grpId="0"/>
      <p:bldP spid="26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1"/>
          <p:cNvSpPr>
            <a:spLocks noChangeShapeType="1"/>
          </p:cNvSpPr>
          <p:nvPr/>
        </p:nvSpPr>
        <p:spPr bwMode="auto">
          <a:xfrm flipV="1">
            <a:off x="3821832" y="3768161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" name="Line 32"/>
          <p:cNvSpPr>
            <a:spLocks noChangeShapeType="1"/>
          </p:cNvSpPr>
          <p:nvPr/>
        </p:nvSpPr>
        <p:spPr bwMode="auto">
          <a:xfrm>
            <a:off x="3821832" y="4815911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Equilibrium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body is said to be in </a:t>
            </a:r>
            <a:r>
              <a:rPr lang="en-US" b="1" dirty="0" smtClean="0"/>
              <a:t>translation equilibrium</a:t>
            </a:r>
            <a:r>
              <a:rPr lang="en-US" dirty="0" smtClean="0"/>
              <a:t> when the sum of the forces acting on a body is zero. </a:t>
            </a:r>
            <a:endParaRPr lang="en-MY" b="1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059832" y="4377761"/>
            <a:ext cx="1524000" cy="457200"/>
            <a:chOff x="480" y="1968"/>
            <a:chExt cx="960" cy="288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480" y="22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816" y="1968"/>
              <a:ext cx="288" cy="288"/>
            </a:xfrm>
            <a:prstGeom prst="octagon">
              <a:avLst>
                <a:gd name="adj" fmla="val 29287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</p:grp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3898032" y="4987361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sz="1400" b="1" dirty="0"/>
              <a:t>mg = 20 N</a:t>
            </a:r>
            <a:endParaRPr lang="en-US" b="1" dirty="0"/>
          </a:p>
        </p:txBody>
      </p:sp>
      <p:sp>
        <p:nvSpPr>
          <p:cNvPr id="9" name="Text Box 47"/>
          <p:cNvSpPr txBox="1">
            <a:spLocks noChangeArrowheads="1"/>
          </p:cNvSpPr>
          <p:nvPr/>
        </p:nvSpPr>
        <p:spPr bwMode="auto">
          <a:xfrm>
            <a:off x="3898032" y="3920561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sz="1400" b="1" dirty="0"/>
              <a:t>N = 20 N</a:t>
            </a:r>
            <a:endParaRPr lang="en-US" b="1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43540"/>
              </p:ext>
            </p:extLst>
          </p:nvPr>
        </p:nvGraphicFramePr>
        <p:xfrm>
          <a:off x="5076056" y="3841979"/>
          <a:ext cx="2998788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3" imgW="1400192" imgH="485789" progId="Equation.DSMT4">
                  <p:embed/>
                </p:oleObj>
              </mc:Choice>
              <mc:Fallback>
                <p:oleObj name="Equation" r:id="rId3" imgW="1400192" imgH="48578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841979"/>
                        <a:ext cx="2998788" cy="107156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 w="222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214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Rotational Equilibrium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For a body or system to be in </a:t>
            </a:r>
            <a:r>
              <a:rPr lang="en-MY" b="1" dirty="0" smtClean="0"/>
              <a:t>Rotational equilibrium</a:t>
            </a:r>
            <a:r>
              <a:rPr lang="en-MY" dirty="0" smtClean="0"/>
              <a:t>, the sum of all the torques acting about a point must </a:t>
            </a:r>
            <a:r>
              <a:rPr lang="en-MY" dirty="0"/>
              <a:t>be </a:t>
            </a:r>
            <a:r>
              <a:rPr lang="en-MY" dirty="0" smtClean="0"/>
              <a:t>zero.</a:t>
            </a:r>
            <a:endParaRPr lang="en-MY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783913"/>
              </p:ext>
            </p:extLst>
          </p:nvPr>
        </p:nvGraphicFramePr>
        <p:xfrm>
          <a:off x="3419872" y="4077072"/>
          <a:ext cx="162216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3" imgW="428608" imgH="161840" progId="Equation.3">
                  <p:embed/>
                </p:oleObj>
              </mc:Choice>
              <mc:Fallback>
                <p:oleObj name="Equation" r:id="rId3" imgW="428608" imgH="161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077072"/>
                        <a:ext cx="1622168" cy="64807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 w="222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049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3861048"/>
            <a:ext cx="2592288" cy="72008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Equilibrium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For a body or system to be in </a:t>
            </a:r>
            <a:r>
              <a:rPr lang="en-MY" b="1" dirty="0" smtClean="0"/>
              <a:t>Static Equilibrium</a:t>
            </a:r>
            <a:r>
              <a:rPr lang="en-MY" dirty="0" smtClean="0"/>
              <a:t>, it must be translation and rotational equilibrium</a:t>
            </a:r>
          </a:p>
          <a:p>
            <a:pPr marL="68580" indent="0">
              <a:buNone/>
            </a:pPr>
            <a:endParaRPr lang="en-MY" b="1" dirty="0"/>
          </a:p>
          <a:p>
            <a:pPr marL="68580" indent="0">
              <a:buNone/>
            </a:pPr>
            <a:r>
              <a:rPr lang="en-MY" b="1" dirty="0" smtClean="0"/>
              <a:t>                  </a:t>
            </a:r>
            <a:r>
              <a:rPr lang="el-GR" b="1" dirty="0" smtClean="0">
                <a:solidFill>
                  <a:schemeClr val="bg1"/>
                </a:solidFill>
              </a:rPr>
              <a:t>Σ</a:t>
            </a:r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t</a:t>
            </a:r>
            <a:r>
              <a:rPr lang="el-GR" b="1" dirty="0" smtClean="0">
                <a:solidFill>
                  <a:schemeClr val="bg1"/>
                </a:solidFill>
              </a:rPr>
              <a:t> </a:t>
            </a:r>
            <a:r>
              <a:rPr lang="el-GR" b="1" dirty="0">
                <a:solidFill>
                  <a:schemeClr val="bg1"/>
                </a:solidFill>
              </a:rPr>
              <a:t>= </a:t>
            </a:r>
            <a:r>
              <a:rPr lang="el-GR" b="1" dirty="0" smtClean="0">
                <a:solidFill>
                  <a:schemeClr val="bg1"/>
                </a:solidFill>
              </a:rPr>
              <a:t>0</a:t>
            </a:r>
            <a:r>
              <a:rPr lang="en-US" b="1" dirty="0" smtClean="0">
                <a:solidFill>
                  <a:schemeClr val="bg1"/>
                </a:solidFill>
              </a:rPr>
              <a:t> and </a:t>
            </a:r>
            <a:r>
              <a:rPr lang="el-GR" b="1" dirty="0" smtClean="0">
                <a:solidFill>
                  <a:schemeClr val="bg1"/>
                </a:solidFill>
              </a:rPr>
              <a:t>Σ</a:t>
            </a:r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=0</a:t>
            </a:r>
            <a:endParaRPr lang="en-MY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9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98884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solidFill>
                  <a:schemeClr val="tx1"/>
                </a:solidFill>
                <a:latin typeface="Verdana" pitchFamily="34" charset="0"/>
              </a:rPr>
              <a:t>Where would the 500 N person have to be relative to fulcrum for zero torque?</a:t>
            </a:r>
            <a:r>
              <a:rPr lang="en-US" dirty="0">
                <a:latin typeface="Verdana" pitchFamily="34" charset="0"/>
              </a:rPr>
              <a:t/>
            </a:r>
            <a:br>
              <a:rPr lang="en-US" dirty="0">
                <a:latin typeface="Verdana" pitchFamily="34" charset="0"/>
              </a:rPr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MY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08920"/>
            <a:ext cx="5805488" cy="28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24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3568" y="476672"/>
            <a:ext cx="4186238" cy="7620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sz="36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 2:</a:t>
            </a:r>
          </a:p>
        </p:txBody>
      </p:sp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755576" y="1340768"/>
            <a:ext cx="26670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39775" indent="-739775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 u="sng" dirty="0">
                <a:solidFill>
                  <a:srgbClr val="000000"/>
                </a:solidFill>
                <a:latin typeface="Times New Roman" pitchFamily="18" charset="0"/>
              </a:rPr>
              <a:t>Given:</a:t>
            </a:r>
          </a:p>
          <a:p>
            <a:pPr eaLnBrk="1" hangingPunct="1"/>
            <a:endParaRPr lang="en-US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Times New Roman" pitchFamily="18" charset="0"/>
              </a:rPr>
              <a:t>weights: </a:t>
            </a:r>
            <a:r>
              <a:rPr lang="en-US" sz="1600" i="1" dirty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sz="16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sz="1600" i="1" dirty="0">
                <a:solidFill>
                  <a:srgbClr val="000000"/>
                </a:solidFill>
                <a:latin typeface="Times New Roman" pitchFamily="18" charset="0"/>
              </a:rPr>
              <a:t>= 500 N</a:t>
            </a:r>
          </a:p>
          <a:p>
            <a:pPr eaLnBrk="1" hangingPunct="1"/>
            <a:r>
              <a:rPr lang="en-US" sz="1600" i="1" dirty="0">
                <a:solidFill>
                  <a:srgbClr val="000000"/>
                </a:solidFill>
                <a:latin typeface="Times New Roman" pitchFamily="18" charset="0"/>
              </a:rPr>
              <a:t>	w</a:t>
            </a:r>
            <a:r>
              <a:rPr lang="en-US" sz="1600" i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</a:rPr>
              <a:t> = 800 N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Times New Roman" pitchFamily="18" charset="0"/>
              </a:rPr>
              <a:t>lever arms: </a:t>
            </a:r>
            <a:r>
              <a:rPr lang="en-US" sz="1600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sz="16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sz="1600" i="1" dirty="0">
                <a:solidFill>
                  <a:srgbClr val="000000"/>
                </a:solidFill>
                <a:latin typeface="Times New Roman" pitchFamily="18" charset="0"/>
              </a:rPr>
              <a:t>=4 m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Symbol" pitchFamily="18" charset="2"/>
              </a:rPr>
              <a:t>St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</a:rPr>
              <a:t> = 0</a:t>
            </a:r>
            <a:endParaRPr lang="en-US" sz="1600" i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endParaRPr lang="en-US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endParaRPr lang="en-US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lang="en-US" sz="1600" u="sng" dirty="0">
                <a:solidFill>
                  <a:srgbClr val="000000"/>
                </a:solidFill>
                <a:latin typeface="Times New Roman" pitchFamily="18" charset="0"/>
              </a:rPr>
              <a:t>Find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</a:rPr>
              <a:t>: 		</a:t>
            </a:r>
          </a:p>
          <a:p>
            <a:pPr eaLnBrk="1" hangingPunct="1"/>
            <a:endParaRPr lang="en-US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lang="en-US" sz="1600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sz="1600" i="1" baseline="-25000" dirty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</a:rPr>
              <a:t>= ?</a:t>
            </a:r>
          </a:p>
        </p:txBody>
      </p:sp>
      <p:pic>
        <p:nvPicPr>
          <p:cNvPr id="8" name="Picture 10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865" y="1245392"/>
            <a:ext cx="3976688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Line 1034"/>
          <p:cNvSpPr>
            <a:spLocks noChangeShapeType="1"/>
          </p:cNvSpPr>
          <p:nvPr/>
        </p:nvSpPr>
        <p:spPr bwMode="auto">
          <a:xfrm flipH="1">
            <a:off x="4260056" y="2438399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10" name="Line 1035"/>
          <p:cNvSpPr>
            <a:spLocks noChangeShapeType="1"/>
          </p:cNvSpPr>
          <p:nvPr/>
        </p:nvSpPr>
        <p:spPr bwMode="auto">
          <a:xfrm flipH="1">
            <a:off x="6850856" y="2209799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11" name="AutoShape 1036"/>
          <p:cNvSpPr>
            <a:spLocks/>
          </p:cNvSpPr>
          <p:nvPr/>
        </p:nvSpPr>
        <p:spPr bwMode="auto">
          <a:xfrm rot="16200000" flipV="1">
            <a:off x="4907756" y="1257299"/>
            <a:ext cx="228600" cy="1524000"/>
          </a:xfrm>
          <a:prstGeom prst="rightBrace">
            <a:avLst>
              <a:gd name="adj1" fmla="val 55556"/>
              <a:gd name="adj2" fmla="val 47546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2" name="AutoShape 1037"/>
          <p:cNvSpPr>
            <a:spLocks/>
          </p:cNvSpPr>
          <p:nvPr/>
        </p:nvSpPr>
        <p:spPr bwMode="auto">
          <a:xfrm rot="16200000" flipV="1">
            <a:off x="6203156" y="1485899"/>
            <a:ext cx="228600" cy="1066800"/>
          </a:xfrm>
          <a:prstGeom prst="rightBrace">
            <a:avLst>
              <a:gd name="adj1" fmla="val 38889"/>
              <a:gd name="adj2" fmla="val 47546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3" name="Text Box 1038"/>
          <p:cNvSpPr txBox="1">
            <a:spLocks noChangeArrowheads="1"/>
          </p:cNvSpPr>
          <p:nvPr/>
        </p:nvSpPr>
        <p:spPr bwMode="auto">
          <a:xfrm>
            <a:off x="3482181" y="2805112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500 N</a:t>
            </a:r>
          </a:p>
        </p:txBody>
      </p:sp>
      <p:sp>
        <p:nvSpPr>
          <p:cNvPr id="14" name="Text Box 1039"/>
          <p:cNvSpPr txBox="1">
            <a:spLocks noChangeArrowheads="1"/>
          </p:cNvSpPr>
          <p:nvPr/>
        </p:nvSpPr>
        <p:spPr bwMode="auto">
          <a:xfrm>
            <a:off x="6927056" y="2895599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800 N</a:t>
            </a:r>
          </a:p>
        </p:txBody>
      </p:sp>
      <p:sp>
        <p:nvSpPr>
          <p:cNvPr id="15" name="Text Box 1040"/>
          <p:cNvSpPr txBox="1">
            <a:spLocks noChangeArrowheads="1"/>
          </p:cNvSpPr>
          <p:nvPr/>
        </p:nvSpPr>
        <p:spPr bwMode="auto">
          <a:xfrm>
            <a:off x="5936456" y="1371599"/>
            <a:ext cx="495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2 m</a:t>
            </a:r>
          </a:p>
        </p:txBody>
      </p:sp>
      <p:sp>
        <p:nvSpPr>
          <p:cNvPr id="16" name="Text Box 1041"/>
          <p:cNvSpPr txBox="1">
            <a:spLocks noChangeArrowheads="1"/>
          </p:cNvSpPr>
          <p:nvPr/>
        </p:nvSpPr>
        <p:spPr bwMode="auto">
          <a:xfrm>
            <a:off x="4793456" y="1579414"/>
            <a:ext cx="565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sz="1600" baseline="-25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</a:rPr>
              <a:t> m</a:t>
            </a:r>
          </a:p>
        </p:txBody>
      </p:sp>
      <p:sp>
        <p:nvSpPr>
          <p:cNvPr id="17" name="Line 1043"/>
          <p:cNvSpPr>
            <a:spLocks noChangeShapeType="1"/>
          </p:cNvSpPr>
          <p:nvPr/>
        </p:nvSpPr>
        <p:spPr bwMode="auto">
          <a:xfrm flipH="1" flipV="1">
            <a:off x="5784056" y="1142999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18" name="Text Box 1044"/>
          <p:cNvSpPr txBox="1">
            <a:spLocks noChangeArrowheads="1"/>
          </p:cNvSpPr>
          <p:nvPr/>
        </p:nvSpPr>
        <p:spPr bwMode="auto">
          <a:xfrm>
            <a:off x="5860256" y="838199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N’</a:t>
            </a:r>
          </a:p>
        </p:txBody>
      </p:sp>
      <p:sp>
        <p:nvSpPr>
          <p:cNvPr id="19" name="Line 1047"/>
          <p:cNvSpPr>
            <a:spLocks noChangeShapeType="1"/>
          </p:cNvSpPr>
          <p:nvPr/>
        </p:nvSpPr>
        <p:spPr bwMode="auto">
          <a:xfrm flipH="1" flipV="1">
            <a:off x="7993856" y="1066799"/>
            <a:ext cx="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MY"/>
          </a:p>
        </p:txBody>
      </p:sp>
      <p:sp>
        <p:nvSpPr>
          <p:cNvPr id="20" name="Text Box 1048"/>
          <p:cNvSpPr txBox="1">
            <a:spLocks noChangeArrowheads="1"/>
          </p:cNvSpPr>
          <p:nvPr/>
        </p:nvSpPr>
        <p:spPr bwMode="auto">
          <a:xfrm>
            <a:off x="8070056" y="914399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21" name="Text Box 1030"/>
          <p:cNvSpPr txBox="1">
            <a:spLocks noChangeArrowheads="1"/>
          </p:cNvSpPr>
          <p:nvPr/>
        </p:nvSpPr>
        <p:spPr bwMode="auto">
          <a:xfrm>
            <a:off x="2431256" y="3275607"/>
            <a:ext cx="449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Times New Roman" pitchFamily="18" charset="0"/>
              </a:rPr>
              <a:t>1. Draw all applicable forces and moment arms</a:t>
            </a:r>
          </a:p>
        </p:txBody>
      </p:sp>
      <p:graphicFrame>
        <p:nvGraphicFramePr>
          <p:cNvPr id="22" name="Object 1031"/>
          <p:cNvGraphicFramePr>
            <a:graphicFrameLocks noChangeAspect="1"/>
          </p:cNvGraphicFramePr>
          <p:nvPr/>
        </p:nvGraphicFramePr>
        <p:xfrm>
          <a:off x="3352800" y="3657600"/>
          <a:ext cx="489585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4" imgW="3263900" imgH="749300" progId="Equation.DSMT4">
                  <p:embed/>
                </p:oleObj>
              </mc:Choice>
              <mc:Fallback>
                <p:oleObj name="Equation" r:id="rId4" imgW="32639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657600"/>
                        <a:ext cx="489585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042"/>
          <p:cNvSpPr txBox="1">
            <a:spLocks noChangeArrowheads="1"/>
          </p:cNvSpPr>
          <p:nvPr/>
        </p:nvSpPr>
        <p:spPr bwMode="auto">
          <a:xfrm>
            <a:off x="1029638" y="4814887"/>
            <a:ext cx="4419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FF0000"/>
                </a:solidFill>
                <a:latin typeface="Times New Roman" pitchFamily="18" charset="0"/>
              </a:rPr>
              <a:t>According to our understanding of torque there would be </a:t>
            </a:r>
            <a:r>
              <a:rPr lang="en-US" sz="1600" u="sng" dirty="0">
                <a:solidFill>
                  <a:srgbClr val="FF0000"/>
                </a:solidFill>
                <a:latin typeface="Times New Roman" pitchFamily="18" charset="0"/>
              </a:rPr>
              <a:t>no rotation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</a:rPr>
              <a:t> and </a:t>
            </a:r>
            <a:r>
              <a:rPr lang="en-US" sz="1600" u="sng" dirty="0">
                <a:solidFill>
                  <a:srgbClr val="FF0000"/>
                </a:solidFill>
                <a:latin typeface="Times New Roman" pitchFamily="18" charset="0"/>
              </a:rPr>
              <a:t>no motion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</a:rPr>
              <a:t>!</a:t>
            </a:r>
          </a:p>
        </p:txBody>
      </p:sp>
      <p:graphicFrame>
        <p:nvGraphicFramePr>
          <p:cNvPr id="27" name="Object 10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272863"/>
              </p:ext>
            </p:extLst>
          </p:nvPr>
        </p:nvGraphicFramePr>
        <p:xfrm>
          <a:off x="5449238" y="5286664"/>
          <a:ext cx="3162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6" imgW="2209800" imgH="482600" progId="Equation.3">
                  <p:embed/>
                </p:oleObj>
              </mc:Choice>
              <mc:Fallback>
                <p:oleObj name="Equation" r:id="rId6" imgW="2209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238" y="5286664"/>
                        <a:ext cx="3162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35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3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4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7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8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 animBg="1"/>
      <p:bldP spid="18" grpId="0"/>
      <p:bldP spid="19" grpId="0" animBg="1"/>
      <p:bldP spid="20" grpId="0"/>
      <p:bldP spid="21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45795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15" y="3903365"/>
            <a:ext cx="623887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12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132856"/>
            <a:ext cx="6777317" cy="15527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While painting a tall building , a 70.0 kg painter stands 4.00 meter from the end of a 6.00 meter long plank that is supported by a rope at either end. The plank has a mass of 20.0 kg. Determine the tension in each rope</a:t>
            </a:r>
            <a:endParaRPr lang="en-MY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645024"/>
            <a:ext cx="3672408" cy="263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4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024744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MY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844825"/>
            <a:ext cx="5904657" cy="271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59631" y="4797152"/>
            <a:ext cx="67687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Cantilevers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Beam that </a:t>
            </a:r>
            <a:r>
              <a:rPr lang="en-US" b="1" dirty="0" smtClean="0"/>
              <a:t>extend</a:t>
            </a:r>
            <a:r>
              <a:rPr lang="en-US" dirty="0" smtClean="0"/>
              <a:t> beyond the base support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Used in structure that need to span some distance like bridges and diving boards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Entire weight of cantilever is </a:t>
            </a:r>
            <a:r>
              <a:rPr lang="en-US" b="1" dirty="0" smtClean="0"/>
              <a:t>supported by its support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144396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Torque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9" y="2357393"/>
            <a:ext cx="4536504" cy="350897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Consider force required to open door. Is it easier to open the door by pushing/pulling 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away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from hinge or 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close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to hinge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  <a:p>
            <a:pPr marL="6858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Farther from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hinge, larger rotational effect!</a:t>
            </a:r>
          </a:p>
          <a:p>
            <a:pPr marL="68580" indent="0">
              <a:buNone/>
            </a:pPr>
            <a:endParaRPr lang="en-MY" dirty="0"/>
          </a:p>
        </p:txBody>
      </p:sp>
      <p:grpSp>
        <p:nvGrpSpPr>
          <p:cNvPr id="10" name="Group 9"/>
          <p:cNvGrpSpPr/>
          <p:nvPr/>
        </p:nvGrpSpPr>
        <p:grpSpPr>
          <a:xfrm>
            <a:off x="5652120" y="2323837"/>
            <a:ext cx="3163811" cy="3500540"/>
            <a:chOff x="4690864" y="1190584"/>
            <a:chExt cx="3977676" cy="5295900"/>
          </a:xfrm>
        </p:grpSpPr>
        <p:pic>
          <p:nvPicPr>
            <p:cNvPr id="4" name="Picture 4" descr="doo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0864" y="1190584"/>
              <a:ext cx="3562350" cy="529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6900664" y="1266784"/>
              <a:ext cx="1295400" cy="51054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6900664" y="1571583"/>
              <a:ext cx="1767876" cy="46563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400" b="1" u="sng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close</a:t>
              </a:r>
              <a:r>
                <a:rPr lang="en-US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to hinge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7205464" y="2714585"/>
              <a:ext cx="914400" cy="97782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b="1" u="sng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away</a:t>
              </a:r>
              <a:r>
                <a:rPr lang="en-US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from hinge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6519664" y="3247984"/>
              <a:ext cx="762000" cy="1295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MY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5148064" y="1876384"/>
              <a:ext cx="1828800" cy="2590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9709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c 17"/>
          <p:cNvSpPr/>
          <p:nvPr/>
        </p:nvSpPr>
        <p:spPr>
          <a:xfrm>
            <a:off x="3538954" y="5796632"/>
            <a:ext cx="288032" cy="432048"/>
          </a:xfrm>
          <a:prstGeom prst="arc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17" name="Group 16"/>
          <p:cNvGrpSpPr/>
          <p:nvPr/>
        </p:nvGrpSpPr>
        <p:grpSpPr>
          <a:xfrm>
            <a:off x="4242948" y="3934142"/>
            <a:ext cx="343954" cy="804686"/>
            <a:chOff x="2714813" y="2483242"/>
            <a:chExt cx="1478871" cy="2614299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2" name="Rectangle 11"/>
            <p:cNvSpPr/>
            <p:nvPr/>
          </p:nvSpPr>
          <p:spPr>
            <a:xfrm rot="19893845">
              <a:off x="3435257" y="4212947"/>
              <a:ext cx="329136" cy="5182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" name="Rectangle 10"/>
            <p:cNvSpPr/>
            <p:nvPr/>
          </p:nvSpPr>
          <p:spPr>
            <a:xfrm rot="1513957">
              <a:off x="2913970" y="4183141"/>
              <a:ext cx="360040" cy="914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" name="Rectangle 13"/>
            <p:cNvSpPr/>
            <p:nvPr/>
          </p:nvSpPr>
          <p:spPr>
            <a:xfrm rot="2728589">
              <a:off x="2876119" y="3522111"/>
              <a:ext cx="288032" cy="6106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/>
            <p:cNvSpPr/>
            <p:nvPr/>
          </p:nvSpPr>
          <p:spPr>
            <a:xfrm rot="18854866">
              <a:off x="3744347" y="3521545"/>
              <a:ext cx="288032" cy="6106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93990" y="3429000"/>
              <a:ext cx="644256" cy="86409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6" name="Smiley Face 15"/>
            <p:cNvSpPr/>
            <p:nvPr/>
          </p:nvSpPr>
          <p:spPr>
            <a:xfrm>
              <a:off x="2935271" y="2483242"/>
              <a:ext cx="972547" cy="1089774"/>
            </a:xfrm>
            <a:prstGeom prst="smileyFac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060848"/>
            <a:ext cx="6777317" cy="139338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 8.00 m uniform ladder of weight 355N leans against a smooth vertical wall. A man whose weight is 875N , stands 6.30m from the bottom of the ladder. Find the forces that the wall and the ground exert on the ladder  </a:t>
            </a:r>
            <a:endParaRPr lang="en-MY" dirty="0"/>
          </a:p>
        </p:txBody>
      </p:sp>
      <p:grpSp>
        <p:nvGrpSpPr>
          <p:cNvPr id="7" name="Group 6"/>
          <p:cNvGrpSpPr/>
          <p:nvPr/>
        </p:nvGrpSpPr>
        <p:grpSpPr>
          <a:xfrm>
            <a:off x="3058767" y="3573016"/>
            <a:ext cx="2781300" cy="2455168"/>
            <a:chOff x="2514600" y="2895600"/>
            <a:chExt cx="3505200" cy="3276600"/>
          </a:xfrm>
        </p:grpSpPr>
        <p:sp>
          <p:nvSpPr>
            <p:cNvPr id="4" name="AutoShape 11"/>
            <p:cNvSpPr>
              <a:spLocks noChangeArrowheads="1"/>
            </p:cNvSpPr>
            <p:nvPr/>
          </p:nvSpPr>
          <p:spPr bwMode="auto">
            <a:xfrm>
              <a:off x="2971800" y="3429000"/>
              <a:ext cx="1981200" cy="2743200"/>
            </a:xfrm>
            <a:prstGeom prst="parallelogram">
              <a:avLst>
                <a:gd name="adj" fmla="val 9015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5" name="AutoShape 12"/>
            <p:cNvSpPr>
              <a:spLocks noChangeArrowheads="1"/>
            </p:cNvSpPr>
            <p:nvPr/>
          </p:nvSpPr>
          <p:spPr bwMode="auto">
            <a:xfrm>
              <a:off x="4953000" y="2895600"/>
              <a:ext cx="685800" cy="327660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6" name="Line 13"/>
            <p:cNvSpPr>
              <a:spLocks noChangeShapeType="1"/>
            </p:cNvSpPr>
            <p:nvPr/>
          </p:nvSpPr>
          <p:spPr bwMode="auto">
            <a:xfrm>
              <a:off x="2514600" y="6172200"/>
              <a:ext cx="3505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14340" y="5658852"/>
            <a:ext cx="77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</a:t>
            </a:r>
            <a:r>
              <a:rPr lang="en-US" baseline="30000" dirty="0" smtClean="0"/>
              <a:t>0</a:t>
            </a:r>
            <a:endParaRPr lang="en-MY" baseline="30000" dirty="0"/>
          </a:p>
        </p:txBody>
      </p:sp>
      <p:sp>
        <p:nvSpPr>
          <p:cNvPr id="21" name="AutoShape 1036"/>
          <p:cNvSpPr>
            <a:spLocks/>
          </p:cNvSpPr>
          <p:nvPr/>
        </p:nvSpPr>
        <p:spPr bwMode="auto">
          <a:xfrm rot="2016963" flipV="1">
            <a:off x="4359237" y="3887940"/>
            <a:ext cx="228600" cy="2335561"/>
          </a:xfrm>
          <a:prstGeom prst="rightBrace">
            <a:avLst>
              <a:gd name="adj1" fmla="val 55556"/>
              <a:gd name="adj2" fmla="val 47546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2" name="TextBox 21"/>
          <p:cNvSpPr txBox="1"/>
          <p:nvPr/>
        </p:nvSpPr>
        <p:spPr>
          <a:xfrm>
            <a:off x="4430326" y="5151257"/>
            <a:ext cx="66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8m</a:t>
            </a:r>
            <a:endParaRPr lang="en-MY" dirty="0"/>
          </a:p>
        </p:txBody>
      </p:sp>
      <p:sp>
        <p:nvSpPr>
          <p:cNvPr id="23" name="AutoShape 1036"/>
          <p:cNvSpPr>
            <a:spLocks/>
          </p:cNvSpPr>
          <p:nvPr/>
        </p:nvSpPr>
        <p:spPr bwMode="auto">
          <a:xfrm rot="10800000" flipV="1">
            <a:off x="3072426" y="4547385"/>
            <a:ext cx="228600" cy="1424553"/>
          </a:xfrm>
          <a:prstGeom prst="rightBrace">
            <a:avLst>
              <a:gd name="adj1" fmla="val 55556"/>
              <a:gd name="adj2" fmla="val 47546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cxnSp>
        <p:nvCxnSpPr>
          <p:cNvPr id="25" name="Straight Connector 24"/>
          <p:cNvCxnSpPr/>
          <p:nvPr/>
        </p:nvCxnSpPr>
        <p:spPr>
          <a:xfrm>
            <a:off x="3301026" y="4546301"/>
            <a:ext cx="899595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99208" y="5059149"/>
            <a:ext cx="84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6.3m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0490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/>
          <p:cNvSpPr/>
          <p:nvPr/>
        </p:nvSpPr>
        <p:spPr>
          <a:xfrm>
            <a:off x="2771145" y="5331666"/>
            <a:ext cx="594094" cy="755581"/>
          </a:xfrm>
          <a:prstGeom prst="arc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5" name="Group 4"/>
          <p:cNvGrpSpPr/>
          <p:nvPr/>
        </p:nvGrpSpPr>
        <p:grpSpPr>
          <a:xfrm>
            <a:off x="4223201" y="2074479"/>
            <a:ext cx="709439" cy="1407263"/>
            <a:chOff x="2714813" y="2483242"/>
            <a:chExt cx="1478871" cy="2614299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" name="Rectangle 5"/>
            <p:cNvSpPr/>
            <p:nvPr/>
          </p:nvSpPr>
          <p:spPr>
            <a:xfrm rot="19893845">
              <a:off x="3435257" y="4212947"/>
              <a:ext cx="329136" cy="5182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" name="Rectangle 6"/>
            <p:cNvSpPr/>
            <p:nvPr/>
          </p:nvSpPr>
          <p:spPr>
            <a:xfrm rot="1513957">
              <a:off x="2913970" y="4183141"/>
              <a:ext cx="360040" cy="914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" name="Rectangle 7"/>
            <p:cNvSpPr/>
            <p:nvPr/>
          </p:nvSpPr>
          <p:spPr>
            <a:xfrm rot="2728589">
              <a:off x="2876119" y="3522111"/>
              <a:ext cx="288032" cy="6106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" name="Rectangle 8"/>
            <p:cNvSpPr/>
            <p:nvPr/>
          </p:nvSpPr>
          <p:spPr>
            <a:xfrm rot="18854866">
              <a:off x="3744347" y="3521545"/>
              <a:ext cx="288032" cy="6106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93990" y="3429000"/>
              <a:ext cx="644256" cy="86409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" name="Smiley Face 10"/>
            <p:cNvSpPr/>
            <p:nvPr/>
          </p:nvSpPr>
          <p:spPr>
            <a:xfrm>
              <a:off x="2935271" y="2483242"/>
              <a:ext cx="972547" cy="1089774"/>
            </a:xfrm>
            <a:prstGeom prst="smileyFac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2538889" y="2141901"/>
            <a:ext cx="3242484" cy="3594712"/>
          </a:xfrm>
          <a:prstGeom prst="parallelogram">
            <a:avLst>
              <a:gd name="adj" fmla="val 9015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MY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5771462" y="1442929"/>
            <a:ext cx="1122398" cy="429368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780712" y="5736613"/>
            <a:ext cx="573670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6" name="TextBox 15"/>
          <p:cNvSpPr txBox="1"/>
          <p:nvPr/>
        </p:nvSpPr>
        <p:spPr>
          <a:xfrm>
            <a:off x="3339155" y="5090712"/>
            <a:ext cx="1593485" cy="645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</a:t>
            </a:r>
            <a:r>
              <a:rPr lang="en-US" baseline="30000" dirty="0" smtClean="0"/>
              <a:t>0</a:t>
            </a:r>
            <a:endParaRPr lang="en-MY" baseline="300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536429" y="4869160"/>
            <a:ext cx="0" cy="84029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36429" y="5709456"/>
            <a:ext cx="1027459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121574" y="3991470"/>
            <a:ext cx="14324" cy="73367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73953" y="2955477"/>
            <a:ext cx="0" cy="98378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076056" y="1442929"/>
            <a:ext cx="695406" cy="698972"/>
          </a:xfrm>
          <a:prstGeom prst="straightConnector1">
            <a:avLst/>
          </a:prstGeom>
          <a:ln w="317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076056" y="2141901"/>
            <a:ext cx="695406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88132" y="3013163"/>
            <a:ext cx="631940" cy="703869"/>
          </a:xfrm>
          <a:prstGeom prst="straightConnector1">
            <a:avLst/>
          </a:prstGeom>
          <a:ln w="317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128736" y="3991470"/>
            <a:ext cx="642518" cy="733674"/>
          </a:xfrm>
          <a:prstGeom prst="straightConnector1">
            <a:avLst/>
          </a:prstGeom>
          <a:ln w="317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12393" y="443142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Fg</a:t>
            </a:r>
            <a:r>
              <a:rPr lang="en-US" sz="1200" b="1" baseline="-25000" dirty="0" err="1" smtClean="0"/>
              <a:t>y</a:t>
            </a:r>
            <a:endParaRPr lang="en-MY" sz="1200" b="1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3365239" y="5717915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Fg</a:t>
            </a:r>
            <a:r>
              <a:rPr lang="en-US" sz="1200" b="1" baseline="-25000" dirty="0" err="1"/>
              <a:t>x</a:t>
            </a:r>
            <a:endParaRPr lang="en-MY" sz="1200" b="1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811862" y="4632266"/>
            <a:ext cx="81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355N</a:t>
            </a:r>
            <a:endParaRPr lang="en-MY" sz="1200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330790" y="3902874"/>
            <a:ext cx="81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875N</a:t>
            </a:r>
            <a:endParaRPr lang="en-MY" sz="1200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4596937" y="1803605"/>
            <a:ext cx="843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F</a:t>
            </a:r>
            <a:r>
              <a:rPr lang="en-US" sz="1200" b="1" baseline="-25000" dirty="0" err="1" smtClean="0"/>
              <a:t>wall</a:t>
            </a:r>
            <a:endParaRPr lang="en-MY" sz="1200" b="1" baseline="-25000" dirty="0"/>
          </a:p>
        </p:txBody>
      </p:sp>
      <p:sp>
        <p:nvSpPr>
          <p:cNvPr id="45" name="Arc 44"/>
          <p:cNvSpPr/>
          <p:nvPr/>
        </p:nvSpPr>
        <p:spPr>
          <a:xfrm rot="6129842">
            <a:off x="3971134" y="3999663"/>
            <a:ext cx="377994" cy="432683"/>
          </a:xfrm>
          <a:prstGeom prst="arc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6" name="Arc 45"/>
          <p:cNvSpPr/>
          <p:nvPr/>
        </p:nvSpPr>
        <p:spPr>
          <a:xfrm rot="11653811">
            <a:off x="5249629" y="2027700"/>
            <a:ext cx="358335" cy="300657"/>
          </a:xfrm>
          <a:prstGeom prst="arc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7" name="TextBox 46"/>
          <p:cNvSpPr txBox="1"/>
          <p:nvPr/>
        </p:nvSpPr>
        <p:spPr>
          <a:xfrm>
            <a:off x="4596937" y="4730660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355cos50</a:t>
            </a:r>
            <a:r>
              <a:rPr lang="en-US" sz="1200" b="1" baseline="30000" dirty="0" smtClean="0"/>
              <a:t>0</a:t>
            </a:r>
            <a:endParaRPr lang="en-MY" sz="1200" b="1" baseline="30000" dirty="0"/>
          </a:p>
        </p:txBody>
      </p:sp>
      <p:sp>
        <p:nvSpPr>
          <p:cNvPr id="48" name="TextBox 47"/>
          <p:cNvSpPr txBox="1"/>
          <p:nvPr/>
        </p:nvSpPr>
        <p:spPr>
          <a:xfrm>
            <a:off x="4962363" y="3661011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875cos50</a:t>
            </a:r>
            <a:r>
              <a:rPr lang="en-US" sz="1200" b="1" baseline="30000" smtClean="0"/>
              <a:t>0</a:t>
            </a:r>
            <a:endParaRPr lang="en-MY" sz="1200" b="1" baseline="30000" dirty="0"/>
          </a:p>
        </p:txBody>
      </p:sp>
      <p:sp>
        <p:nvSpPr>
          <p:cNvPr id="49" name="TextBox 48"/>
          <p:cNvSpPr txBox="1"/>
          <p:nvPr/>
        </p:nvSpPr>
        <p:spPr>
          <a:xfrm>
            <a:off x="4286090" y="1190613"/>
            <a:ext cx="1137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</a:t>
            </a:r>
            <a:r>
              <a:rPr lang="en-US" sz="1200" b="1" baseline="-25000" dirty="0" smtClean="0"/>
              <a:t>wall</a:t>
            </a:r>
            <a:r>
              <a:rPr lang="en-US" sz="1200" b="1" dirty="0" smtClean="0"/>
              <a:t>sin50</a:t>
            </a:r>
            <a:r>
              <a:rPr lang="en-US" sz="1200" b="1" baseline="30000" dirty="0" smtClean="0"/>
              <a:t>0</a:t>
            </a:r>
            <a:r>
              <a:rPr lang="en-US" sz="1200" b="1" baseline="-25000" dirty="0" smtClean="0"/>
              <a:t> </a:t>
            </a:r>
            <a:endParaRPr lang="en-MY" sz="1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83557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  <p:bldP spid="38" grpId="0"/>
      <p:bldP spid="39" grpId="0"/>
      <p:bldP spid="40" grpId="0"/>
      <p:bldP spid="41" grpId="0"/>
      <p:bldP spid="42" grpId="0"/>
      <p:bldP spid="45" grpId="0" animBg="1"/>
      <p:bldP spid="46" grpId="0" animBg="1"/>
      <p:bldP spid="47" grpId="0"/>
      <p:bldP spid="48" grpId="0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Struts and Ties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As well as the main beams and pillars, many structures have </a:t>
            </a:r>
            <a:r>
              <a:rPr lang="en-MY" dirty="0" smtClean="0"/>
              <a:t>additional members </a:t>
            </a:r>
            <a:r>
              <a:rPr lang="en-MY" dirty="0"/>
              <a:t>that help to strengthen them. A structure may be supported </a:t>
            </a:r>
            <a:r>
              <a:rPr lang="en-MY" dirty="0" smtClean="0"/>
              <a:t>by </a:t>
            </a:r>
            <a:r>
              <a:rPr lang="en-MY" b="1" i="1" dirty="0" smtClean="0"/>
              <a:t>struts </a:t>
            </a:r>
            <a:r>
              <a:rPr lang="en-MY" b="1" dirty="0" smtClean="0"/>
              <a:t>and </a:t>
            </a:r>
            <a:r>
              <a:rPr lang="en-MY" b="1" i="1" dirty="0" smtClean="0"/>
              <a:t>ties</a:t>
            </a:r>
          </a:p>
          <a:p>
            <a:pPr marL="68580" inden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</a:t>
            </a:r>
          </a:p>
          <a:p>
            <a:pPr marL="68580" indent="0">
              <a:buNone/>
            </a:pPr>
            <a:endParaRPr lang="en-MY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4416302"/>
            <a:ext cx="3744416" cy="12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103193"/>
            <a:ext cx="2592288" cy="193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77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MY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58029"/>
            <a:ext cx="53435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467" y="3573016"/>
            <a:ext cx="328612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8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82072" y="3645024"/>
            <a:ext cx="36004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/>
          <p:cNvSpPr/>
          <p:nvPr/>
        </p:nvSpPr>
        <p:spPr>
          <a:xfrm>
            <a:off x="1907704" y="3645024"/>
            <a:ext cx="16561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Torque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Torque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ymbol" pitchFamily="18" charset="2"/>
              </a:rPr>
              <a:t>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is the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tendency of a force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 rotate an object about some axis</a:t>
            </a:r>
          </a:p>
          <a:p>
            <a:endParaRPr lang="en-MY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212976"/>
            <a:ext cx="4532313" cy="17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598735"/>
              </p:ext>
            </p:extLst>
          </p:nvPr>
        </p:nvGraphicFramePr>
        <p:xfrm>
          <a:off x="1979712" y="3772569"/>
          <a:ext cx="1519238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4" imgW="444240" imgH="177480" progId="Equation.3">
                  <p:embed/>
                </p:oleObj>
              </mc:Choice>
              <mc:Fallback>
                <p:oleObj name="Equation" r:id="rId4" imgW="44424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772569"/>
                        <a:ext cx="1519238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524804" y="5239855"/>
            <a:ext cx="6048672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Symbol" pitchFamily="18" charset="2"/>
              </a:rPr>
              <a:t>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is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torque</a:t>
            </a:r>
          </a:p>
          <a:p>
            <a:pPr lvl="1">
              <a:defRPr/>
            </a:pP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 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is the 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</a:rPr>
              <a:t>lever arm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(or moment arm)</a:t>
            </a:r>
          </a:p>
          <a:p>
            <a:pPr lvl="1">
              <a:defRPr/>
            </a:pP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 F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is the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force</a:t>
            </a:r>
            <a:endParaRPr lang="en-MY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44408" y="4293096"/>
            <a:ext cx="283841" cy="675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6016633" y="3645024"/>
            <a:ext cx="36004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r</a:t>
            </a:r>
            <a:endParaRPr lang="en-MY" sz="24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288441" y="3789040"/>
            <a:ext cx="1728192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6376673" y="3789040"/>
            <a:ext cx="1872208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8244408" y="4221088"/>
            <a:ext cx="8946" cy="576064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70304" y="47971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en-MY" b="1" dirty="0"/>
          </a:p>
        </p:txBody>
      </p:sp>
      <p:sp>
        <p:nvSpPr>
          <p:cNvPr id="22" name="Rectangle 21"/>
          <p:cNvSpPr/>
          <p:nvPr/>
        </p:nvSpPr>
        <p:spPr>
          <a:xfrm>
            <a:off x="3851920" y="4797152"/>
            <a:ext cx="165618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12" name="Group 11"/>
          <p:cNvGrpSpPr/>
          <p:nvPr/>
        </p:nvGrpSpPr>
        <p:grpSpPr>
          <a:xfrm>
            <a:off x="7024744" y="5234276"/>
            <a:ext cx="1651712" cy="1223242"/>
            <a:chOff x="7024744" y="5234276"/>
            <a:chExt cx="1651712" cy="1223242"/>
          </a:xfrm>
        </p:grpSpPr>
        <p:grpSp>
          <p:nvGrpSpPr>
            <p:cNvPr id="10" name="Group 9"/>
            <p:cNvGrpSpPr/>
            <p:nvPr/>
          </p:nvGrpSpPr>
          <p:grpSpPr>
            <a:xfrm>
              <a:off x="7024744" y="5234276"/>
              <a:ext cx="1228610" cy="1152128"/>
              <a:chOff x="7024744" y="5234276"/>
              <a:chExt cx="1228610" cy="1152128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960840" y="5378292"/>
                <a:ext cx="0" cy="2829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960840" y="5661248"/>
                <a:ext cx="28804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/>
              <p:cNvGrpSpPr/>
              <p:nvPr/>
            </p:nvGrpSpPr>
            <p:grpSpPr>
              <a:xfrm>
                <a:off x="7024744" y="5234276"/>
                <a:ext cx="1228610" cy="1152128"/>
                <a:chOff x="4283968" y="3645024"/>
                <a:chExt cx="3969389" cy="1152128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6012160" y="3645024"/>
                  <a:ext cx="360040" cy="2880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tx1"/>
                      </a:solidFill>
                      <a:latin typeface="Andalus" pitchFamily="18" charset="-78"/>
                      <a:cs typeface="Andalus" pitchFamily="18" charset="-78"/>
                    </a:rPr>
                    <a:t>r</a:t>
                  </a:r>
                  <a:endParaRPr lang="en-MY" sz="2400" b="1" dirty="0">
                    <a:solidFill>
                      <a:schemeClr val="tx1"/>
                    </a:solidFill>
                    <a:latin typeface="Andalus" pitchFamily="18" charset="-78"/>
                    <a:cs typeface="Andalus" pitchFamily="18" charset="-78"/>
                  </a:endParaRPr>
                </a:p>
              </p:txBody>
            </p:sp>
            <p:cxnSp>
              <p:nvCxnSpPr>
                <p:cNvPr id="27" name="Straight Arrow Connector 26"/>
                <p:cNvCxnSpPr>
                  <a:stCxn id="26" idx="1"/>
                </p:cNvCxnSpPr>
                <p:nvPr/>
              </p:nvCxnSpPr>
              <p:spPr>
                <a:xfrm flipH="1">
                  <a:off x="4283968" y="3789040"/>
                  <a:ext cx="1728192" cy="0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26" idx="3"/>
                </p:cNvCxnSpPr>
                <p:nvPr/>
              </p:nvCxnSpPr>
              <p:spPr>
                <a:xfrm>
                  <a:off x="6372200" y="3789040"/>
                  <a:ext cx="1872208" cy="0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H="1" flipV="1">
                  <a:off x="8244408" y="3789040"/>
                  <a:ext cx="8949" cy="1008112"/>
                </a:xfrm>
                <a:prstGeom prst="straightConnector1">
                  <a:avLst/>
                </a:prstGeom>
                <a:ln w="4445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" name="TextBox 30"/>
            <p:cNvSpPr txBox="1"/>
            <p:nvPr/>
          </p:nvSpPr>
          <p:spPr>
            <a:xfrm>
              <a:off x="8244408" y="608818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</a:t>
              </a:r>
              <a:endParaRPr lang="en-MY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4721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 Arm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2"/>
            <a:ext cx="3816539" cy="350897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200" dirty="0"/>
              <a:t>The lever arm, </a:t>
            </a:r>
            <a:r>
              <a:rPr lang="en-US" sz="2200" dirty="0" smtClean="0"/>
              <a:t>r,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is the shortest </a:t>
            </a:r>
            <a:r>
              <a:rPr lang="en-US" sz="2200" b="1" i="1" dirty="0">
                <a:solidFill>
                  <a:schemeClr val="accent1">
                    <a:lumMod val="50000"/>
                  </a:schemeClr>
                </a:solidFill>
              </a:rPr>
              <a:t>(perpendicular)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 distance from the axis of rotation </a:t>
            </a:r>
            <a:r>
              <a:rPr lang="en-US" sz="2200" dirty="0"/>
              <a:t>to a line drawn along the </a:t>
            </a:r>
            <a:r>
              <a:rPr lang="en-US" sz="2200" dirty="0" smtClean="0"/>
              <a:t> </a:t>
            </a:r>
            <a:r>
              <a:rPr lang="en-US" sz="2200" dirty="0"/>
              <a:t>direction of the force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 marL="68580" indent="0">
              <a:buNone/>
            </a:pPr>
            <a:endParaRPr lang="en-MY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800600" y="2362200"/>
          <a:ext cx="3810000" cy="290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Photo Editor Photo" r:id="rId3" imgW="4200000" imgH="3200000" progId="MSPhotoEd.3">
                  <p:embed/>
                </p:oleObj>
              </mc:Choice>
              <mc:Fallback>
                <p:oleObj name="Photo Editor Photo" r:id="rId3" imgW="4200000" imgH="3200000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362200"/>
                        <a:ext cx="3810000" cy="290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123728" y="4581128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5760" lvl="1" indent="0">
              <a:lnSpc>
                <a:spcPct val="90000"/>
              </a:lnSpc>
              <a:buNone/>
              <a:defRPr/>
            </a:pPr>
            <a:r>
              <a:rPr lang="en-US" sz="2000" b="1" dirty="0">
                <a:solidFill>
                  <a:schemeClr val="tx1"/>
                </a:solidFill>
              </a:rPr>
              <a:t>r = L sin Φ</a:t>
            </a:r>
          </a:p>
        </p:txBody>
      </p:sp>
      <p:sp>
        <p:nvSpPr>
          <p:cNvPr id="6" name="Rectangle 5"/>
          <p:cNvSpPr/>
          <p:nvPr/>
        </p:nvSpPr>
        <p:spPr>
          <a:xfrm>
            <a:off x="6026917" y="4365104"/>
            <a:ext cx="34528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</a:t>
            </a:r>
            <a:endParaRPr lang="en-MY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13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perpendicular Torque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3456500" cy="3508977"/>
          </a:xfrm>
        </p:spPr>
        <p:txBody>
          <a:bodyPr/>
          <a:lstStyle/>
          <a:p>
            <a:r>
              <a:rPr lang="en-US" dirty="0"/>
              <a:t>Only the y-component, </a:t>
            </a:r>
            <a:r>
              <a:rPr lang="en-US" dirty="0" err="1"/>
              <a:t>Fsin</a:t>
            </a:r>
            <a:r>
              <a:rPr lang="en-US" dirty="0" err="1">
                <a:latin typeface="Symbol" pitchFamily="18" charset="2"/>
              </a:rPr>
              <a:t>f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produces a </a:t>
            </a:r>
            <a:r>
              <a:rPr lang="en-US" dirty="0" smtClean="0"/>
              <a:t>torque</a:t>
            </a:r>
            <a:endParaRPr lang="en-US" dirty="0"/>
          </a:p>
          <a:p>
            <a:endParaRPr lang="en-MY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2226"/>
              </p:ext>
            </p:extLst>
          </p:nvPr>
        </p:nvGraphicFramePr>
        <p:xfrm>
          <a:off x="4283968" y="2348880"/>
          <a:ext cx="4176464" cy="2136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Photo Editor Photo" r:id="rId3" imgW="4819048" imgH="2467319" progId="MSPhotoEd.3">
                  <p:embed/>
                </p:oleObj>
              </mc:Choice>
              <mc:Fallback>
                <p:oleObj name="Photo Editor Photo" r:id="rId3" imgW="4819048" imgH="2467319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348880"/>
                        <a:ext cx="4176464" cy="2136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191616"/>
              </p:ext>
            </p:extLst>
          </p:nvPr>
        </p:nvGraphicFramePr>
        <p:xfrm>
          <a:off x="1417467" y="3789040"/>
          <a:ext cx="2638544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5" imgW="736560" imgH="203040" progId="Equation.3">
                  <p:embed/>
                </p:oleObj>
              </mc:Choice>
              <mc:Fallback>
                <p:oleObj name="Equation" r:id="rId5" imgW="7365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467" y="3789040"/>
                        <a:ext cx="2638544" cy="792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bg2">
                            <a:lumMod val="10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187624" y="5085184"/>
            <a:ext cx="5760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F is the force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r is distance to point where F is applied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cs typeface="Tahoma" pitchFamily="34" charset="0"/>
              </a:rPr>
              <a:t>Φ is the angle between F and r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8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4165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Two screwdrivers are available to a woodwork student who wishes to screw two pieces of wood together. The only difference between the two screwdrivers is that the handle is 3 cm wide on one and 1 cm wide on the other</a:t>
            </a:r>
            <a:r>
              <a:rPr lang="en-US" dirty="0" smtClean="0"/>
              <a:t>.</a:t>
            </a:r>
          </a:p>
          <a:p>
            <a:pPr marL="68580" lvl="0" indent="0">
              <a:buNone/>
            </a:pPr>
            <a:endParaRPr lang="en-MY" dirty="0"/>
          </a:p>
          <a:p>
            <a:r>
              <a:rPr lang="en-US" dirty="0"/>
              <a:t>a.	In order that the job be carried out with a minimum amount of effort, which screwdriver should the student select</a:t>
            </a:r>
            <a:r>
              <a:rPr lang="en-US" dirty="0" smtClean="0"/>
              <a:t>?</a:t>
            </a:r>
          </a:p>
          <a:p>
            <a:pPr marL="68580" indent="0">
              <a:buNone/>
            </a:pPr>
            <a:endParaRPr lang="en-MY" dirty="0"/>
          </a:p>
          <a:p>
            <a:r>
              <a:rPr lang="en-US" dirty="0"/>
              <a:t>b 	If the force that is applied by the student is 45 N, determine the maximum torque that is delivered to the screw. [1.35 Nm]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0953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Tessa has a mass of 60 kg and sits on a 6.0 m long seesaw so that her </a:t>
            </a:r>
            <a:r>
              <a:rPr lang="en-US" dirty="0" err="1"/>
              <a:t>centre</a:t>
            </a:r>
            <a:r>
              <a:rPr lang="en-US" dirty="0"/>
              <a:t> of mass is 1.25 m from the end. What torque does she produce? [1029 Nm anticlockwise] </a:t>
            </a:r>
            <a:endParaRPr lang="en-US" dirty="0" smtClean="0"/>
          </a:p>
          <a:p>
            <a:pPr marL="68580" lvl="0" indent="0">
              <a:buNone/>
            </a:pPr>
            <a:endParaRPr lang="en-US" dirty="0"/>
          </a:p>
          <a:p>
            <a:pPr marL="68580" lvl="0" indent="0">
              <a:buNone/>
            </a:pPr>
            <a:endParaRPr lang="en-MY" dirty="0"/>
          </a:p>
          <a:p>
            <a:pPr marL="68580" indent="0">
              <a:buNone/>
            </a:pPr>
            <a:endParaRPr lang="en-MY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4365104"/>
            <a:ext cx="34575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51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lvl="0" indent="0">
              <a:buNone/>
            </a:pPr>
            <a:r>
              <a:rPr lang="en-US" dirty="0"/>
              <a:t>The contents of a wheelbarrow produce a clockwise torque of 400 Nm about the wheel axle, which is 1.6 m from the end of the handles. If this wheelbarrow is to be wheeled away, what size force must be exerted? Assume the force acts 90 </a:t>
            </a:r>
            <a:r>
              <a:rPr lang="en-US" dirty="0">
                <a:sym typeface="Symbol"/>
              </a:rPr>
              <a:t></a:t>
            </a:r>
            <a:r>
              <a:rPr lang="en-US" dirty="0"/>
              <a:t> to the lever arm. [250 N]</a:t>
            </a:r>
            <a:endParaRPr lang="en-MY" dirty="0"/>
          </a:p>
          <a:p>
            <a:pPr marL="6858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1109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916832"/>
            <a:ext cx="7024744" cy="8298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Verdana" pitchFamily="34" charset="0"/>
              </a:rPr>
              <a:t/>
            </a:r>
            <a:br>
              <a:rPr lang="en-US" dirty="0" smtClean="0">
                <a:latin typeface="Verdana" pitchFamily="34" charset="0"/>
              </a:rPr>
            </a:br>
            <a:r>
              <a:rPr lang="en-US" dirty="0">
                <a:latin typeface="Verdana" pitchFamily="34" charset="0"/>
              </a:rPr>
              <a:t/>
            </a:r>
            <a:br>
              <a:rPr lang="en-US" dirty="0">
                <a:latin typeface="Verdana" pitchFamily="34" charset="0"/>
              </a:rPr>
            </a:br>
            <a:r>
              <a:rPr lang="en-US" dirty="0" smtClean="0">
                <a:latin typeface="Verdana" pitchFamily="34" charset="0"/>
              </a:rPr>
              <a:t>What </a:t>
            </a:r>
            <a:r>
              <a:rPr lang="en-US" dirty="0">
                <a:latin typeface="Verdana" pitchFamily="34" charset="0"/>
              </a:rPr>
              <a:t>if two or more different forces act on lever arm?</a:t>
            </a:r>
            <a:br>
              <a:rPr lang="en-US" dirty="0">
                <a:latin typeface="Verdana" pitchFamily="34" charset="0"/>
              </a:rPr>
            </a:br>
            <a:endParaRPr lang="en-MY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434216"/>
            <a:ext cx="6777037" cy="3288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95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581</TotalTime>
  <Words>701</Words>
  <Application>Microsoft Office PowerPoint</Application>
  <PresentationFormat>On-screen Show (4:3)</PresentationFormat>
  <Paragraphs>123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Austin</vt:lpstr>
      <vt:lpstr>Equation</vt:lpstr>
      <vt:lpstr>Photo Editor Photo</vt:lpstr>
      <vt:lpstr>Torque </vt:lpstr>
      <vt:lpstr>Torque</vt:lpstr>
      <vt:lpstr>Torque</vt:lpstr>
      <vt:lpstr>Lever Arm</vt:lpstr>
      <vt:lpstr>Non perpendicular Torque</vt:lpstr>
      <vt:lpstr>Example 1</vt:lpstr>
      <vt:lpstr>Example 2</vt:lpstr>
      <vt:lpstr>Example 3</vt:lpstr>
      <vt:lpstr>  What if two or more different forces act on lever arm? </vt:lpstr>
      <vt:lpstr>Net Torque</vt:lpstr>
      <vt:lpstr>Example 1:</vt:lpstr>
      <vt:lpstr>Translation Equilibrium</vt:lpstr>
      <vt:lpstr>Rotational Equilibrium</vt:lpstr>
      <vt:lpstr>Static Equilibrium</vt:lpstr>
      <vt:lpstr>Where would the 500 N person have to be relative to fulcrum for zero torque? </vt:lpstr>
      <vt:lpstr>Example 2:</vt:lpstr>
      <vt:lpstr>Example</vt:lpstr>
      <vt:lpstr>Example</vt:lpstr>
      <vt:lpstr>Example</vt:lpstr>
      <vt:lpstr>Example</vt:lpstr>
      <vt:lpstr>PowerPoint Presentation</vt:lpstr>
      <vt:lpstr>Struts and Ties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Torque</dc:title>
  <dc:creator>admin</dc:creator>
  <cp:lastModifiedBy>admin</cp:lastModifiedBy>
  <cp:revision>29</cp:revision>
  <dcterms:created xsi:type="dcterms:W3CDTF">2012-03-13T02:45:07Z</dcterms:created>
  <dcterms:modified xsi:type="dcterms:W3CDTF">2012-04-16T03:05:23Z</dcterms:modified>
</cp:coreProperties>
</file>