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70" r:id="rId12"/>
    <p:sldId id="266" r:id="rId13"/>
    <p:sldId id="271" r:id="rId14"/>
    <p:sldId id="267" r:id="rId15"/>
    <p:sldId id="268" r:id="rId16"/>
    <p:sldId id="269" r:id="rId17"/>
    <p:sldId id="272" r:id="rId18"/>
    <p:sldId id="273" r:id="rId19"/>
    <p:sldId id="274" r:id="rId20"/>
    <p:sldId id="276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28" autoAdjust="0"/>
  </p:normalViewPr>
  <p:slideViewPr>
    <p:cSldViewPr>
      <p:cViewPr>
        <p:scale>
          <a:sx n="107" d="100"/>
          <a:sy n="107" d="100"/>
        </p:scale>
        <p:origin x="-96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0E6889A-2EF9-414A-9119-7181C389DC7E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89A-2EF9-414A-9119-7181C389DC7E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89A-2EF9-414A-9119-7181C389DC7E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89A-2EF9-414A-9119-7181C389DC7E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89A-2EF9-414A-9119-7181C389DC7E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89A-2EF9-414A-9119-7181C389DC7E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89A-2EF9-414A-9119-7181C389DC7E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89A-2EF9-414A-9119-7181C389DC7E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89A-2EF9-414A-9119-7181C389DC7E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89A-2EF9-414A-9119-7181C389DC7E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89A-2EF9-414A-9119-7181C389DC7E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0E6889A-2EF9-414A-9119-7181C389DC7E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gif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Circular Motion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Uniform circular Motion</a:t>
            </a:r>
          </a:p>
          <a:p>
            <a:r>
              <a:rPr lang="en-US" dirty="0" smtClean="0"/>
              <a:t>Non-uniform circular motion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1143000"/>
          </a:xfrm>
        </p:spPr>
        <p:txBody>
          <a:bodyPr/>
          <a:lstStyle/>
          <a:p>
            <a:r>
              <a:rPr lang="en-US" dirty="0" smtClean="0"/>
              <a:t>Uniform circular motion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05000"/>
            <a:ext cx="6777317" cy="3927629"/>
          </a:xfrm>
        </p:spPr>
        <p:txBody>
          <a:bodyPr/>
          <a:lstStyle/>
          <a:p>
            <a:r>
              <a:rPr lang="en-US" dirty="0" smtClean="0"/>
              <a:t>An unbanked curve</a:t>
            </a:r>
            <a:endParaRPr lang="en-MY" dirty="0"/>
          </a:p>
        </p:txBody>
      </p:sp>
      <p:pic>
        <p:nvPicPr>
          <p:cNvPr id="4" name="Picture 4" descr="W201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30"/>
          <a:stretch>
            <a:fillRect/>
          </a:stretch>
        </p:blipFill>
        <p:spPr bwMode="auto">
          <a:xfrm>
            <a:off x="1211062" y="2286000"/>
            <a:ext cx="3048000" cy="239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" name="Group 44"/>
          <p:cNvGrpSpPr/>
          <p:nvPr/>
        </p:nvGrpSpPr>
        <p:grpSpPr>
          <a:xfrm>
            <a:off x="6621781" y="3254032"/>
            <a:ext cx="743755" cy="611372"/>
            <a:chOff x="6621781" y="3254032"/>
            <a:chExt cx="743755" cy="611372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6696156" y="3743130"/>
              <a:ext cx="74375" cy="12227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7216785" y="3743130"/>
              <a:ext cx="74375" cy="12227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2"/>
            <p:cNvSpPr>
              <a:spLocks noChangeArrowheads="1"/>
            </p:cNvSpPr>
            <p:nvPr/>
          </p:nvSpPr>
          <p:spPr bwMode="auto">
            <a:xfrm>
              <a:off x="6621781" y="3400761"/>
              <a:ext cx="743755" cy="3423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6720948" y="3254032"/>
              <a:ext cx="545420" cy="1467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5927610" y="3889859"/>
            <a:ext cx="2454390" cy="0"/>
          </a:xfrm>
          <a:prstGeom prst="line">
            <a:avLst/>
          </a:prstGeom>
          <a:noFill/>
          <a:ln w="762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993658" y="3547490"/>
            <a:ext cx="0" cy="62495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33344" y="2513949"/>
            <a:ext cx="520628" cy="282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733344" y="4170390"/>
            <a:ext cx="649692" cy="282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mg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90600" y="4898354"/>
            <a:ext cx="3124200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Vertical force (</a:t>
            </a:r>
            <a:r>
              <a:rPr lang="en-US" dirty="0" err="1" smtClean="0">
                <a:solidFill>
                  <a:schemeClr val="bg1"/>
                </a:solidFill>
              </a:rPr>
              <a:t>Fnet</a:t>
            </a:r>
            <a:r>
              <a:rPr lang="en-US" dirty="0" smtClean="0">
                <a:solidFill>
                  <a:schemeClr val="bg1"/>
                </a:solidFill>
              </a:rPr>
              <a:t> = 0)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Horizontal Force = f</a:t>
            </a:r>
          </a:p>
          <a:p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 = Fc(centripetal force)</a:t>
            </a: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>
            <a:off x="5952402" y="3844142"/>
            <a:ext cx="104125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8" name="Rectangle 27"/>
          <p:cNvSpPr/>
          <p:nvPr/>
        </p:nvSpPr>
        <p:spPr>
          <a:xfrm>
            <a:off x="5723138" y="3577379"/>
            <a:ext cx="387918" cy="282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032769" y="3437037"/>
            <a:ext cx="709604" cy="227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259062" y="3057390"/>
            <a:ext cx="2213967" cy="392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MY" sz="1050" b="1" dirty="0">
                <a:solidFill>
                  <a:schemeClr val="tx1"/>
                </a:solidFill>
              </a:rPr>
              <a:t>horizontal friction force that the road exerts on the car's tires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81861" y="4680931"/>
            <a:ext cx="3886200" cy="1730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If there is no friction / less friction between the car and road, the car could not turn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Eg</a:t>
            </a:r>
            <a:r>
              <a:rPr lang="en-US" b="1" dirty="0" smtClean="0">
                <a:solidFill>
                  <a:schemeClr val="tx1"/>
                </a:solidFill>
              </a:rPr>
              <a:t>: ice covered road / F1 race</a:t>
            </a:r>
            <a:endParaRPr lang="en-MY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993658" y="2759500"/>
            <a:ext cx="0" cy="7879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09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6" grpId="0"/>
      <p:bldP spid="27" grpId="0"/>
      <p:bldP spid="30" grpId="0" animBg="1"/>
      <p:bldP spid="17" grpId="0" animBg="1"/>
      <p:bldP spid="28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1143000"/>
          </a:xfrm>
        </p:spPr>
        <p:txBody>
          <a:bodyPr/>
          <a:lstStyle/>
          <a:p>
            <a:r>
              <a:rPr lang="en-US" dirty="0" smtClean="0"/>
              <a:t>Uniform circular motion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05000"/>
            <a:ext cx="6777317" cy="3927629"/>
          </a:xfrm>
        </p:spPr>
        <p:txBody>
          <a:bodyPr/>
          <a:lstStyle/>
          <a:p>
            <a:r>
              <a:rPr lang="en-US" dirty="0" smtClean="0"/>
              <a:t>Unbanked Curve</a:t>
            </a:r>
          </a:p>
          <a:p>
            <a:pPr marL="68580" indent="0">
              <a:buNone/>
            </a:pPr>
            <a:endParaRPr lang="en-MY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23187"/>
            <a:ext cx="3276600" cy="4069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48200" y="2514600"/>
            <a:ext cx="3962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0" dirty="0">
                <a:latin typeface="+mn-lt"/>
              </a:rPr>
              <a:t>If the frictional force is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insufficient</a:t>
            </a:r>
            <a:r>
              <a:rPr lang="en-US" sz="2000" b="0" dirty="0">
                <a:latin typeface="+mn-lt"/>
              </a:rPr>
              <a:t>, the car will tend to move more nearly in a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straight line</a:t>
            </a:r>
            <a:r>
              <a:rPr lang="en-US" sz="2000" b="0" dirty="0">
                <a:latin typeface="+mn-lt"/>
              </a:rPr>
              <a:t>, as the skid marks show.</a:t>
            </a:r>
          </a:p>
        </p:txBody>
      </p:sp>
    </p:spTree>
    <p:extLst>
      <p:ext uri="{BB962C8B-B14F-4D97-AF65-F5344CB8AC3E}">
        <p14:creationId xmlns:p14="http://schemas.microsoft.com/office/powerpoint/2010/main" val="99631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circular motion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yourself…</a:t>
            </a:r>
          </a:p>
          <a:p>
            <a:endParaRPr lang="en-MY" dirty="0"/>
          </a:p>
        </p:txBody>
      </p:sp>
      <p:pic>
        <p:nvPicPr>
          <p:cNvPr id="4" name="Picture 2" descr="W198_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62"/>
          <a:stretch>
            <a:fillRect/>
          </a:stretch>
        </p:blipFill>
        <p:spPr bwMode="auto">
          <a:xfrm>
            <a:off x="1447800" y="2895600"/>
            <a:ext cx="2057400" cy="340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738862"/>
              </p:ext>
            </p:extLst>
          </p:nvPr>
        </p:nvGraphicFramePr>
        <p:xfrm>
          <a:off x="4419600" y="4204235"/>
          <a:ext cx="2133600" cy="97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4" imgW="914400" imgH="419040" progId="">
                  <p:embed/>
                </p:oleObj>
              </mc:Choice>
              <mc:Fallback>
                <p:oleObj name="Equation" r:id="rId4" imgW="914400" imgH="419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204235"/>
                        <a:ext cx="2133600" cy="9773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687762" y="5334000"/>
            <a:ext cx="457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u="sng" dirty="0">
                <a:latin typeface="+mn-lt"/>
              </a:rPr>
              <a:t>Smaller radius: larger force required to keep it in uniform circular motion.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762313" y="2667000"/>
            <a:ext cx="43592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+mn-lt"/>
              </a:rPr>
              <a:t>A car travels at a constant speed around two curves.  Where is the car most likely to skid?  Why? </a:t>
            </a:r>
          </a:p>
        </p:txBody>
      </p:sp>
    </p:spTree>
    <p:extLst>
      <p:ext uri="{BB962C8B-B14F-4D97-AF65-F5344CB8AC3E}">
        <p14:creationId xmlns:p14="http://schemas.microsoft.com/office/powerpoint/2010/main" val="174672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circular motion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Test yourself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A merry-go-round has an outer diameter of 9.0m.A small girl of mass 20kg rides on a horse 4.0 m form the center. The merry - go – round makes 3.6 revolutions per minute.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a)What is the speed of the girl</a:t>
            </a:r>
          </a:p>
          <a:p>
            <a:pPr marL="68580" indent="0">
              <a:buNone/>
            </a:pPr>
            <a:r>
              <a:rPr lang="en-US" dirty="0" smtClean="0"/>
              <a:t>b)What is the speed of a point on the outer  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edge of the merry- go – round?</a:t>
            </a:r>
          </a:p>
          <a:p>
            <a:pPr marL="68580" indent="0">
              <a:buNone/>
            </a:pPr>
            <a:r>
              <a:rPr lang="en-US" dirty="0" smtClean="0"/>
              <a:t>c)What is the net force on the girl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3937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circular motion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208" y="2209800"/>
            <a:ext cx="7620784" cy="3508977"/>
          </a:xfrm>
        </p:spPr>
        <p:txBody>
          <a:bodyPr/>
          <a:lstStyle/>
          <a:p>
            <a:r>
              <a:rPr lang="en-US" dirty="0" smtClean="0"/>
              <a:t>Banked curve</a:t>
            </a:r>
          </a:p>
          <a:p>
            <a:r>
              <a:rPr lang="en-US" dirty="0"/>
              <a:t>Why exit in highways is banked</a:t>
            </a:r>
            <a:r>
              <a:rPr lang="en-US" dirty="0" smtClean="0"/>
              <a:t>?</a:t>
            </a:r>
          </a:p>
          <a:p>
            <a:pPr marL="68580" indent="0">
              <a:buNone/>
            </a:pPr>
            <a:r>
              <a:rPr lang="en-US" dirty="0" smtClean="0"/>
              <a:t>To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increase</a:t>
            </a:r>
            <a:r>
              <a:rPr lang="en-US" dirty="0" smtClean="0"/>
              <a:t> the centripetal force to increase the exit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speed</a:t>
            </a:r>
            <a:endParaRPr lang="en-MY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893674"/>
            <a:ext cx="990600" cy="1507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86200"/>
            <a:ext cx="3352800" cy="251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50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1143000"/>
          </a:xfrm>
        </p:spPr>
        <p:txBody>
          <a:bodyPr/>
          <a:lstStyle/>
          <a:p>
            <a:r>
              <a:rPr lang="en-US" dirty="0" smtClean="0"/>
              <a:t>Uniform circular motion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79311"/>
            <a:ext cx="6777317" cy="3508977"/>
          </a:xfrm>
        </p:spPr>
        <p:txBody>
          <a:bodyPr/>
          <a:lstStyle/>
          <a:p>
            <a:r>
              <a:rPr lang="en-US" dirty="0"/>
              <a:t>Engineers have learned to “bank” curves so that cars can safely travel around the curve without </a:t>
            </a:r>
            <a:r>
              <a:rPr lang="en-US" b="1" dirty="0"/>
              <a:t>relying on friction </a:t>
            </a:r>
            <a:r>
              <a:rPr lang="en-US" dirty="0"/>
              <a:t>at all to supply the centripetal acceleration. 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MY" dirty="0"/>
          </a:p>
          <a:p>
            <a:endParaRPr lang="en-US" dirty="0" smtClean="0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1287463" y="3429000"/>
            <a:ext cx="2209800" cy="304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143000" y="4267200"/>
            <a:ext cx="6705600" cy="1447800"/>
            <a:chOff x="230" y="864"/>
            <a:chExt cx="4805" cy="1056"/>
          </a:xfrm>
        </p:grpSpPr>
        <p:pic>
          <p:nvPicPr>
            <p:cNvPr id="9" name="Picture 5" descr="W203_0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803"/>
            <a:stretch>
              <a:fillRect/>
            </a:stretch>
          </p:blipFill>
          <p:spPr bwMode="auto">
            <a:xfrm>
              <a:off x="2928" y="864"/>
              <a:ext cx="2107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230" y="1146"/>
              <a:ext cx="2385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+mn-lt"/>
                </a:rPr>
                <a:t>How </a:t>
              </a:r>
              <a:r>
                <a:rPr lang="en-US" sz="1800" dirty="0" smtClean="0">
                  <a:latin typeface="+mn-lt"/>
                </a:rPr>
                <a:t>much </a:t>
              </a:r>
              <a:r>
                <a:rPr lang="en-US" sz="1800" dirty="0">
                  <a:latin typeface="+mn-lt"/>
                </a:rPr>
                <a:t>forces are</a:t>
              </a:r>
            </a:p>
            <a:p>
              <a:pPr eaLnBrk="1" hangingPunct="1"/>
              <a:r>
                <a:rPr lang="en-US" sz="1800" dirty="0">
                  <a:latin typeface="+mn-lt"/>
                </a:rPr>
                <a:t>acting on the car (assuming</a:t>
              </a:r>
            </a:p>
            <a:p>
              <a:pPr eaLnBrk="1" hangingPunct="1"/>
              <a:r>
                <a:rPr lang="en-US" sz="1800" dirty="0">
                  <a:latin typeface="+mn-lt"/>
                </a:rPr>
                <a:t>no friction)?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97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rc 25"/>
          <p:cNvSpPr/>
          <p:nvPr/>
        </p:nvSpPr>
        <p:spPr>
          <a:xfrm>
            <a:off x="2528305" y="3460587"/>
            <a:ext cx="349492" cy="45719"/>
          </a:xfrm>
          <a:prstGeom prst="arc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circular motion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906" y="2442384"/>
            <a:ext cx="6777317" cy="3508977"/>
          </a:xfrm>
        </p:spPr>
        <p:txBody>
          <a:bodyPr/>
          <a:lstStyle/>
          <a:p>
            <a:r>
              <a:rPr lang="en-US" dirty="0" smtClean="0"/>
              <a:t>Banked curves</a:t>
            </a:r>
          </a:p>
          <a:p>
            <a:pPr marL="68580" indent="0">
              <a:buNone/>
            </a:pPr>
            <a:endParaRPr lang="en-MY" dirty="0"/>
          </a:p>
        </p:txBody>
      </p:sp>
      <p:sp>
        <p:nvSpPr>
          <p:cNvPr id="9" name="Arc 13"/>
          <p:cNvSpPr>
            <a:spLocks/>
          </p:cNvSpPr>
          <p:nvPr/>
        </p:nvSpPr>
        <p:spPr bwMode="auto">
          <a:xfrm flipH="1">
            <a:off x="4293715" y="5174692"/>
            <a:ext cx="120201" cy="30625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1 h 21600"/>
              <a:gd name="T4" fmla="*/ 0 w 21600"/>
              <a:gd name="T5" fmla="*/ 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3965041" y="5051014"/>
            <a:ext cx="601003" cy="49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alibri" pitchFamily="34" charset="0"/>
                <a:sym typeface="Symbol" pitchFamily="18" charset="2"/>
              </a:rPr>
              <a:t>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52600" y="3625831"/>
            <a:ext cx="3279221" cy="1855112"/>
            <a:chOff x="1752600" y="3625831"/>
            <a:chExt cx="3279221" cy="1855112"/>
          </a:xfrm>
        </p:grpSpPr>
        <p:sp>
          <p:nvSpPr>
            <p:cNvPr id="7" name="AutoShape 10"/>
            <p:cNvSpPr>
              <a:spLocks noChangeArrowheads="1"/>
            </p:cNvSpPr>
            <p:nvPr/>
          </p:nvSpPr>
          <p:spPr bwMode="auto">
            <a:xfrm>
              <a:off x="1752600" y="3757303"/>
              <a:ext cx="3279221" cy="1723640"/>
            </a:xfrm>
            <a:prstGeom prst="rtTriangl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 rot="1639105">
              <a:off x="2336785" y="3625831"/>
              <a:ext cx="743755" cy="611372"/>
              <a:chOff x="6621781" y="3254032"/>
              <a:chExt cx="743755" cy="611372"/>
            </a:xfrm>
          </p:grpSpPr>
          <p:sp>
            <p:nvSpPr>
              <p:cNvPr id="15" name="Rectangle 3"/>
              <p:cNvSpPr>
                <a:spLocks noChangeArrowheads="1"/>
              </p:cNvSpPr>
              <p:nvPr/>
            </p:nvSpPr>
            <p:spPr bwMode="auto">
              <a:xfrm>
                <a:off x="6696156" y="3743130"/>
                <a:ext cx="74375" cy="122274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4"/>
              <p:cNvSpPr>
                <a:spLocks noChangeArrowheads="1"/>
              </p:cNvSpPr>
              <p:nvPr/>
            </p:nvSpPr>
            <p:spPr bwMode="auto">
              <a:xfrm>
                <a:off x="7216785" y="3743130"/>
                <a:ext cx="74375" cy="122274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2"/>
              <p:cNvSpPr>
                <a:spLocks noChangeArrowheads="1"/>
              </p:cNvSpPr>
              <p:nvPr/>
            </p:nvSpPr>
            <p:spPr bwMode="auto">
              <a:xfrm>
                <a:off x="6621781" y="3400761"/>
                <a:ext cx="743755" cy="3423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6720948" y="3254032"/>
                <a:ext cx="545420" cy="14672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20" name="Straight Arrow Connector 19"/>
          <p:cNvCxnSpPr/>
          <p:nvPr/>
        </p:nvCxnSpPr>
        <p:spPr>
          <a:xfrm flipV="1">
            <a:off x="2703050" y="3148783"/>
            <a:ext cx="344949" cy="7150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03051" y="3913301"/>
            <a:ext cx="0" cy="7036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703051" y="2988764"/>
            <a:ext cx="0" cy="94364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714064" y="3820355"/>
            <a:ext cx="1333186" cy="3298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2971800" y="2791412"/>
            <a:ext cx="601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sym typeface="Symbol" pitchFamily="18" charset="2"/>
              </a:rPr>
              <a:t>F</a:t>
            </a:r>
            <a:r>
              <a:rPr lang="en-US" sz="2000" baseline="-25000" dirty="0" smtClean="0">
                <a:latin typeface="Calibri" pitchFamily="34" charset="0"/>
                <a:sym typeface="Symbol" pitchFamily="18" charset="2"/>
              </a:rPr>
              <a:t>N</a:t>
            </a:r>
            <a:endParaRPr lang="en-US" sz="2000" baseline="-25000" dirty="0">
              <a:latin typeface="Calibri" pitchFamily="34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4"/>
              <p:cNvSpPr txBox="1">
                <a:spLocks noChangeArrowheads="1"/>
              </p:cNvSpPr>
              <p:nvPr/>
            </p:nvSpPr>
            <p:spPr bwMode="auto">
              <a:xfrm>
                <a:off x="1752600" y="2791412"/>
                <a:ext cx="9980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000" dirty="0" err="1" smtClean="0">
                    <a:latin typeface="Calibri" pitchFamily="34" charset="0"/>
                    <a:sym typeface="Symbol" pitchFamily="18" charset="2"/>
                  </a:rPr>
                  <a:t>F</a:t>
                </a:r>
                <a:r>
                  <a:rPr lang="en-US" sz="2000" baseline="-25000" dirty="0" err="1" smtClean="0">
                    <a:latin typeface="Calibri" pitchFamily="34" charset="0"/>
                    <a:sym typeface="Symbol" pitchFamily="18" charset="2"/>
                  </a:rPr>
                  <a:t>N</a:t>
                </a:r>
                <a:r>
                  <a:rPr lang="en-US" sz="2000" dirty="0" err="1" smtClean="0">
                    <a:latin typeface="Calibri" pitchFamily="34" charset="0"/>
                    <a:sym typeface="Symbol" pitchFamily="18" charset="2"/>
                  </a:rPr>
                  <a:t>cos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  <a:sym typeface="Symbol" pitchFamily="18" charset="2"/>
                      </a:rPr>
                      <m:t>𝜃</m:t>
                    </m:r>
                  </m:oMath>
                </a14:m>
                <a:endParaRPr lang="en-US" sz="2000" dirty="0">
                  <a:latin typeface="Calibri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2791412"/>
                <a:ext cx="998011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6748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14"/>
              <p:cNvSpPr txBox="1">
                <a:spLocks noChangeArrowheads="1"/>
              </p:cNvSpPr>
              <p:nvPr/>
            </p:nvSpPr>
            <p:spPr bwMode="auto">
              <a:xfrm>
                <a:off x="3965041" y="3590233"/>
                <a:ext cx="91304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000" dirty="0" err="1" smtClean="0">
                    <a:latin typeface="Calibri" pitchFamily="34" charset="0"/>
                    <a:sym typeface="Symbol" pitchFamily="18" charset="2"/>
                  </a:rPr>
                  <a:t>F</a:t>
                </a:r>
                <a:r>
                  <a:rPr lang="en-US" sz="2000" baseline="-25000" dirty="0" err="1" smtClean="0">
                    <a:latin typeface="Calibri" pitchFamily="34" charset="0"/>
                    <a:sym typeface="Symbol" pitchFamily="18" charset="2"/>
                  </a:rPr>
                  <a:t>N</a:t>
                </a:r>
                <a:r>
                  <a:rPr lang="en-US" sz="2000" dirty="0" err="1" smtClean="0">
                    <a:latin typeface="Calibri" pitchFamily="34" charset="0"/>
                    <a:sym typeface="Symbol" pitchFamily="18" charset="2"/>
                  </a:rPr>
                  <a:t>sin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  <a:sym typeface="Symbol" pitchFamily="18" charset="2"/>
                      </a:rPr>
                      <m:t>𝜃</m:t>
                    </m:r>
                  </m:oMath>
                </a14:m>
                <a:endParaRPr lang="en-US" sz="2000" dirty="0">
                  <a:latin typeface="Calibri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1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5041" y="3590233"/>
                <a:ext cx="91304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6667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14"/>
              <p:cNvSpPr txBox="1">
                <a:spLocks noChangeArrowheads="1"/>
              </p:cNvSpPr>
              <p:nvPr/>
            </p:nvSpPr>
            <p:spPr bwMode="auto">
              <a:xfrm>
                <a:off x="2717360" y="3134658"/>
                <a:ext cx="12539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  <a:sym typeface="Symbol" pitchFamily="18" charset="2"/>
                        </a:rPr>
                        <m:t>𝜃</m:t>
                      </m:r>
                    </m:oMath>
                  </m:oMathPara>
                </a14:m>
                <a:endParaRPr lang="en-US" sz="2000" dirty="0">
                  <a:latin typeface="Calibri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2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7360" y="3134658"/>
                <a:ext cx="125399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0000" r="-15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486400" y="2704306"/>
                <a:ext cx="2438400" cy="1020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dirty="0" smtClean="0"/>
                  <a:t>Vertical Force</a:t>
                </a:r>
              </a:p>
              <a:p>
                <a:endParaRPr lang="en-US" dirty="0"/>
              </a:p>
              <a:p>
                <a:pPr algn="ctr"/>
                <a:r>
                  <a:rPr lang="en-US" dirty="0" err="1" smtClean="0"/>
                  <a:t>F</a:t>
                </a:r>
                <a:r>
                  <a:rPr lang="en-US" baseline="-25000" dirty="0" err="1" smtClean="0"/>
                  <a:t>N</a:t>
                </a:r>
                <a:r>
                  <a:rPr lang="en-US" dirty="0" err="1" smtClean="0"/>
                  <a:t>cos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sym typeface="Symbol" pitchFamily="18" charset="2"/>
                      </a:rPr>
                      <m:t>𝜃</m:t>
                    </m:r>
                  </m:oMath>
                </a14:m>
                <a:r>
                  <a:rPr lang="en-US" dirty="0" smtClean="0">
                    <a:latin typeface="Calibri" pitchFamily="34" charset="0"/>
                    <a:sym typeface="Symbol" pitchFamily="18" charset="2"/>
                  </a:rPr>
                  <a:t> = mg</a:t>
                </a:r>
              </a:p>
              <a:p>
                <a:endParaRPr lang="en-US" dirty="0">
                  <a:latin typeface="Calibri" pitchFamily="34" charset="0"/>
                  <a:sym typeface="Symbol" pitchFamily="18" charset="2"/>
                </a:endParaRPr>
              </a:p>
              <a:p>
                <a:endParaRPr lang="en-US" dirty="0">
                  <a:latin typeface="Calibri" pitchFamily="34" charset="0"/>
                  <a:sym typeface="Symbol" pitchFamily="18" charset="2"/>
                </a:endParaRPr>
              </a:p>
              <a:p>
                <a:endParaRPr lang="en-MY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704306"/>
                <a:ext cx="2438400" cy="1020800"/>
              </a:xfrm>
              <a:prstGeom prst="rect">
                <a:avLst/>
              </a:prstGeom>
              <a:blipFill rotWithShape="1">
                <a:blip r:embed="rId5"/>
                <a:stretch>
                  <a:fillRect l="-1737" t="-235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994078" y="3950293"/>
                <a:ext cx="3423044" cy="1197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latin typeface="Calibri" pitchFamily="34" charset="0"/>
                    <a:sym typeface="Symbol" pitchFamily="18" charset="2"/>
                  </a:rPr>
                  <a:t>Horizontal force </a:t>
                </a:r>
                <a:r>
                  <a:rPr lang="en-US" dirty="0" smtClean="0">
                    <a:latin typeface="Calibri" pitchFamily="34" charset="0"/>
                    <a:sym typeface="Symbol" pitchFamily="18" charset="2"/>
                  </a:rPr>
                  <a:t>=Centripetal </a:t>
                </a:r>
                <a:r>
                  <a:rPr lang="en-US" dirty="0">
                    <a:latin typeface="Calibri" pitchFamily="34" charset="0"/>
                    <a:sym typeface="Symbol" pitchFamily="18" charset="2"/>
                  </a:rPr>
                  <a:t>force</a:t>
                </a:r>
              </a:p>
              <a:p>
                <a:endParaRPr lang="en-US" dirty="0">
                  <a:latin typeface="Calibri" pitchFamily="34" charset="0"/>
                  <a:sym typeface="Symbol" pitchFamily="18" charset="2"/>
                </a:endParaRPr>
              </a:p>
              <a:p>
                <a:pPr algn="ctr"/>
                <a:r>
                  <a:rPr lang="en-US" dirty="0">
                    <a:latin typeface="Calibri" pitchFamily="34" charset="0"/>
                    <a:sym typeface="Symbol" pitchFamily="18" charset="2"/>
                  </a:rPr>
                  <a:t>F</a:t>
                </a:r>
                <a:r>
                  <a:rPr lang="en-US" baseline="-25000" dirty="0">
                    <a:latin typeface="Calibri" pitchFamily="34" charset="0"/>
                    <a:sym typeface="Symbol" pitchFamily="18" charset="2"/>
                  </a:rPr>
                  <a:t>c</a:t>
                </a:r>
                <a:r>
                  <a:rPr lang="en-US" dirty="0">
                    <a:latin typeface="Calibri" pitchFamily="34" charset="0"/>
                    <a:sym typeface="Symbol" pitchFamily="18" charset="2"/>
                  </a:rPr>
                  <a:t>= </a:t>
                </a:r>
                <a:r>
                  <a:rPr lang="en-US" dirty="0" err="1">
                    <a:latin typeface="Calibri" pitchFamily="34" charset="0"/>
                    <a:sym typeface="Symbol" pitchFamily="18" charset="2"/>
                  </a:rPr>
                  <a:t>F</a:t>
                </a:r>
                <a:r>
                  <a:rPr lang="en-US" baseline="-25000" dirty="0" err="1">
                    <a:latin typeface="Calibri" pitchFamily="34" charset="0"/>
                    <a:sym typeface="Symbol" pitchFamily="18" charset="2"/>
                  </a:rPr>
                  <a:t>N</a:t>
                </a:r>
                <a:r>
                  <a:rPr lang="en-US" dirty="0" err="1">
                    <a:latin typeface="Calibri" pitchFamily="34" charset="0"/>
                    <a:sym typeface="Symbol" pitchFamily="18" charset="2"/>
                  </a:rPr>
                  <a:t>sin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sym typeface="Symbol" pitchFamily="18" charset="2"/>
                      </a:rPr>
                      <m:t>𝜃</m:t>
                    </m:r>
                  </m:oMath>
                </a14:m>
                <a:r>
                  <a:rPr lang="en-US" dirty="0">
                    <a:latin typeface="Calibri" pitchFamily="34" charset="0"/>
                    <a:sym typeface="Symbol" pitchFamily="18" charset="2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  <a:sym typeface="Symbol" pitchFamily="18" charset="2"/>
                          </a:rPr>
                          <m:t>𝑚</m:t>
                        </m:r>
                        <m:sSup>
                          <m:sSupPr>
                            <m:ctrlPr>
                              <a:rPr lang="en-US" i="1" dirty="0">
                                <a:latin typeface="Cambria Math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  <a:sym typeface="Symbol" pitchFamily="18" charset="2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/>
                            <a:sym typeface="Symbol" pitchFamily="18" charset="2"/>
                          </a:rPr>
                          <m:t>𝑟</m:t>
                        </m:r>
                      </m:den>
                    </m:f>
                  </m:oMath>
                </a14:m>
                <a:endParaRPr lang="en-US" dirty="0">
                  <a:latin typeface="Calibri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078" y="3950293"/>
                <a:ext cx="3423044" cy="1197386"/>
              </a:xfrm>
              <a:prstGeom prst="rect">
                <a:avLst/>
              </a:prstGeom>
              <a:blipFill rotWithShape="1">
                <a:blip r:embed="rId6"/>
                <a:stretch>
                  <a:fillRect l="-1239" r="-17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2511013" y="4545412"/>
            <a:ext cx="601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sym typeface="Symbol" pitchFamily="18" charset="2"/>
              </a:rPr>
              <a:t>mg</a:t>
            </a:r>
            <a:endParaRPr lang="en-US" sz="2000" baseline="-25000" dirty="0">
              <a:latin typeface="Calibri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445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0" grpId="0"/>
      <p:bldP spid="29" grpId="0"/>
      <p:bldP spid="30" grpId="0"/>
      <p:bldP spid="31" grpId="0"/>
      <p:bldP spid="32" grpId="0"/>
      <p:bldP spid="33" grpId="0" animBg="1"/>
      <p:bldP spid="34" grpId="0" animBg="1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circular motion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yourself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sz="1800" dirty="0" smtClean="0"/>
              <a:t>The Daytona 500 is the major event of the NASCAR season. It is held at the </a:t>
            </a:r>
            <a:r>
              <a:rPr lang="en-US" sz="1800" dirty="0"/>
              <a:t>D</a:t>
            </a:r>
            <a:r>
              <a:rPr lang="en-US" sz="1800" dirty="0" smtClean="0"/>
              <a:t>aytona International Speedway in Daytona, Florida.</a:t>
            </a:r>
          </a:p>
          <a:p>
            <a:pPr marL="68580" indent="0">
              <a:buNone/>
            </a:pPr>
            <a:r>
              <a:rPr lang="en-US" sz="1800" dirty="0" smtClean="0"/>
              <a:t>The turns in this oval track have a maximum radius(at the top) of 316m and are banked steeply, at an angle of 31</a:t>
            </a:r>
            <a:r>
              <a:rPr lang="en-US" sz="1800" baseline="30000" dirty="0" smtClean="0"/>
              <a:t>0</a:t>
            </a:r>
            <a:r>
              <a:rPr lang="en-US" sz="1800" dirty="0" smtClean="0"/>
              <a:t>.Suppose the turn were frictionless, at what speed would the race car have to travel around them</a:t>
            </a:r>
            <a:endParaRPr lang="en-MY" sz="1800" dirty="0"/>
          </a:p>
        </p:txBody>
      </p:sp>
    </p:spTree>
    <p:extLst>
      <p:ext uri="{BB962C8B-B14F-4D97-AF65-F5344CB8AC3E}">
        <p14:creationId xmlns:p14="http://schemas.microsoft.com/office/powerpoint/2010/main" val="111795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18611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Non-uniform circular motion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23652"/>
            <a:ext cx="7924800" cy="3508977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speed</a:t>
            </a:r>
            <a:r>
              <a:rPr lang="en-US" dirty="0" smtClean="0"/>
              <a:t> of the object is not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constant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NET acceleration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is no more pointed toward the center of circle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Two component of acceleration exist</a:t>
            </a:r>
          </a:p>
          <a:p>
            <a:pPr marL="68580" indent="0">
              <a:buNone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a)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Centripetal/radial acceleration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– due to </a:t>
            </a:r>
            <a:r>
              <a:rPr lang="en-US" dirty="0" smtClean="0">
                <a:solidFill>
                  <a:srgbClr val="FF0000"/>
                </a:solidFill>
              </a:rPr>
              <a:t>change  </a:t>
            </a:r>
          </a:p>
          <a:p>
            <a:pPr marL="6858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in direction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of velocity</a:t>
            </a:r>
          </a:p>
          <a:p>
            <a:pPr marL="68580" indent="0">
              <a:buNone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b)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Tangential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– due to </a:t>
            </a:r>
            <a:r>
              <a:rPr lang="en-US" dirty="0" smtClean="0">
                <a:solidFill>
                  <a:srgbClr val="FF0000"/>
                </a:solidFill>
              </a:rPr>
              <a:t>change in magnitude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of the   </a:t>
            </a:r>
          </a:p>
          <a:p>
            <a:pPr marL="6858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velocity</a:t>
            </a:r>
            <a:endParaRPr lang="en-MY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7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uniform circular motion</a:t>
            </a:r>
            <a:endParaRPr lang="en-MY" dirty="0"/>
          </a:p>
        </p:txBody>
      </p:sp>
      <p:sp>
        <p:nvSpPr>
          <p:cNvPr id="10" name="Oval 16"/>
          <p:cNvSpPr>
            <a:spLocks noChangeAspect="1" noChangeArrowheads="1"/>
          </p:cNvSpPr>
          <p:nvPr/>
        </p:nvSpPr>
        <p:spPr bwMode="auto">
          <a:xfrm>
            <a:off x="1342474" y="2286001"/>
            <a:ext cx="3709793" cy="381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527076" y="2862363"/>
            <a:ext cx="350127" cy="350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126567" y="3057246"/>
            <a:ext cx="1575572" cy="119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57611" y="4254080"/>
            <a:ext cx="1137913" cy="350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center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564226" y="3057246"/>
            <a:ext cx="1137913" cy="846139"/>
          </a:xfrm>
          <a:prstGeom prst="straightConnector1">
            <a:avLst/>
          </a:prstGeom>
          <a:ln w="38100">
            <a:solidFill>
              <a:srgbClr val="FF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41835" y="3108488"/>
            <a:ext cx="196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Radial acceleration </a:t>
            </a:r>
            <a:endParaRPr lang="en-MY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702139" y="3050414"/>
            <a:ext cx="700254" cy="94064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08501" y="2862363"/>
            <a:ext cx="1925699" cy="743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Tangential acceleration</a:t>
            </a:r>
            <a:endParaRPr lang="en-MY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483310" y="3057246"/>
            <a:ext cx="218829" cy="1372182"/>
          </a:xfrm>
          <a:prstGeom prst="straightConnector1">
            <a:avLst/>
          </a:prstGeom>
          <a:ln w="34925" cmpd="dbl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58478" y="4392302"/>
            <a:ext cx="2300046" cy="743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NET</a:t>
            </a:r>
            <a:r>
              <a:rPr lang="en-US" dirty="0" smtClean="0"/>
              <a:t> ACCELERATION</a:t>
            </a:r>
            <a:endParaRPr lang="en-MY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4527076" y="3852140"/>
            <a:ext cx="700254" cy="540162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914353" y="3743336"/>
            <a:ext cx="546012" cy="660633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254891" y="5643913"/>
            <a:ext cx="233445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Speed is changing</a:t>
            </a:r>
            <a:endParaRPr lang="en-MY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66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9" grpId="0"/>
      <p:bldP spid="22" grpId="0"/>
      <p:bldP spid="25" grpId="0"/>
      <p:bldP spid="30" grpId="0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circular motion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Refers to the motion of an object in circular path at a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constant speed.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Could be either having vertical or horizontal trajectory</a:t>
            </a:r>
          </a:p>
          <a:p>
            <a:endParaRPr lang="en-MY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62400"/>
            <a:ext cx="2905125" cy="209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734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5410200" y="5562601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8" name="Rectangle 27"/>
          <p:cNvSpPr/>
          <p:nvPr/>
        </p:nvSpPr>
        <p:spPr>
          <a:xfrm>
            <a:off x="5105400" y="34290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1143000"/>
          </a:xfrm>
        </p:spPr>
        <p:txBody>
          <a:bodyPr/>
          <a:lstStyle/>
          <a:p>
            <a:r>
              <a:rPr lang="en-US" dirty="0" smtClean="0"/>
              <a:t>Non uniform circular motion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212454" y="2304938"/>
                <a:ext cx="3810000" cy="1907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Ride at the top of roller coaster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𝐹𝑐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W</m:t>
                      </m:r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/>
                      </a:rPr>
                      <m:t>N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𝑟</m:t>
                        </m:r>
                      </m:den>
                    </m:f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/>
                      </a:rPr>
                      <m:t>mg</m:t>
                    </m:r>
                  </m:oMath>
                </a14:m>
                <a:endParaRPr lang="en-US" b="0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/>
                  <a:t>              </a:t>
                </a:r>
                <a:endParaRPr lang="en-MY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454" y="2304938"/>
                <a:ext cx="3810000" cy="1907702"/>
              </a:xfrm>
              <a:prstGeom prst="rect">
                <a:avLst/>
              </a:prstGeom>
              <a:blipFill rotWithShape="1">
                <a:blip r:embed="rId2"/>
                <a:stretch>
                  <a:fillRect l="-1280" t="-159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3400" y="4408292"/>
                <a:ext cx="4191000" cy="1907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Ride at the bottom of roller coaster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𝐹𝑐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N</m:t>
                      </m:r>
                      <m:r>
                        <a:rPr lang="en-US" b="0" i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W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/>
                      </a:rPr>
                      <m:t>N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𝑟</m:t>
                        </m:r>
                      </m:den>
                    </m:f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/>
                      </a:rPr>
                      <m:t>mg</m:t>
                    </m:r>
                  </m:oMath>
                </a14:m>
                <a:endParaRPr lang="en-US" b="0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/>
                  <a:t>              </a:t>
                </a:r>
                <a:endParaRPr lang="en-MY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408292"/>
                <a:ext cx="4191000" cy="1907702"/>
              </a:xfrm>
              <a:prstGeom prst="rect">
                <a:avLst/>
              </a:prstGeom>
              <a:blipFill rotWithShape="1">
                <a:blip r:embed="rId3"/>
                <a:stretch>
                  <a:fillRect l="-1310" t="-159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6"/>
          <p:cNvSpPr>
            <a:spLocks noChangeAspect="1" noChangeArrowheads="1"/>
          </p:cNvSpPr>
          <p:nvPr/>
        </p:nvSpPr>
        <p:spPr bwMode="auto">
          <a:xfrm>
            <a:off x="685800" y="2054825"/>
            <a:ext cx="3709793" cy="381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312096" y="5189415"/>
            <a:ext cx="457200" cy="680522"/>
            <a:chOff x="3759896" y="5420591"/>
            <a:chExt cx="457200" cy="680522"/>
          </a:xfrm>
        </p:grpSpPr>
        <p:sp>
          <p:nvSpPr>
            <p:cNvPr id="16" name="Flowchart: Magnetic Disk 15"/>
            <p:cNvSpPr/>
            <p:nvPr/>
          </p:nvSpPr>
          <p:spPr>
            <a:xfrm>
              <a:off x="3759896" y="5715000"/>
              <a:ext cx="457200" cy="386113"/>
            </a:xfrm>
            <a:prstGeom prst="flowChartMagneticDisk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7" name="Smiley Face 16"/>
            <p:cNvSpPr/>
            <p:nvPr/>
          </p:nvSpPr>
          <p:spPr>
            <a:xfrm>
              <a:off x="3836096" y="5420591"/>
              <a:ext cx="304800" cy="345456"/>
            </a:xfrm>
            <a:prstGeom prst="smileyFac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60207" y="5766047"/>
              <a:ext cx="74008" cy="10135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21" name="Group 20"/>
          <p:cNvGrpSpPr/>
          <p:nvPr/>
        </p:nvGrpSpPr>
        <p:grpSpPr>
          <a:xfrm rot="10800000">
            <a:off x="2276748" y="2072193"/>
            <a:ext cx="457200" cy="680522"/>
            <a:chOff x="3759896" y="5420591"/>
            <a:chExt cx="457200" cy="680522"/>
          </a:xfrm>
        </p:grpSpPr>
        <p:sp>
          <p:nvSpPr>
            <p:cNvPr id="22" name="Flowchart: Magnetic Disk 21"/>
            <p:cNvSpPr/>
            <p:nvPr/>
          </p:nvSpPr>
          <p:spPr>
            <a:xfrm>
              <a:off x="3759896" y="5715000"/>
              <a:ext cx="457200" cy="386113"/>
            </a:xfrm>
            <a:prstGeom prst="flowChartMagneticDisk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3" name="Smiley Face 22"/>
            <p:cNvSpPr/>
            <p:nvPr/>
          </p:nvSpPr>
          <p:spPr>
            <a:xfrm>
              <a:off x="3836096" y="5420591"/>
              <a:ext cx="304800" cy="345456"/>
            </a:xfrm>
            <a:prstGeom prst="smileyFac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960207" y="5766047"/>
              <a:ext cx="74008" cy="10135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2312096" y="2732949"/>
            <a:ext cx="0" cy="677424"/>
          </a:xfrm>
          <a:prstGeom prst="straightConnector1">
            <a:avLst/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25443" y="3412962"/>
            <a:ext cx="30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MY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2506444" y="2752716"/>
            <a:ext cx="302607" cy="1046756"/>
            <a:chOff x="2506444" y="3018276"/>
            <a:chExt cx="302607" cy="1046756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702735" y="3018276"/>
              <a:ext cx="0" cy="677424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506444" y="3695700"/>
              <a:ext cx="302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W</a:t>
              </a:r>
              <a:endParaRPr lang="en-MY" b="1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367032" y="5694129"/>
            <a:ext cx="302607" cy="700922"/>
            <a:chOff x="2528148" y="3018276"/>
            <a:chExt cx="302607" cy="700922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702735" y="3018276"/>
              <a:ext cx="7792" cy="401871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528148" y="3349866"/>
              <a:ext cx="302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W</a:t>
              </a:r>
              <a:endParaRPr lang="en-MY" b="1" dirty="0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V="1">
            <a:off x="2540696" y="4485909"/>
            <a:ext cx="0" cy="70350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55141" y="4132295"/>
            <a:ext cx="30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20128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15" grpId="0" animBg="1"/>
      <p:bldP spid="36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1143000"/>
          </a:xfrm>
        </p:spPr>
        <p:txBody>
          <a:bodyPr/>
          <a:lstStyle/>
          <a:p>
            <a:r>
              <a:rPr lang="en-US" dirty="0" smtClean="0"/>
              <a:t>Non uniform circular motion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953000" y="4193445"/>
                <a:ext cx="3429000" cy="2738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Ride at point B of the roller coaster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𝐹𝑐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N</m:t>
                      </m:r>
                      <m:r>
                        <a:rPr lang="en-US" b="0" i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Wcos</m:t>
                      </m:r>
                      <m:r>
                        <a:rPr lang="en-MY" i="1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MY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Wcos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endParaRPr lang="en-MY" dirty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en-US" dirty="0" smtClean="0"/>
                  <a:t>              </a:t>
                </a:r>
                <a:endParaRPr lang="en-MY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193445"/>
                <a:ext cx="3429000" cy="2738698"/>
              </a:xfrm>
              <a:prstGeom prst="rect">
                <a:avLst/>
              </a:prstGeom>
              <a:blipFill rotWithShape="1">
                <a:blip r:embed="rId2"/>
                <a:stretch>
                  <a:fillRect l="-1601" t="-111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6"/>
          <p:cNvSpPr>
            <a:spLocks noChangeAspect="1" noChangeArrowheads="1"/>
          </p:cNvSpPr>
          <p:nvPr/>
        </p:nvSpPr>
        <p:spPr bwMode="auto">
          <a:xfrm>
            <a:off x="663438" y="2054825"/>
            <a:ext cx="3709793" cy="381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 rot="18470894">
            <a:off x="3496248" y="4577027"/>
            <a:ext cx="457200" cy="680522"/>
            <a:chOff x="3759896" y="5420591"/>
            <a:chExt cx="457200" cy="680522"/>
          </a:xfrm>
        </p:grpSpPr>
        <p:sp>
          <p:nvSpPr>
            <p:cNvPr id="16" name="Flowchart: Magnetic Disk 15"/>
            <p:cNvSpPr/>
            <p:nvPr/>
          </p:nvSpPr>
          <p:spPr>
            <a:xfrm>
              <a:off x="3759896" y="5715000"/>
              <a:ext cx="457200" cy="386113"/>
            </a:xfrm>
            <a:prstGeom prst="flowChartMagneticDisk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7" name="Smiley Face 16"/>
            <p:cNvSpPr/>
            <p:nvPr/>
          </p:nvSpPr>
          <p:spPr>
            <a:xfrm>
              <a:off x="3836096" y="5420591"/>
              <a:ext cx="304800" cy="345456"/>
            </a:xfrm>
            <a:prstGeom prst="smileyFac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60207" y="5766047"/>
              <a:ext cx="74008" cy="10135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21" name="Group 20"/>
          <p:cNvGrpSpPr/>
          <p:nvPr/>
        </p:nvGrpSpPr>
        <p:grpSpPr>
          <a:xfrm rot="13072855">
            <a:off x="3233334" y="2395408"/>
            <a:ext cx="457200" cy="680522"/>
            <a:chOff x="3759896" y="5420591"/>
            <a:chExt cx="457200" cy="680522"/>
          </a:xfrm>
        </p:grpSpPr>
        <p:sp>
          <p:nvSpPr>
            <p:cNvPr id="22" name="Flowchart: Magnetic Disk 21"/>
            <p:cNvSpPr/>
            <p:nvPr/>
          </p:nvSpPr>
          <p:spPr>
            <a:xfrm>
              <a:off x="3759896" y="5715000"/>
              <a:ext cx="457200" cy="386113"/>
            </a:xfrm>
            <a:prstGeom prst="flowChartMagneticDisk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3" name="Smiley Face 22"/>
            <p:cNvSpPr/>
            <p:nvPr/>
          </p:nvSpPr>
          <p:spPr>
            <a:xfrm>
              <a:off x="3836096" y="5420591"/>
              <a:ext cx="304800" cy="345456"/>
            </a:xfrm>
            <a:prstGeom prst="smileyFac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960207" y="5766047"/>
              <a:ext cx="74008" cy="10135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>
            <a:off x="3886073" y="5085193"/>
            <a:ext cx="0" cy="677424"/>
          </a:xfrm>
          <a:prstGeom prst="straightConnector1">
            <a:avLst/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89782" y="5762617"/>
            <a:ext cx="30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  <a:endParaRPr lang="en-MY" b="1" dirty="0"/>
          </a:p>
        </p:txBody>
      </p:sp>
      <p:cxnSp>
        <p:nvCxnSpPr>
          <p:cNvPr id="4" name="Straight Arrow Connector 3"/>
          <p:cNvCxnSpPr>
            <a:stCxn id="17" idx="0"/>
          </p:cNvCxnSpPr>
          <p:nvPr/>
        </p:nvCxnSpPr>
        <p:spPr>
          <a:xfrm flipH="1" flipV="1">
            <a:off x="3048000" y="4419731"/>
            <a:ext cx="408164" cy="2887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886073" y="5085193"/>
            <a:ext cx="487158" cy="40120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6203872">
            <a:off x="3710595" y="5016713"/>
            <a:ext cx="457934" cy="460741"/>
          </a:xfrm>
          <a:prstGeom prst="arc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86073" y="5393284"/>
                <a:ext cx="274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073" y="5393284"/>
                <a:ext cx="274811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891222" y="3639215"/>
                <a:ext cx="10369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 smtClean="0"/>
                  <a:t>Wcos</a:t>
                </a:r>
                <a14:m>
                  <m:oMath xmlns:m="http://schemas.openxmlformats.org/officeDocument/2006/math">
                    <m:r>
                      <a:rPr lang="en-MY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MY" dirty="0"/>
              </a:p>
              <a:p>
                <a:endParaRPr lang="en-MY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222" y="3639215"/>
                <a:ext cx="1036969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4706" t="-471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2742793" y="4194790"/>
            <a:ext cx="30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MY" b="1" dirty="0"/>
          </a:p>
        </p:txBody>
      </p:sp>
      <p:cxnSp>
        <p:nvCxnSpPr>
          <p:cNvPr id="14" name="Straight Arrow Connector 13"/>
          <p:cNvCxnSpPr>
            <a:stCxn id="23" idx="0"/>
          </p:cNvCxnSpPr>
          <p:nvPr/>
        </p:nvCxnSpPr>
        <p:spPr>
          <a:xfrm flipH="1">
            <a:off x="3045400" y="3004233"/>
            <a:ext cx="207606" cy="2723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30592" y="2635712"/>
            <a:ext cx="0" cy="9456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029200" y="2025088"/>
                <a:ext cx="3429000" cy="2184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Ride at point A of the roller coaster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𝐹𝑐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N</m:t>
                      </m:r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Wcos</m:t>
                      </m:r>
                      <m:r>
                        <a:rPr lang="en-MY" i="1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MY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Wcos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endParaRPr lang="en-MY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025088"/>
                <a:ext cx="3429000" cy="2184701"/>
              </a:xfrm>
              <a:prstGeom prst="rect">
                <a:avLst/>
              </a:prstGeom>
              <a:blipFill rotWithShape="1">
                <a:blip r:embed="rId5"/>
                <a:stretch>
                  <a:fillRect l="-1421" t="-139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745393" y="2999684"/>
            <a:ext cx="30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MY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387175" y="3505200"/>
            <a:ext cx="30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  <a:endParaRPr lang="en-MY" b="1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667342" y="2995185"/>
            <a:ext cx="586006" cy="7295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/>
          <p:cNvSpPr/>
          <p:nvPr/>
        </p:nvSpPr>
        <p:spPr>
          <a:xfrm rot="8802880">
            <a:off x="3200071" y="2705055"/>
            <a:ext cx="457934" cy="460741"/>
          </a:xfrm>
          <a:prstGeom prst="arc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 rot="21385768">
                <a:off x="3182662" y="3091933"/>
                <a:ext cx="274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85768">
                <a:off x="3182662" y="3091933"/>
                <a:ext cx="274811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662406" y="2209800"/>
            <a:ext cx="49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MY" dirty="0"/>
          </a:p>
        </p:txBody>
      </p:sp>
      <p:sp>
        <p:nvSpPr>
          <p:cNvPr id="31" name="TextBox 30"/>
          <p:cNvSpPr txBox="1"/>
          <p:nvPr/>
        </p:nvSpPr>
        <p:spPr>
          <a:xfrm>
            <a:off x="3967479" y="4937242"/>
            <a:ext cx="49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127433" y="5397822"/>
                <a:ext cx="10369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 smtClean="0"/>
                  <a:t>Wcos</a:t>
                </a:r>
                <a14:m>
                  <m:oMath xmlns:m="http://schemas.openxmlformats.org/officeDocument/2006/math">
                    <m:r>
                      <a:rPr lang="en-MY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MY" dirty="0"/>
              </a:p>
              <a:p>
                <a:endParaRPr lang="en-MY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433" y="5397822"/>
                <a:ext cx="1036969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4706" t="-471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10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5" grpId="0" animBg="1"/>
      <p:bldP spid="37" grpId="0"/>
      <p:bldP spid="9" grpId="0" animBg="1"/>
      <p:bldP spid="10" grpId="0"/>
      <p:bldP spid="42" grpId="0"/>
      <p:bldP spid="46" grpId="0"/>
      <p:bldP spid="48" grpId="0"/>
      <p:bldP spid="49" grpId="0"/>
      <p:bldP spid="52" grpId="0" animBg="1"/>
      <p:bldP spid="53" grpId="0"/>
      <p:bldP spid="3" grpId="0"/>
      <p:bldP spid="31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uniform circular motion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pilot flies his plane in a vertical loop of radius 500m at such a speed that at the top of the loop he feels no force from either the seat or the seat belt</a:t>
            </a:r>
          </a:p>
          <a:p>
            <a:pPr marL="68580" indent="0">
              <a:buNone/>
            </a:pPr>
            <a:r>
              <a:rPr lang="en-US" dirty="0" smtClean="0"/>
              <a:t>a)At what speed is the plane then flying</a:t>
            </a:r>
          </a:p>
          <a:p>
            <a:pPr marL="68580" indent="0">
              <a:buNone/>
            </a:pPr>
            <a:r>
              <a:rPr lang="en-US" dirty="0" smtClean="0"/>
              <a:t>b)If his speed rises to 100ms-1 by the time he reaches the bottom of the loop, what force does he experience from the seat? Take his mass as 67kg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5684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024744" cy="1143000"/>
          </a:xfrm>
        </p:spPr>
        <p:txBody>
          <a:bodyPr/>
          <a:lstStyle/>
          <a:p>
            <a:r>
              <a:rPr lang="en-US" dirty="0" smtClean="0"/>
              <a:t>Non uniform circular motion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28800"/>
            <a:ext cx="6777317" cy="42672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2900" b="1" dirty="0"/>
              <a:t>A student arranges a toy car track with a vertical loop of radius 0.200 m, as shown. A car of mass 150 g is released from a height of 1.00 m at point X. The car rolls down the track and travels around the loop. Assuming g</a:t>
            </a:r>
            <a:r>
              <a:rPr lang="en-US" sz="2900" b="1" i="1" dirty="0"/>
              <a:t> </a:t>
            </a:r>
            <a:r>
              <a:rPr lang="en-US" sz="2900" b="1" dirty="0"/>
              <a:t>is 9.80 ms</a:t>
            </a:r>
            <a:r>
              <a:rPr lang="en-US" sz="2900" b="1" baseline="30000" dirty="0"/>
              <a:t>-2</a:t>
            </a:r>
            <a:r>
              <a:rPr lang="en-US" sz="2900" b="1" dirty="0"/>
              <a:t>, and ignoring friction, calculate</a:t>
            </a:r>
            <a:r>
              <a:rPr lang="en-US" sz="2900" b="1" dirty="0" smtClean="0"/>
              <a:t>:</a:t>
            </a:r>
            <a:endParaRPr lang="en-MY" sz="2900" b="1" dirty="0"/>
          </a:p>
          <a:p>
            <a:pPr marL="68580" lvl="0" indent="0">
              <a:buNone/>
            </a:pPr>
            <a:r>
              <a:rPr lang="en-US" sz="2900" dirty="0"/>
              <a:t> </a:t>
            </a:r>
            <a:endParaRPr lang="en-MY" sz="2900" dirty="0"/>
          </a:p>
          <a:p>
            <a:pPr marL="68580" lvl="0" indent="0">
              <a:buNone/>
            </a:pPr>
            <a:r>
              <a:rPr lang="en-US" sz="2900" dirty="0" smtClean="0"/>
              <a:t>a) The </a:t>
            </a:r>
            <a:r>
              <a:rPr lang="en-US" sz="2900" dirty="0"/>
              <a:t>speed of the car as it reaches the bottom of the loop, point </a:t>
            </a:r>
            <a:r>
              <a:rPr lang="en-US" sz="2900" dirty="0" smtClean="0"/>
              <a:t>  </a:t>
            </a:r>
          </a:p>
          <a:p>
            <a:pPr marL="68580" lv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   Y</a:t>
            </a:r>
            <a:r>
              <a:rPr lang="en-US" sz="2900" dirty="0"/>
              <a:t>.[4.43 </a:t>
            </a:r>
            <a:r>
              <a:rPr lang="en-US" sz="2900" dirty="0" smtClean="0"/>
              <a:t>ms</a:t>
            </a:r>
            <a:r>
              <a:rPr lang="en-US" sz="2900" baseline="30000" dirty="0" smtClean="0"/>
              <a:t>-1</a:t>
            </a:r>
            <a:r>
              <a:rPr lang="en-US" sz="2900" dirty="0" smtClean="0"/>
              <a:t>]</a:t>
            </a:r>
          </a:p>
          <a:p>
            <a:pPr marL="68580" lvl="0" indent="0">
              <a:buNone/>
            </a:pPr>
            <a:endParaRPr lang="en-MY" sz="2900" dirty="0"/>
          </a:p>
          <a:p>
            <a:pPr marL="68580" lvl="0" indent="0">
              <a:buNone/>
            </a:pPr>
            <a:r>
              <a:rPr lang="en-MY" sz="2900" dirty="0" smtClean="0"/>
              <a:t>b) </a:t>
            </a:r>
            <a:r>
              <a:rPr lang="en-US" sz="2900" dirty="0"/>
              <a:t>T</a:t>
            </a:r>
            <a:r>
              <a:rPr lang="en-US" sz="2900" dirty="0" smtClean="0"/>
              <a:t>he </a:t>
            </a:r>
            <a:r>
              <a:rPr lang="en-US" sz="2900" dirty="0"/>
              <a:t>centripetal acceleration of the car at point Y. [98.0 ms</a:t>
            </a:r>
            <a:r>
              <a:rPr lang="en-US" sz="2900" baseline="30000" dirty="0"/>
              <a:t>-2</a:t>
            </a:r>
            <a:r>
              <a:rPr lang="en-US" sz="2900" dirty="0" smtClean="0"/>
              <a:t>]</a:t>
            </a:r>
          </a:p>
          <a:p>
            <a:pPr marL="68580" lvl="0" indent="0">
              <a:buNone/>
            </a:pPr>
            <a:endParaRPr lang="en-MY" sz="2900" dirty="0"/>
          </a:p>
          <a:p>
            <a:pPr marL="68580" lvl="0" indent="0">
              <a:buNone/>
            </a:pPr>
            <a:r>
              <a:rPr lang="en-US" sz="2900" dirty="0" smtClean="0"/>
              <a:t>c) The </a:t>
            </a:r>
            <a:r>
              <a:rPr lang="en-US" sz="2900" dirty="0"/>
              <a:t>normal reaction force from the track at point Y. [16.2 N</a:t>
            </a:r>
            <a:r>
              <a:rPr lang="en-US" sz="2900" dirty="0" smtClean="0"/>
              <a:t>]</a:t>
            </a:r>
          </a:p>
          <a:p>
            <a:pPr marL="68580" lvl="0" indent="0">
              <a:buNone/>
            </a:pPr>
            <a:endParaRPr lang="en-MY" sz="2900" dirty="0"/>
          </a:p>
          <a:p>
            <a:pPr marL="68580" lvl="0" indent="0">
              <a:buNone/>
            </a:pPr>
            <a:r>
              <a:rPr lang="en-US" sz="2900" dirty="0" smtClean="0"/>
              <a:t>d) The </a:t>
            </a:r>
            <a:r>
              <a:rPr lang="en-US" sz="2900" dirty="0"/>
              <a:t>speed of the car as it reaches the top of the loop at point Z. </a:t>
            </a:r>
            <a:endParaRPr lang="en-US" sz="2900" dirty="0" smtClean="0"/>
          </a:p>
          <a:p>
            <a:pPr marL="68580" lv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    [</a:t>
            </a:r>
            <a:r>
              <a:rPr lang="en-US" sz="2900" dirty="0"/>
              <a:t>3.43 ms</a:t>
            </a:r>
            <a:r>
              <a:rPr lang="en-US" sz="2900" baseline="30000" dirty="0"/>
              <a:t>-1</a:t>
            </a:r>
            <a:r>
              <a:rPr lang="en-US" sz="2900" dirty="0" smtClean="0"/>
              <a:t>]</a:t>
            </a:r>
          </a:p>
          <a:p>
            <a:pPr marL="68580" lvl="0" indent="0">
              <a:buNone/>
            </a:pPr>
            <a:endParaRPr lang="en-MY" sz="2900" dirty="0"/>
          </a:p>
          <a:p>
            <a:pPr marL="68580" lvl="0" indent="0">
              <a:buNone/>
            </a:pPr>
            <a:r>
              <a:rPr lang="en-US" sz="2900" dirty="0" smtClean="0"/>
              <a:t>e) The </a:t>
            </a:r>
            <a:r>
              <a:rPr lang="en-US" sz="2900" dirty="0"/>
              <a:t>normal force from the track at point Z. [7.35 N</a:t>
            </a:r>
            <a:r>
              <a:rPr lang="en-US" sz="2900" dirty="0" smtClean="0"/>
              <a:t>]</a:t>
            </a:r>
          </a:p>
          <a:p>
            <a:pPr marL="68580" lvl="0" indent="0">
              <a:buNone/>
            </a:pPr>
            <a:endParaRPr lang="en-MY" sz="2900" dirty="0"/>
          </a:p>
          <a:p>
            <a:pPr marL="68580" lv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f) The </a:t>
            </a:r>
            <a:r>
              <a:rPr lang="en-US" sz="2900" dirty="0"/>
              <a:t>release height from which the car will just maintain contact </a:t>
            </a:r>
            <a:r>
              <a:rPr lang="en-US" sz="2900" dirty="0" smtClean="0"/>
              <a:t> </a:t>
            </a:r>
          </a:p>
          <a:p>
            <a:pPr marL="68580" lv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    with </a:t>
            </a:r>
            <a:r>
              <a:rPr lang="en-US" sz="2900" dirty="0"/>
              <a:t>the track as it travels past point Z. [0.5 m]</a:t>
            </a:r>
            <a:endParaRPr lang="en-MY" sz="2900" dirty="0"/>
          </a:p>
          <a:p>
            <a:pPr marL="68580" indent="0">
              <a:buNone/>
            </a:pPr>
            <a:r>
              <a:rPr lang="en-US" sz="2900" dirty="0"/>
              <a:t> </a:t>
            </a:r>
            <a:endParaRPr lang="en-MY" sz="2900" dirty="0"/>
          </a:p>
          <a:p>
            <a:pPr marL="6858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788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3581400" y="3195140"/>
            <a:ext cx="12954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2" name="Rectangle 41"/>
          <p:cNvSpPr/>
          <p:nvPr/>
        </p:nvSpPr>
        <p:spPr>
          <a:xfrm>
            <a:off x="3581400" y="3810554"/>
            <a:ext cx="1295400" cy="53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587942" y="2504081"/>
            <a:ext cx="304800" cy="5334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62806" y="3037481"/>
            <a:ext cx="914400" cy="44340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Circular Motion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03461" y="2209800"/>
                <a:ext cx="4800600" cy="3886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Distance = 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𝑟</m:t>
                    </m:r>
                  </m:oMath>
                </a14:m>
                <a:endParaRPr lang="en-MY" dirty="0" smtClean="0"/>
              </a:p>
              <a:p>
                <a:r>
                  <a:rPr lang="en-US" dirty="0" smtClean="0"/>
                  <a:t>Average speed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𝐷𝑖𝑠𝑡𝑎𝑛𝑐𝑒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𝑇𝑖𝑚𝑒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𝑝𝑒𝑟𝑖𝑜𝑑</m:t>
                        </m:r>
                      </m:den>
                    </m:f>
                  </m:oMath>
                </a14:m>
                <a:endParaRPr lang="en-MY" u="sng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𝑣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endParaRPr lang="en-MY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𝑇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𝑓</m:t>
                        </m:r>
                      </m:den>
                    </m:f>
                  </m:oMath>
                </a14:m>
                <a:endParaRPr lang="en-MY" dirty="0" smtClean="0"/>
              </a:p>
              <a:p>
                <a:r>
                  <a:rPr lang="en-US" dirty="0" smtClean="0"/>
                  <a:t>Period, T = time taken to make one complete oscillation</a:t>
                </a:r>
              </a:p>
              <a:p>
                <a:r>
                  <a:rPr lang="en-US" dirty="0" smtClean="0"/>
                  <a:t>Frequency, f = Number of oscillation made in one second</a:t>
                </a:r>
                <a:endParaRPr lang="en-MY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3461" y="2209800"/>
                <a:ext cx="4800600" cy="3886200"/>
              </a:xfrm>
              <a:blipFill rotWithShape="1">
                <a:blip r:embed="rId2"/>
                <a:stretch>
                  <a:fillRect t="-942" r="-114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34"/>
          <p:cNvSpPr>
            <a:spLocks noChangeAspect="1" noChangeArrowheads="1"/>
          </p:cNvSpPr>
          <p:nvPr/>
        </p:nvSpPr>
        <p:spPr bwMode="auto">
          <a:xfrm>
            <a:off x="1048406" y="2504081"/>
            <a:ext cx="1953519" cy="195361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96206" y="2261690"/>
            <a:ext cx="320336" cy="242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20060084">
            <a:off x="2227889" y="3281039"/>
            <a:ext cx="320336" cy="242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01006" y="2961281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96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Circular Motion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323652"/>
                <a:ext cx="6777317" cy="4077148"/>
              </a:xfrm>
            </p:spPr>
            <p:txBody>
              <a:bodyPr/>
              <a:lstStyle/>
              <a:p>
                <a:r>
                  <a:rPr lang="en-US" b="1" dirty="0" smtClean="0"/>
                  <a:t>Example</a:t>
                </a:r>
              </a:p>
              <a:p>
                <a:pPr marL="68580" indent="0">
                  <a:buNone/>
                </a:pPr>
                <a:r>
                  <a:rPr lang="en-MY" dirty="0"/>
                  <a:t>An athlete is swinging a </a:t>
                </a:r>
                <a:r>
                  <a:rPr lang="en-MY" dirty="0" smtClean="0"/>
                  <a:t>hammer of </a:t>
                </a:r>
                <a:r>
                  <a:rPr lang="en-MY" dirty="0"/>
                  <a:t>mass 7.00 kg in a circular </a:t>
                </a:r>
                <a:r>
                  <a:rPr lang="en-MY" dirty="0" smtClean="0"/>
                  <a:t>path of </a:t>
                </a:r>
                <a:r>
                  <a:rPr lang="en-MY" dirty="0"/>
                  <a:t>radius 1.50 m. Calculate the speed of the hammer if it </a:t>
                </a:r>
                <a:r>
                  <a:rPr lang="en-MY" dirty="0" smtClean="0"/>
                  <a:t>completes 3.00 </a:t>
                </a:r>
                <a:r>
                  <a:rPr lang="en-MY" dirty="0"/>
                  <a:t>revolutions per second</a:t>
                </a:r>
                <a:r>
                  <a:rPr lang="en-MY" dirty="0" smtClean="0"/>
                  <a:t>.</a:t>
                </a:r>
              </a:p>
              <a:p>
                <a:pPr marL="68580" indent="0">
                  <a:buNone/>
                </a:pPr>
                <a:endParaRPr lang="en-US" dirty="0"/>
              </a:p>
              <a:p>
                <a:pPr marL="68580" indent="0">
                  <a:buNone/>
                </a:pPr>
                <a:r>
                  <a:rPr lang="en-US" dirty="0" smtClean="0"/>
                  <a:t>Solution</a:t>
                </a:r>
              </a:p>
              <a:p>
                <a:pPr marL="6858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MY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MY" dirty="0" smtClean="0"/>
                  <a:t> = 0.333s         V=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MY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(1.5)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0.333</m:t>
                        </m:r>
                      </m:den>
                    </m:f>
                  </m:oMath>
                </a14:m>
                <a:endParaRPr lang="en-MY" dirty="0" smtClean="0"/>
              </a:p>
              <a:p>
                <a:pPr marL="6858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               = </a:t>
                </a:r>
                <a:r>
                  <a:rPr lang="en-US" b="1" u="sng" dirty="0" smtClean="0"/>
                  <a:t>28.3 ms</a:t>
                </a:r>
                <a:r>
                  <a:rPr lang="en-US" b="1" u="sng" baseline="30000" dirty="0" smtClean="0"/>
                  <a:t>-1</a:t>
                </a:r>
                <a:endParaRPr lang="en-MY" b="1" u="sng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323652"/>
                <a:ext cx="6777317" cy="4077148"/>
              </a:xfrm>
              <a:blipFill rotWithShape="1">
                <a:blip r:embed="rId2"/>
                <a:stretch>
                  <a:fillRect l="-360" t="-1196" b="-104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08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H="1" flipV="1">
            <a:off x="2436437" y="4523084"/>
            <a:ext cx="634" cy="48908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Circular Motion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728" y="2323652"/>
            <a:ext cx="4279672" cy="350897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Speed</a:t>
            </a:r>
            <a:r>
              <a:rPr lang="en-US" dirty="0" smtClean="0"/>
              <a:t> is </a:t>
            </a:r>
            <a:r>
              <a:rPr lang="en-US" b="1" dirty="0" smtClean="0"/>
              <a:t>constant.</a:t>
            </a:r>
          </a:p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Velocity changes </a:t>
            </a:r>
            <a:r>
              <a:rPr lang="en-US" dirty="0" smtClean="0"/>
              <a:t>as direction changes.</a:t>
            </a:r>
          </a:p>
          <a:p>
            <a:r>
              <a:rPr lang="en-US" dirty="0" smtClean="0"/>
              <a:t>Therefore the object is </a:t>
            </a:r>
            <a:r>
              <a:rPr lang="en-US" b="1" dirty="0" smtClean="0"/>
              <a:t>accelerating </a:t>
            </a:r>
            <a:r>
              <a:rPr lang="en-US" dirty="0" smtClean="0"/>
              <a:t>even though the speed is constant.</a:t>
            </a:r>
          </a:p>
          <a:p>
            <a:r>
              <a:rPr lang="en-US" dirty="0" smtClean="0"/>
              <a:t>These acceleration is centered towards circle and called </a:t>
            </a:r>
            <a:r>
              <a:rPr lang="en-US" b="1" dirty="0" smtClean="0"/>
              <a:t>centripetal acceleration (a</a:t>
            </a:r>
            <a:r>
              <a:rPr lang="en-US" b="1" baseline="-25000" dirty="0" smtClean="0"/>
              <a:t>c</a:t>
            </a:r>
            <a:r>
              <a:rPr lang="en-US" b="1" dirty="0" smtClean="0"/>
              <a:t>)</a:t>
            </a:r>
            <a:endParaRPr lang="en-MY" b="1" dirty="0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070093" y="2456195"/>
            <a:ext cx="2803635" cy="2881157"/>
            <a:chOff x="2906" y="1002"/>
            <a:chExt cx="2213" cy="2215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3115" y="1248"/>
              <a:ext cx="1740" cy="1746"/>
              <a:chOff x="852" y="1854"/>
              <a:chExt cx="1740" cy="1746"/>
            </a:xfrm>
          </p:grpSpPr>
          <p:sp>
            <p:nvSpPr>
              <p:cNvPr id="15" name="Oval 16"/>
              <p:cNvSpPr>
                <a:spLocks noChangeAspect="1" noChangeArrowheads="1"/>
              </p:cNvSpPr>
              <p:nvPr/>
            </p:nvSpPr>
            <p:spPr bwMode="auto">
              <a:xfrm>
                <a:off x="858" y="1861"/>
                <a:ext cx="1727" cy="17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" name="Line 21"/>
              <p:cNvSpPr>
                <a:spLocks noChangeShapeType="1"/>
              </p:cNvSpPr>
              <p:nvPr/>
            </p:nvSpPr>
            <p:spPr bwMode="auto">
              <a:xfrm flipV="1">
                <a:off x="2586" y="2340"/>
                <a:ext cx="6" cy="39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2" name="Line 22"/>
              <p:cNvSpPr>
                <a:spLocks noChangeShapeType="1"/>
              </p:cNvSpPr>
              <p:nvPr/>
            </p:nvSpPr>
            <p:spPr bwMode="auto">
              <a:xfrm rot="5400000" flipV="1">
                <a:off x="1914" y="3402"/>
                <a:ext cx="6" cy="39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3" name="Line 23"/>
              <p:cNvSpPr>
                <a:spLocks noChangeShapeType="1"/>
              </p:cNvSpPr>
              <p:nvPr/>
            </p:nvSpPr>
            <p:spPr bwMode="auto">
              <a:xfrm rot="10800000" flipV="1">
                <a:off x="852" y="2730"/>
                <a:ext cx="6" cy="39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4" name="Line 24"/>
              <p:cNvSpPr>
                <a:spLocks noChangeShapeType="1"/>
              </p:cNvSpPr>
              <p:nvPr/>
            </p:nvSpPr>
            <p:spPr bwMode="auto">
              <a:xfrm rot="16200000" flipV="1">
                <a:off x="1524" y="1662"/>
                <a:ext cx="6" cy="39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sp>
          <p:nvSpPr>
            <p:cNvPr id="6" name="Text Box 25"/>
            <p:cNvSpPr txBox="1">
              <a:spLocks noChangeArrowheads="1"/>
            </p:cNvSpPr>
            <p:nvPr/>
          </p:nvSpPr>
          <p:spPr bwMode="auto">
            <a:xfrm>
              <a:off x="2906" y="2341"/>
              <a:ext cx="2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Calibri" pitchFamily="34" charset="0"/>
                </a:rPr>
                <a:t>v</a:t>
              </a:r>
            </a:p>
          </p:txBody>
        </p:sp>
        <p:sp>
          <p:nvSpPr>
            <p:cNvPr id="7" name="Text Box 26"/>
            <p:cNvSpPr txBox="1">
              <a:spLocks noChangeArrowheads="1"/>
            </p:cNvSpPr>
            <p:nvPr/>
          </p:nvSpPr>
          <p:spPr bwMode="auto">
            <a:xfrm>
              <a:off x="4228" y="2967"/>
              <a:ext cx="2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Calibri" pitchFamily="34" charset="0"/>
                </a:rPr>
                <a:t>v</a:t>
              </a:r>
            </a:p>
          </p:txBody>
        </p:sp>
        <p:sp>
          <p:nvSpPr>
            <p:cNvPr id="8" name="Text Box 27"/>
            <p:cNvSpPr txBox="1">
              <a:spLocks noChangeArrowheads="1"/>
            </p:cNvSpPr>
            <p:nvPr/>
          </p:nvSpPr>
          <p:spPr bwMode="auto">
            <a:xfrm>
              <a:off x="4863" y="1609"/>
              <a:ext cx="2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9" name="Text Box 28"/>
            <p:cNvSpPr txBox="1">
              <a:spLocks noChangeArrowheads="1"/>
            </p:cNvSpPr>
            <p:nvPr/>
          </p:nvSpPr>
          <p:spPr bwMode="auto">
            <a:xfrm>
              <a:off x="3507" y="1002"/>
              <a:ext cx="2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Calibri" pitchFamily="34" charset="0"/>
                </a:rPr>
                <a:t>v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2313232" y="2670984"/>
            <a:ext cx="247678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Oval 20"/>
          <p:cNvSpPr/>
          <p:nvPr/>
        </p:nvSpPr>
        <p:spPr>
          <a:xfrm>
            <a:off x="2313232" y="4897865"/>
            <a:ext cx="247678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Oval 21"/>
          <p:cNvSpPr/>
          <p:nvPr/>
        </p:nvSpPr>
        <p:spPr>
          <a:xfrm>
            <a:off x="3406560" y="3794180"/>
            <a:ext cx="247678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Oval 22"/>
          <p:cNvSpPr/>
          <p:nvPr/>
        </p:nvSpPr>
        <p:spPr>
          <a:xfrm>
            <a:off x="1232255" y="3801335"/>
            <a:ext cx="247678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2274274" y="4185734"/>
            <a:ext cx="4706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 smtClean="0">
                <a:latin typeface="Calibri" pitchFamily="34" charset="0"/>
              </a:rPr>
              <a:t>a</a:t>
            </a:r>
            <a:r>
              <a:rPr lang="en-US" sz="2000" b="1" baseline="-25000" dirty="0" smtClean="0">
                <a:latin typeface="Calibri" pitchFamily="34" charset="0"/>
              </a:rPr>
              <a:t>c</a:t>
            </a:r>
            <a:endParaRPr lang="en-US" sz="2000" b="1" baseline="-25000" dirty="0">
              <a:latin typeface="Calibri" pitchFamily="34" charset="0"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rot="16200000" flipV="1">
            <a:off x="3279453" y="3644403"/>
            <a:ext cx="7804" cy="4940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rot="5400000" flipV="1">
            <a:off x="1585617" y="3653181"/>
            <a:ext cx="7804" cy="4940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 rot="10800000" flipV="1">
            <a:off x="2437071" y="2776178"/>
            <a:ext cx="7601" cy="50729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671762" y="3687490"/>
            <a:ext cx="4706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 smtClean="0">
                <a:latin typeface="Calibri" pitchFamily="34" charset="0"/>
              </a:rPr>
              <a:t>a</a:t>
            </a:r>
            <a:r>
              <a:rPr lang="en-US" sz="2000" b="1" baseline="-25000" dirty="0" smtClean="0">
                <a:latin typeface="Calibri" pitchFamily="34" charset="0"/>
              </a:rPr>
              <a:t>c</a:t>
            </a:r>
            <a:endParaRPr lang="en-US" sz="2000" b="1" baseline="-25000" dirty="0">
              <a:latin typeface="Calibri" pitchFamily="34" charset="0"/>
            </a:endParaRP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1803622" y="3708425"/>
            <a:ext cx="4706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 smtClean="0">
                <a:latin typeface="Calibri" pitchFamily="34" charset="0"/>
              </a:rPr>
              <a:t>a</a:t>
            </a:r>
            <a:r>
              <a:rPr lang="en-US" sz="2000" b="1" baseline="-25000" dirty="0" smtClean="0">
                <a:latin typeface="Calibri" pitchFamily="34" charset="0"/>
              </a:rPr>
              <a:t>c</a:t>
            </a:r>
            <a:endParaRPr lang="en-US" sz="2000" b="1" baseline="-25000" dirty="0">
              <a:latin typeface="Calibri" pitchFamily="34" charset="0"/>
            </a:endParaRP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2213463" y="3170826"/>
            <a:ext cx="4706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 smtClean="0">
                <a:latin typeface="Calibri" pitchFamily="34" charset="0"/>
              </a:rPr>
              <a:t>a</a:t>
            </a:r>
            <a:r>
              <a:rPr lang="en-US" sz="2000" b="1" baseline="-25000" dirty="0" smtClean="0">
                <a:latin typeface="Calibri" pitchFamily="34" charset="0"/>
              </a:rPr>
              <a:t>c</a:t>
            </a:r>
            <a:endParaRPr lang="en-US" sz="2000" b="1" baseline="-25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10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Circular Motion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Centripetal acceleration</a:t>
            </a:r>
          </a:p>
          <a:p>
            <a:endParaRPr lang="en-MY" dirty="0"/>
          </a:p>
        </p:txBody>
      </p:sp>
      <p:sp>
        <p:nvSpPr>
          <p:cNvPr id="8" name="Oval 1035"/>
          <p:cNvSpPr>
            <a:spLocks noChangeArrowheads="1"/>
          </p:cNvSpPr>
          <p:nvPr/>
        </p:nvSpPr>
        <p:spPr bwMode="auto">
          <a:xfrm>
            <a:off x="1850553" y="3024830"/>
            <a:ext cx="2270125" cy="2154557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036"/>
          <p:cNvSpPr>
            <a:spLocks noChangeShapeType="1"/>
          </p:cNvSpPr>
          <p:nvPr/>
        </p:nvSpPr>
        <p:spPr bwMode="auto">
          <a:xfrm flipH="1" flipV="1">
            <a:off x="2494778" y="3170408"/>
            <a:ext cx="490838" cy="93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0" name="Line 1037"/>
          <p:cNvSpPr>
            <a:spLocks noChangeShapeType="1"/>
          </p:cNvSpPr>
          <p:nvPr/>
        </p:nvSpPr>
        <p:spPr bwMode="auto">
          <a:xfrm flipV="1">
            <a:off x="2985616" y="3170408"/>
            <a:ext cx="490838" cy="93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" name="Line 1038"/>
          <p:cNvSpPr>
            <a:spLocks noChangeShapeType="1"/>
          </p:cNvSpPr>
          <p:nvPr/>
        </p:nvSpPr>
        <p:spPr bwMode="auto">
          <a:xfrm rot="1827334">
            <a:off x="3476453" y="3286871"/>
            <a:ext cx="552193" cy="1213"/>
          </a:xfrm>
          <a:prstGeom prst="line">
            <a:avLst/>
          </a:prstGeom>
          <a:noFill/>
          <a:ln w="38100">
            <a:solidFill>
              <a:srgbClr val="FF99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2" name="Line 1039"/>
          <p:cNvSpPr>
            <a:spLocks noChangeShapeType="1"/>
          </p:cNvSpPr>
          <p:nvPr/>
        </p:nvSpPr>
        <p:spPr bwMode="auto">
          <a:xfrm rot="20214053">
            <a:off x="2433423" y="3053946"/>
            <a:ext cx="552193" cy="12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3" name="Oval 1040"/>
          <p:cNvSpPr>
            <a:spLocks noChangeArrowheads="1"/>
          </p:cNvSpPr>
          <p:nvPr/>
        </p:nvSpPr>
        <p:spPr bwMode="auto">
          <a:xfrm>
            <a:off x="2433423" y="3112177"/>
            <a:ext cx="122709" cy="116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041"/>
          <p:cNvSpPr>
            <a:spLocks noChangeArrowheads="1"/>
          </p:cNvSpPr>
          <p:nvPr/>
        </p:nvSpPr>
        <p:spPr bwMode="auto">
          <a:xfrm>
            <a:off x="3415099" y="3112177"/>
            <a:ext cx="122709" cy="116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2451318" y="2550487"/>
            <a:ext cx="400084" cy="39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v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" name="Text Box 1043"/>
          <p:cNvSpPr txBox="1">
            <a:spLocks noChangeArrowheads="1"/>
          </p:cNvSpPr>
          <p:nvPr/>
        </p:nvSpPr>
        <p:spPr bwMode="auto">
          <a:xfrm>
            <a:off x="3678413" y="2841643"/>
            <a:ext cx="400084" cy="39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v</a:t>
            </a:r>
            <a:r>
              <a:rPr lang="en-US" baseline="-25000"/>
              <a:t>2</a:t>
            </a:r>
            <a:endParaRPr lang="en-US"/>
          </a:p>
        </p:txBody>
      </p:sp>
      <p:grpSp>
        <p:nvGrpSpPr>
          <p:cNvPr id="16" name="Group 1028"/>
          <p:cNvGrpSpPr>
            <a:grpSpLocks/>
          </p:cNvGrpSpPr>
          <p:nvPr/>
        </p:nvGrpSpPr>
        <p:grpSpPr bwMode="auto">
          <a:xfrm>
            <a:off x="4343400" y="2945675"/>
            <a:ext cx="2514600" cy="2209800"/>
            <a:chOff x="3120" y="1008"/>
            <a:chExt cx="2208" cy="2112"/>
          </a:xfrm>
        </p:grpSpPr>
        <p:sp>
          <p:nvSpPr>
            <p:cNvPr id="17" name="Line 1029"/>
            <p:cNvSpPr>
              <a:spLocks noChangeShapeType="1"/>
            </p:cNvSpPr>
            <p:nvPr/>
          </p:nvSpPr>
          <p:spPr bwMode="auto">
            <a:xfrm>
              <a:off x="4176" y="1008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8" name="Line 1030"/>
            <p:cNvSpPr>
              <a:spLocks noChangeShapeType="1"/>
            </p:cNvSpPr>
            <p:nvPr/>
          </p:nvSpPr>
          <p:spPr bwMode="auto">
            <a:xfrm>
              <a:off x="3120" y="2064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9" name="Line 1031"/>
            <p:cNvSpPr>
              <a:spLocks noChangeShapeType="1"/>
            </p:cNvSpPr>
            <p:nvPr/>
          </p:nvSpPr>
          <p:spPr bwMode="auto">
            <a:xfrm rot="-1385947">
              <a:off x="4176" y="1968"/>
              <a:ext cx="432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0" name="Line 1032"/>
            <p:cNvSpPr>
              <a:spLocks noChangeShapeType="1"/>
            </p:cNvSpPr>
            <p:nvPr/>
          </p:nvSpPr>
          <p:spPr bwMode="auto">
            <a:xfrm rot="1827334">
              <a:off x="4176" y="2208"/>
              <a:ext cx="432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960004"/>
              </p:ext>
            </p:extLst>
          </p:nvPr>
        </p:nvGraphicFramePr>
        <p:xfrm>
          <a:off x="1846171" y="5257800"/>
          <a:ext cx="51308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1879600" imgH="393700" progId="">
                  <p:embed/>
                </p:oleObj>
              </mc:Choice>
              <mc:Fallback>
                <p:oleObj name="Equation" r:id="rId3" imgW="1879600" imgH="393700" progId="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171" y="5257800"/>
                        <a:ext cx="513080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96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219200" y="4876800"/>
            <a:ext cx="2514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0600"/>
            <a:ext cx="7024744" cy="1143000"/>
          </a:xfrm>
        </p:spPr>
        <p:txBody>
          <a:bodyPr/>
          <a:lstStyle/>
          <a:p>
            <a:r>
              <a:rPr lang="en-US" dirty="0" smtClean="0"/>
              <a:t>Uniform Circular Motion</a:t>
            </a:r>
            <a:endParaRPr lang="en-MY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928089"/>
              </p:ext>
            </p:extLst>
          </p:nvPr>
        </p:nvGraphicFramePr>
        <p:xfrm>
          <a:off x="1371600" y="2438400"/>
          <a:ext cx="2312988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3" imgW="812800" imgH="1473200" progId="">
                  <p:embed/>
                </p:oleObj>
              </mc:Choice>
              <mc:Fallback>
                <p:oleObj name="Equation" r:id="rId3" imgW="812800" imgH="1473200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438400"/>
                        <a:ext cx="2312988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1032" descr="ucm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167" y="2590800"/>
            <a:ext cx="31863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26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Circular Motion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323652"/>
                <a:ext cx="6777317" cy="3848548"/>
              </a:xfrm>
            </p:spPr>
            <p:txBody>
              <a:bodyPr/>
              <a:lstStyle/>
              <a:p>
                <a:r>
                  <a:rPr lang="en-US" dirty="0" smtClean="0"/>
                  <a:t>Centripetal acceleration</a:t>
                </a:r>
                <a:endParaRPr lang="en-US" dirty="0"/>
              </a:p>
              <a:p>
                <a:r>
                  <a:rPr lang="en-US" dirty="0" smtClean="0"/>
                  <a:t>                    since 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/>
                      </a:rPr>
                      <m:t>𝑣</m:t>
                    </m:r>
                    <m:r>
                      <a:rPr lang="en-US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𝑟</m:t>
                        </m:r>
                      </m:num>
                      <m:den>
                        <m:r>
                          <a:rPr lang="en-US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r>
                  <a:rPr lang="en-US" dirty="0" smtClean="0"/>
                  <a:t>    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Therefore , centripetal force , F</a:t>
                </a:r>
                <a:r>
                  <a:rPr lang="en-US" baseline="-25000" dirty="0" smtClean="0"/>
                  <a:t>c</a:t>
                </a:r>
                <a:r>
                  <a:rPr lang="en-US" dirty="0" smtClean="0"/>
                  <a:t> is</a:t>
                </a:r>
              </a:p>
              <a:p>
                <a:pPr marL="6858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323652"/>
                <a:ext cx="6777317" cy="3848548"/>
              </a:xfrm>
              <a:blipFill rotWithShape="1">
                <a:blip r:embed="rId2"/>
                <a:stretch>
                  <a:fillRect t="-126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00200" y="2895600"/>
                <a:ext cx="990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MY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240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MY" sz="24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endParaRPr lang="en-MY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895600"/>
                <a:ext cx="990600" cy="685800"/>
              </a:xfrm>
              <a:prstGeom prst="rect">
                <a:avLst/>
              </a:prstGeom>
              <a:blipFill rotWithShape="1">
                <a:blip r:embed="rId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00200" y="3733800"/>
                <a:ext cx="14478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𝑎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400" b="0" i="1" baseline="30000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sz="2400" b="0" i="1" baseline="30000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733800"/>
                <a:ext cx="1447800" cy="914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00200" y="5105400"/>
                <a:ext cx="3200400" cy="106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F</a:t>
                </a:r>
                <a:r>
                  <a:rPr lang="en-US" sz="2400" baseline="-25000" dirty="0" smtClean="0"/>
                  <a:t>c</a:t>
                </a:r>
                <a:r>
                  <a:rPr lang="en-US" sz="2400" dirty="0" smtClean="0"/>
                  <a:t>=ma=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𝑚𝑣</m:t>
                        </m:r>
                        <m:r>
                          <a:rPr lang="en-US" sz="2400" b="0" i="1" baseline="3000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MY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4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𝑚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2400" b="0" i="1" baseline="30000" dirty="0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𝑟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𝑇</m:t>
                        </m:r>
                        <m:r>
                          <a:rPr lang="en-US" sz="2400" b="0" i="1" baseline="30000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MY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105400"/>
                <a:ext cx="3200400" cy="10668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10" descr="centripet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082256"/>
            <a:ext cx="1971380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81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Circular Motion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 smtClean="0"/>
              <a:t>Example</a:t>
            </a:r>
          </a:p>
          <a:p>
            <a:r>
              <a:rPr lang="en-MY" sz="1800" dirty="0"/>
              <a:t>An athlete in a hammer throw event is swinging the </a:t>
            </a:r>
            <a:r>
              <a:rPr lang="en-MY" sz="1800" dirty="0" smtClean="0"/>
              <a:t>ball of </a:t>
            </a:r>
            <a:r>
              <a:rPr lang="en-MY" sz="1800" dirty="0"/>
              <a:t>mass 7.00 kg in a horizontal circular path. </a:t>
            </a:r>
            <a:r>
              <a:rPr lang="en-MY" sz="1800" dirty="0" smtClean="0"/>
              <a:t>Calculate the </a:t>
            </a:r>
            <a:r>
              <a:rPr lang="en-MY" sz="1800" dirty="0"/>
              <a:t>tension in the wire if the ball is:</a:t>
            </a:r>
          </a:p>
          <a:p>
            <a:pPr marL="68580" indent="0">
              <a:buNone/>
            </a:pPr>
            <a:r>
              <a:rPr lang="en-MY" sz="1800" b="1" dirty="0" smtClean="0"/>
              <a:t>  a) </a:t>
            </a:r>
            <a:r>
              <a:rPr lang="en-MY" sz="1800" dirty="0"/>
              <a:t>moving at 20.0 m s</a:t>
            </a:r>
            <a:r>
              <a:rPr lang="en-MY" sz="1800" baseline="30000" dirty="0"/>
              <a:t>–1</a:t>
            </a:r>
            <a:r>
              <a:rPr lang="en-MY" sz="1800" dirty="0"/>
              <a:t> in a circle of radius </a:t>
            </a:r>
            <a:r>
              <a:rPr lang="en-MY" sz="1800" dirty="0" smtClean="0"/>
              <a:t>    </a:t>
            </a:r>
          </a:p>
          <a:p>
            <a:pPr marL="68580" indent="0">
              <a:buNone/>
            </a:pPr>
            <a:r>
              <a:rPr lang="en-MY" sz="1800" dirty="0"/>
              <a:t> </a:t>
            </a:r>
            <a:r>
              <a:rPr lang="en-MY" sz="1800" dirty="0" smtClean="0"/>
              <a:t>     1.60 </a:t>
            </a:r>
            <a:r>
              <a:rPr lang="en-MY" sz="1800" dirty="0"/>
              <a:t>m</a:t>
            </a:r>
          </a:p>
          <a:p>
            <a:pPr marL="68580" indent="0">
              <a:buNone/>
            </a:pPr>
            <a:r>
              <a:rPr lang="en-MY" sz="1800" b="1" dirty="0" smtClean="0"/>
              <a:t>  b) </a:t>
            </a:r>
            <a:r>
              <a:rPr lang="en-MY" sz="1800" dirty="0"/>
              <a:t>moving at 25.0 m s</a:t>
            </a:r>
            <a:r>
              <a:rPr lang="en-MY" sz="1800" baseline="30000" dirty="0"/>
              <a:t>–1</a:t>
            </a:r>
            <a:r>
              <a:rPr lang="en-MY" sz="1800" dirty="0"/>
              <a:t> in a circle of radius </a:t>
            </a:r>
            <a:r>
              <a:rPr lang="en-MY" sz="1800" dirty="0" smtClean="0"/>
              <a:t>    </a:t>
            </a:r>
          </a:p>
          <a:p>
            <a:pPr marL="68580" indent="0">
              <a:buNone/>
            </a:pPr>
            <a:r>
              <a:rPr lang="en-MY" sz="1800" dirty="0"/>
              <a:t> </a:t>
            </a:r>
            <a:r>
              <a:rPr lang="en-MY" sz="1800" dirty="0" smtClean="0"/>
              <a:t>     1.20 </a:t>
            </a:r>
            <a:r>
              <a:rPr lang="en-MY" sz="1800" dirty="0"/>
              <a:t>m.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3715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1446</TotalTime>
  <Words>1095</Words>
  <Application>Microsoft Office PowerPoint</Application>
  <PresentationFormat>On-screen Show (4:3)</PresentationFormat>
  <Paragraphs>188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Austin</vt:lpstr>
      <vt:lpstr>Equation</vt:lpstr>
      <vt:lpstr>Circular Motion</vt:lpstr>
      <vt:lpstr>Uniform circular motion</vt:lpstr>
      <vt:lpstr>Uniform Circular Motion</vt:lpstr>
      <vt:lpstr>Uniform Circular Motion</vt:lpstr>
      <vt:lpstr>Uniform Circular Motion</vt:lpstr>
      <vt:lpstr>Uniform Circular Motion</vt:lpstr>
      <vt:lpstr>Uniform Circular Motion</vt:lpstr>
      <vt:lpstr>Uniform Circular Motion</vt:lpstr>
      <vt:lpstr>Uniform Circular Motion</vt:lpstr>
      <vt:lpstr>Uniform circular motion</vt:lpstr>
      <vt:lpstr>Uniform circular motion</vt:lpstr>
      <vt:lpstr>Uniform circular motion</vt:lpstr>
      <vt:lpstr>Uniform circular motion</vt:lpstr>
      <vt:lpstr>Uniform circular motion</vt:lpstr>
      <vt:lpstr>Uniform circular motion</vt:lpstr>
      <vt:lpstr>Uniform circular motion</vt:lpstr>
      <vt:lpstr>Uniform circular motion</vt:lpstr>
      <vt:lpstr>Non-uniform circular motion</vt:lpstr>
      <vt:lpstr>Non uniform circular motion</vt:lpstr>
      <vt:lpstr>Non uniform circular motion</vt:lpstr>
      <vt:lpstr>Non uniform circular motion</vt:lpstr>
      <vt:lpstr>Non uniform circular motion</vt:lpstr>
      <vt:lpstr>Non uniform circular motion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Projectile Motion</dc:title>
  <dc:creator>Julie TV McFarlane</dc:creator>
  <cp:lastModifiedBy>admin</cp:lastModifiedBy>
  <cp:revision>86</cp:revision>
  <cp:lastPrinted>2012-04-02T02:20:00Z</cp:lastPrinted>
  <dcterms:created xsi:type="dcterms:W3CDTF">2009-11-23T03:25:17Z</dcterms:created>
  <dcterms:modified xsi:type="dcterms:W3CDTF">2012-04-03T00:13:45Z</dcterms:modified>
</cp:coreProperties>
</file>