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9" r:id="rId11"/>
    <p:sldId id="280" r:id="rId12"/>
    <p:sldId id="281" r:id="rId13"/>
    <p:sldId id="275" r:id="rId14"/>
    <p:sldId id="265" r:id="rId15"/>
    <p:sldId id="268" r:id="rId16"/>
    <p:sldId id="269" r:id="rId17"/>
    <p:sldId id="276" r:id="rId18"/>
    <p:sldId id="270" r:id="rId19"/>
    <p:sldId id="288" r:id="rId20"/>
    <p:sldId id="278" r:id="rId21"/>
    <p:sldId id="282" r:id="rId22"/>
    <p:sldId id="289" r:id="rId23"/>
    <p:sldId id="283" r:id="rId24"/>
    <p:sldId id="284" r:id="rId25"/>
    <p:sldId id="285" r:id="rId26"/>
    <p:sldId id="286" r:id="rId27"/>
    <p:sldId id="287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8" autoAdjust="0"/>
  </p:normalViewPr>
  <p:slideViewPr>
    <p:cSldViewPr>
      <p:cViewPr>
        <p:scale>
          <a:sx n="107" d="100"/>
          <a:sy n="107" d="100"/>
        </p:scale>
        <p:origin x="-84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40E6889A-2EF9-414A-9119-7181C389DC7E}" type="datetimeFigureOut">
              <a:rPr lang="en-US" smtClean="0"/>
              <a:pPr/>
              <a:t>1/21/2013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103BE443-22CC-4AE2-80D7-7B909C3CAC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6889A-2EF9-414A-9119-7181C389DC7E}" type="datetimeFigureOut">
              <a:rPr lang="en-US" smtClean="0"/>
              <a:pPr/>
              <a:t>1/21/2013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BE443-22CC-4AE2-80D7-7B909C3CAC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6889A-2EF9-414A-9119-7181C389DC7E}" type="datetimeFigureOut">
              <a:rPr lang="en-US" smtClean="0"/>
              <a:pPr/>
              <a:t>1/21/2013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BE443-22CC-4AE2-80D7-7B909C3CAC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6889A-2EF9-414A-9119-7181C389DC7E}" type="datetimeFigureOut">
              <a:rPr lang="en-US" smtClean="0"/>
              <a:pPr/>
              <a:t>1/21/2013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BE443-22CC-4AE2-80D7-7B909C3CAC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6889A-2EF9-414A-9119-7181C389DC7E}" type="datetimeFigureOut">
              <a:rPr lang="en-US" smtClean="0"/>
              <a:pPr/>
              <a:t>1/21/2013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BE443-22CC-4AE2-80D7-7B909C3CAC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6889A-2EF9-414A-9119-7181C389DC7E}" type="datetimeFigureOut">
              <a:rPr lang="en-US" smtClean="0"/>
              <a:pPr/>
              <a:t>1/21/2013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BE443-22CC-4AE2-80D7-7B909C3CAC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6889A-2EF9-414A-9119-7181C389DC7E}" type="datetimeFigureOut">
              <a:rPr lang="en-US" smtClean="0"/>
              <a:pPr/>
              <a:t>1/21/2013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BE443-22CC-4AE2-80D7-7B909C3CAC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6889A-2EF9-414A-9119-7181C389DC7E}" type="datetimeFigureOut">
              <a:rPr lang="en-US" smtClean="0"/>
              <a:pPr/>
              <a:t>1/21/2013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BE443-22CC-4AE2-80D7-7B909C3CAC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6889A-2EF9-414A-9119-7181C389DC7E}" type="datetimeFigureOut">
              <a:rPr lang="en-US" smtClean="0"/>
              <a:pPr/>
              <a:t>1/21/2013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BE443-22CC-4AE2-80D7-7B909C3CAC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6889A-2EF9-414A-9119-7181C389DC7E}" type="datetimeFigureOut">
              <a:rPr lang="en-US" smtClean="0"/>
              <a:pPr/>
              <a:t>1/21/2013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BE443-22CC-4AE2-80D7-7B909C3CAC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6889A-2EF9-414A-9119-7181C389DC7E}" type="datetimeFigureOut">
              <a:rPr lang="en-US" smtClean="0"/>
              <a:pPr/>
              <a:t>1/21/2013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BE443-22CC-4AE2-80D7-7B909C3CAC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40E6889A-2EF9-414A-9119-7181C389DC7E}" type="datetimeFigureOut">
              <a:rPr lang="en-US" smtClean="0"/>
              <a:pPr/>
              <a:t>1/21/2013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103BE443-22CC-4AE2-80D7-7B909C3CAC6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http://www.youtube.com/watch?v=zEHLN06NkiY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gif"/><Relationship Id="rId4" Type="http://schemas.openxmlformats.org/officeDocument/2006/relationships/image" Target="../media/image16.gi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Projectile Motion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Projectile motion.</a:t>
            </a:r>
          </a:p>
          <a:p>
            <a:r>
              <a:rPr lang="en-US" dirty="0" smtClean="0"/>
              <a:t>Effect of air resistance on projectile motion.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981200" y="4361525"/>
            <a:ext cx="13716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762000"/>
            <a:ext cx="7024744" cy="1143000"/>
          </a:xfrm>
        </p:spPr>
        <p:txBody>
          <a:bodyPr/>
          <a:lstStyle/>
          <a:p>
            <a:r>
              <a:rPr lang="en-US" dirty="0" smtClean="0"/>
              <a:t>Horizontal motion</a:t>
            </a:r>
            <a:endParaRPr lang="en-MY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990600" y="2209800"/>
            <a:ext cx="7303008" cy="4011169"/>
          </a:xfrm>
        </p:spPr>
        <p:txBody>
          <a:bodyPr/>
          <a:lstStyle/>
          <a:p>
            <a:r>
              <a:rPr lang="en-US" dirty="0" smtClean="0"/>
              <a:t>Ignoring air resistance, no</a:t>
            </a:r>
            <a:r>
              <a:rPr lang="en-US" b="1" dirty="0" smtClean="0">
                <a:solidFill>
                  <a:srgbClr val="FF0000"/>
                </a:solidFill>
              </a:rPr>
              <a:t> net horizontal force </a:t>
            </a:r>
            <a:r>
              <a:rPr lang="en-US" dirty="0" smtClean="0"/>
              <a:t>acts on the object.</a:t>
            </a:r>
          </a:p>
          <a:p>
            <a:r>
              <a:rPr lang="en-US" dirty="0" smtClean="0"/>
              <a:t>Object move with </a:t>
            </a:r>
            <a:r>
              <a:rPr lang="en-US" b="1" dirty="0" smtClean="0">
                <a:solidFill>
                  <a:srgbClr val="FF0000"/>
                </a:solidFill>
              </a:rPr>
              <a:t>uniform velocity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F</a:t>
            </a:r>
            <a:r>
              <a:rPr lang="en-US" sz="1800" dirty="0" err="1" smtClean="0">
                <a:solidFill>
                  <a:schemeClr val="tx1"/>
                </a:solidFill>
              </a:rPr>
              <a:t>net</a:t>
            </a:r>
            <a:r>
              <a:rPr lang="en-US" dirty="0" smtClean="0">
                <a:solidFill>
                  <a:schemeClr val="tx1"/>
                </a:solidFill>
              </a:rPr>
              <a:t> = 0 </a:t>
            </a:r>
            <a:r>
              <a:rPr lang="en-US" dirty="0" smtClean="0"/>
              <a:t>therefore </a:t>
            </a:r>
            <a:r>
              <a:rPr lang="en-US" b="1" dirty="0" smtClean="0">
                <a:solidFill>
                  <a:srgbClr val="FF0000"/>
                </a:solidFill>
              </a:rPr>
              <a:t>acceleration = 0 </a:t>
            </a:r>
            <a:r>
              <a:rPr lang="en-US" b="1" dirty="0" smtClean="0">
                <a:solidFill>
                  <a:schemeClr val="tx1"/>
                </a:solidFill>
              </a:rPr>
              <a:t>(F=ma)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Equation related to horizontal motion</a:t>
            </a:r>
          </a:p>
          <a:p>
            <a:pPr marL="6858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	</a:t>
            </a:r>
            <a:r>
              <a:rPr lang="en-US" b="1" i="1" dirty="0" err="1" smtClean="0">
                <a:solidFill>
                  <a:schemeClr val="tx1"/>
                </a:solidFill>
              </a:rPr>
              <a:t>S</a:t>
            </a:r>
            <a:r>
              <a:rPr lang="en-US" sz="2000" b="1" i="1" dirty="0" err="1" smtClean="0">
                <a:solidFill>
                  <a:schemeClr val="tx1"/>
                </a:solidFill>
              </a:rPr>
              <a:t>x</a:t>
            </a:r>
            <a:r>
              <a:rPr lang="en-US" sz="2000" b="1" i="1" dirty="0" smtClean="0">
                <a:solidFill>
                  <a:schemeClr val="tx1"/>
                </a:solidFill>
              </a:rPr>
              <a:t> </a:t>
            </a:r>
            <a:r>
              <a:rPr lang="en-US" b="1" i="1" dirty="0" smtClean="0">
                <a:solidFill>
                  <a:schemeClr val="tx1"/>
                </a:solidFill>
              </a:rPr>
              <a:t>= </a:t>
            </a:r>
            <a:r>
              <a:rPr lang="en-US" b="1" i="1" dirty="0" err="1" smtClean="0">
                <a:solidFill>
                  <a:schemeClr val="tx1"/>
                </a:solidFill>
              </a:rPr>
              <a:t>U</a:t>
            </a:r>
            <a:r>
              <a:rPr lang="en-US" sz="2000" b="1" i="1" dirty="0" err="1" smtClean="0">
                <a:solidFill>
                  <a:schemeClr val="tx1"/>
                </a:solidFill>
              </a:rPr>
              <a:t>x</a:t>
            </a:r>
            <a:r>
              <a:rPr lang="en-US" sz="2000" b="1" i="1" dirty="0">
                <a:solidFill>
                  <a:schemeClr val="tx1"/>
                </a:solidFill>
              </a:rPr>
              <a:t> </a:t>
            </a:r>
            <a:r>
              <a:rPr lang="en-US" b="1" i="1" dirty="0" smtClean="0">
                <a:solidFill>
                  <a:schemeClr val="tx1"/>
                </a:solidFill>
              </a:rPr>
              <a:t>t</a:t>
            </a:r>
          </a:p>
          <a:p>
            <a:pPr marL="68580" indent="0">
              <a:buNone/>
            </a:pPr>
            <a:r>
              <a:rPr lang="en-US" i="1" dirty="0">
                <a:solidFill>
                  <a:schemeClr val="tx1"/>
                </a:solidFill>
              </a:rPr>
              <a:t> </a:t>
            </a:r>
            <a:r>
              <a:rPr lang="en-US" i="1" dirty="0" smtClean="0">
                <a:solidFill>
                  <a:schemeClr val="tx1"/>
                </a:solidFill>
              </a:rPr>
              <a:t>         </a:t>
            </a:r>
            <a:r>
              <a:rPr lang="en-US" i="1" dirty="0" err="1" smtClean="0">
                <a:solidFill>
                  <a:schemeClr val="tx1"/>
                </a:solidFill>
              </a:rPr>
              <a:t>S</a:t>
            </a:r>
            <a:r>
              <a:rPr lang="en-US" sz="2000" i="1" dirty="0" err="1" smtClean="0">
                <a:solidFill>
                  <a:schemeClr val="tx1"/>
                </a:solidFill>
              </a:rPr>
              <a:t>x</a:t>
            </a:r>
            <a:r>
              <a:rPr lang="en-US" i="1" dirty="0" smtClean="0">
                <a:solidFill>
                  <a:schemeClr val="tx1"/>
                </a:solidFill>
              </a:rPr>
              <a:t>=horizontal displacement</a:t>
            </a:r>
          </a:p>
          <a:p>
            <a:pPr marL="68580" indent="0">
              <a:buNone/>
            </a:pPr>
            <a:r>
              <a:rPr lang="en-US" i="1" dirty="0">
                <a:solidFill>
                  <a:schemeClr val="tx1"/>
                </a:solidFill>
              </a:rPr>
              <a:t> </a:t>
            </a:r>
            <a:r>
              <a:rPr lang="en-US" i="1" dirty="0" smtClean="0">
                <a:solidFill>
                  <a:schemeClr val="tx1"/>
                </a:solidFill>
              </a:rPr>
              <a:t>         </a:t>
            </a:r>
            <a:r>
              <a:rPr lang="en-US" i="1" dirty="0" err="1" smtClean="0">
                <a:solidFill>
                  <a:schemeClr val="tx1"/>
                </a:solidFill>
              </a:rPr>
              <a:t>U</a:t>
            </a:r>
            <a:r>
              <a:rPr lang="en-US" sz="2000" i="1" dirty="0" err="1" smtClean="0">
                <a:solidFill>
                  <a:schemeClr val="tx1"/>
                </a:solidFill>
              </a:rPr>
              <a:t>x</a:t>
            </a:r>
            <a:r>
              <a:rPr lang="en-US" i="1" dirty="0" smtClean="0">
                <a:solidFill>
                  <a:schemeClr val="tx1"/>
                </a:solidFill>
              </a:rPr>
              <a:t>=initial horizontal velocity</a:t>
            </a:r>
          </a:p>
          <a:p>
            <a:pPr marL="68580" indent="0">
              <a:buNone/>
            </a:pPr>
            <a:r>
              <a:rPr lang="en-US" i="1" dirty="0">
                <a:solidFill>
                  <a:schemeClr val="tx1"/>
                </a:solidFill>
              </a:rPr>
              <a:t> </a:t>
            </a:r>
            <a:r>
              <a:rPr lang="en-US" i="1" dirty="0" smtClean="0">
                <a:solidFill>
                  <a:schemeClr val="tx1"/>
                </a:solidFill>
              </a:rPr>
              <a:t>           t= time</a:t>
            </a:r>
          </a:p>
          <a:p>
            <a:pPr marL="68580" indent="0">
              <a:buNone/>
            </a:pPr>
            <a:endParaRPr lang="en-MY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412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4645241" y="2450942"/>
            <a:ext cx="838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Horizontal </a:t>
            </a:r>
            <a:r>
              <a:rPr lang="en-US" dirty="0" smtClean="0"/>
              <a:t>motion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0" y="2527142"/>
            <a:ext cx="3910584" cy="2217792"/>
          </a:xfrm>
        </p:spPr>
        <p:txBody>
          <a:bodyPr>
            <a:normAutofit fontScale="62500" lnSpcReduction="20000"/>
          </a:bodyPr>
          <a:lstStyle/>
          <a:p>
            <a:pPr marL="68580" indent="0">
              <a:buNone/>
            </a:pPr>
            <a:r>
              <a:rPr lang="en-US" b="1" i="1" dirty="0" smtClean="0">
                <a:solidFill>
                  <a:schemeClr val="tx1"/>
                </a:solidFill>
              </a:rPr>
              <a:t>R=</a:t>
            </a:r>
            <a:r>
              <a:rPr lang="en-US" b="1" i="1" dirty="0" err="1" smtClean="0">
                <a:solidFill>
                  <a:schemeClr val="tx1"/>
                </a:solidFill>
              </a:rPr>
              <a:t>U</a:t>
            </a:r>
            <a:r>
              <a:rPr lang="en-US" sz="2000" b="1" i="1" dirty="0" err="1" smtClean="0">
                <a:solidFill>
                  <a:schemeClr val="tx1"/>
                </a:solidFill>
              </a:rPr>
              <a:t>x</a:t>
            </a:r>
            <a:r>
              <a:rPr lang="en-US" sz="2000" b="1" i="1" dirty="0" smtClean="0">
                <a:solidFill>
                  <a:schemeClr val="tx1"/>
                </a:solidFill>
              </a:rPr>
              <a:t> </a:t>
            </a:r>
            <a:r>
              <a:rPr lang="en-US" b="1" i="1" dirty="0" smtClean="0">
                <a:solidFill>
                  <a:schemeClr val="tx1"/>
                </a:solidFill>
              </a:rPr>
              <a:t>T</a:t>
            </a:r>
          </a:p>
          <a:p>
            <a:pPr marL="68580" indent="0">
              <a:buNone/>
            </a:pPr>
            <a:endParaRPr lang="en-US" b="1" i="1" dirty="0" smtClean="0">
              <a:solidFill>
                <a:schemeClr val="tx1"/>
              </a:solidFill>
            </a:endParaRPr>
          </a:p>
          <a:p>
            <a:pPr marL="68580" indent="0">
              <a:buNone/>
            </a:pPr>
            <a:r>
              <a:rPr lang="en-US" b="1" dirty="0" smtClean="0"/>
              <a:t>R</a:t>
            </a:r>
            <a:r>
              <a:rPr lang="en-US" dirty="0" smtClean="0"/>
              <a:t>=Range (Max horizontal displacement)</a:t>
            </a:r>
          </a:p>
          <a:p>
            <a:pPr marL="68580" indent="0">
              <a:buNone/>
            </a:pPr>
            <a:endParaRPr lang="en-US" dirty="0" smtClean="0"/>
          </a:p>
          <a:p>
            <a:pPr marL="68580" indent="0">
              <a:buNone/>
            </a:pPr>
            <a:r>
              <a:rPr lang="en-US" b="1" dirty="0" err="1" smtClean="0"/>
              <a:t>Ux</a:t>
            </a:r>
            <a:r>
              <a:rPr lang="en-US" dirty="0" smtClean="0"/>
              <a:t>=initial horizontal velocity</a:t>
            </a:r>
          </a:p>
          <a:p>
            <a:pPr marL="68580" indent="0">
              <a:buNone/>
            </a:pPr>
            <a:endParaRPr lang="en-US" dirty="0" smtClean="0"/>
          </a:p>
          <a:p>
            <a:pPr marL="68580" indent="0">
              <a:buNone/>
            </a:pPr>
            <a:r>
              <a:rPr lang="en-US" b="1" dirty="0" smtClean="0"/>
              <a:t>T</a:t>
            </a:r>
            <a:r>
              <a:rPr lang="en-US" dirty="0" smtClean="0"/>
              <a:t>=time of projectile (time projectile spends in the air</a:t>
            </a:r>
          </a:p>
          <a:p>
            <a:pPr marL="68580" indent="0">
              <a:buNone/>
            </a:pPr>
            <a:endParaRPr lang="en-MY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600200" y="2438400"/>
            <a:ext cx="0" cy="2209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600200" y="4648200"/>
            <a:ext cx="41148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 10"/>
          <p:cNvSpPr/>
          <p:nvPr/>
        </p:nvSpPr>
        <p:spPr>
          <a:xfrm>
            <a:off x="1606858" y="3009528"/>
            <a:ext cx="3098307" cy="1642371"/>
          </a:xfrm>
          <a:custGeom>
            <a:avLst/>
            <a:gdLst>
              <a:gd name="connsiteX0" fmla="*/ 0 w 3098307"/>
              <a:gd name="connsiteY0" fmla="*/ 1633493 h 1642371"/>
              <a:gd name="connsiteX1" fmla="*/ 1500326 w 3098307"/>
              <a:gd name="connsiteY1" fmla="*/ 2 h 1642371"/>
              <a:gd name="connsiteX2" fmla="*/ 3098307 w 3098307"/>
              <a:gd name="connsiteY2" fmla="*/ 1642371 h 1642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98307" h="1642371">
                <a:moveTo>
                  <a:pt x="0" y="1633493"/>
                </a:moveTo>
                <a:cubicBezTo>
                  <a:pt x="491971" y="816007"/>
                  <a:pt x="983942" y="-1478"/>
                  <a:pt x="1500326" y="2"/>
                </a:cubicBezTo>
                <a:cubicBezTo>
                  <a:pt x="2016710" y="1482"/>
                  <a:pt x="2557508" y="821926"/>
                  <a:pt x="3098307" y="1642371"/>
                </a:cubicBezTo>
              </a:path>
            </a:pathLst>
          </a:cu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4" name="Right Brace 13"/>
          <p:cNvSpPr/>
          <p:nvPr/>
        </p:nvSpPr>
        <p:spPr>
          <a:xfrm rot="5400000">
            <a:off x="3084805" y="3266986"/>
            <a:ext cx="142411" cy="3098307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" name="Rectangle 14"/>
          <p:cNvSpPr/>
          <p:nvPr/>
        </p:nvSpPr>
        <p:spPr>
          <a:xfrm>
            <a:off x="2889310" y="4887345"/>
            <a:ext cx="5334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</a:t>
            </a:r>
            <a:endParaRPr lang="en-MY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993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" grpId="0"/>
      <p:bldP spid="3" grpId="0" build="p"/>
      <p:bldP spid="11" grpId="0" animBg="1"/>
      <p:bldP spid="14" grpId="0" animBg="1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048000" y="3505200"/>
            <a:ext cx="2590800" cy="1600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762000"/>
            <a:ext cx="7024744" cy="1143000"/>
          </a:xfrm>
        </p:spPr>
        <p:txBody>
          <a:bodyPr/>
          <a:lstStyle/>
          <a:p>
            <a:r>
              <a:rPr lang="en-US" dirty="0" smtClean="0"/>
              <a:t>Vertical motion</a:t>
            </a:r>
            <a:endParaRPr lang="en-M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4"/>
              </p:nvPr>
            </p:nvSpPr>
            <p:spPr>
              <a:xfrm>
                <a:off x="762000" y="2209800"/>
                <a:ext cx="7162800" cy="3962400"/>
              </a:xfrm>
            </p:spPr>
            <p:txBody>
              <a:bodyPr/>
              <a:lstStyle/>
              <a:p>
                <a:r>
                  <a:rPr lang="en-US" dirty="0" smtClean="0"/>
                  <a:t>Projectile undergoes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vertical acceleration </a:t>
                </a:r>
                <a:r>
                  <a:rPr lang="en-US" dirty="0" smtClean="0"/>
                  <a:t>due to gravitational acceleration</a:t>
                </a:r>
              </a:p>
              <a:p>
                <a:r>
                  <a:rPr lang="en-US" dirty="0" smtClean="0"/>
                  <a:t>Equation related to vertical motion</a:t>
                </a:r>
              </a:p>
              <a:p>
                <a:pPr marL="6858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b="0" i="0" smtClean="0">
                          <a:latin typeface="Cambria Math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b="0" i="0" smtClean="0">
                          <a:latin typeface="Cambria Math"/>
                        </a:rPr>
                        <m:t>+ 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en-US" dirty="0" smtClean="0"/>
              </a:p>
              <a:p>
                <a:pPr marL="6858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𝑆</m:t>
                      </m:r>
                      <m:r>
                        <a:rPr lang="en-US" b="0" i="1" baseline="-25000" smtClean="0">
                          <a:latin typeface="Cambria Math"/>
                        </a:rPr>
                        <m:t>𝑦</m:t>
                      </m:r>
                      <m:r>
                        <a:rPr lang="en-US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𝑈</m:t>
                      </m:r>
                      <m:r>
                        <a:rPr lang="en-US" b="0" i="1" baseline="-25000" smtClean="0">
                          <a:latin typeface="Cambria Math"/>
                        </a:rPr>
                        <m:t>𝑦</m:t>
                      </m:r>
                      <m:r>
                        <a:rPr lang="en-US" b="0" i="1" smtClean="0">
                          <a:latin typeface="Cambria Math"/>
                        </a:rPr>
                        <m:t>𝑡</m:t>
                      </m:r>
                      <m:r>
                        <a:rPr lang="en-US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1 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a</m:t>
                      </m:r>
                      <m:r>
                        <m:rPr>
                          <m:sty m:val="p"/>
                        </m:rPr>
                        <a:rPr lang="en-US" b="0" i="0" baseline="-25000" smtClean="0">
                          <a:latin typeface="Cambria Math"/>
                        </a:rPr>
                        <m:t>y</m:t>
                      </m:r>
                    </m:oMath>
                  </m:oMathPara>
                </a14:m>
                <a:endParaRPr lang="en-US" b="0" baseline="-25000" dirty="0" smtClean="0"/>
              </a:p>
              <a:p>
                <a:pPr marL="68580" indent="0">
                  <a:buNone/>
                </a:pPr>
                <a:r>
                  <a:rPr lang="en-US" baseline="30000" dirty="0" smtClean="0"/>
                  <a:t>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sub>
                    </m:sSub>
                    <m:r>
                      <a:rPr lang="en-US" b="0" i="0" baseline="30000" smtClean="0">
                        <a:latin typeface="Cambria Math"/>
                      </a:rPr>
                      <m:t>2</m:t>
                    </m:r>
                    <m:r>
                      <a:rPr lang="en-US">
                        <a:latin typeface="Cambria Math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sub>
                    </m:sSub>
                    <m:r>
                      <a:rPr lang="en-US" b="0" i="1" baseline="30000" smtClean="0">
                        <a:latin typeface="Cambria Math"/>
                      </a:rPr>
                      <m:t>2</m:t>
                    </m:r>
                    <m:r>
                      <a:rPr lang="en-US">
                        <a:latin typeface="Cambria Math"/>
                      </a:rPr>
                      <m:t>+</m:t>
                    </m:r>
                    <m:r>
                      <a:rPr lang="en-US" b="0" i="0" smtClean="0">
                        <a:latin typeface="Cambria Math"/>
                      </a:rPr>
                      <m:t>2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𝑠</m:t>
                    </m:r>
                  </m:oMath>
                </a14:m>
                <a:endParaRPr lang="en-US" dirty="0"/>
              </a:p>
              <a:p>
                <a:pPr marL="68580" indent="0">
                  <a:buNone/>
                </a:pPr>
                <a:endParaRPr lang="en-US" baseline="30000" dirty="0" smtClean="0"/>
              </a:p>
              <a:p>
                <a:pPr marL="68580" indent="0">
                  <a:buNone/>
                </a:pPr>
                <a:endParaRPr lang="en-MY" baseline="30000" dirty="0" smtClean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xfrm>
                <a:off x="762000" y="2209800"/>
                <a:ext cx="7162800" cy="3962400"/>
              </a:xfrm>
              <a:blipFill rotWithShape="1">
                <a:blip r:embed="rId2"/>
                <a:stretch>
                  <a:fillRect t="-1231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8309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7024744" cy="1143000"/>
          </a:xfrm>
        </p:spPr>
        <p:txBody>
          <a:bodyPr/>
          <a:lstStyle/>
          <a:p>
            <a:r>
              <a:rPr lang="en-US" dirty="0" smtClean="0"/>
              <a:t>Velocity Vectors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5486400"/>
          </a:xfrm>
        </p:spPr>
        <p:txBody>
          <a:bodyPr>
            <a:normAutofit/>
          </a:bodyPr>
          <a:lstStyle/>
          <a:p>
            <a:r>
              <a:rPr lang="en-US" dirty="0" smtClean="0"/>
              <a:t>Let’s examine the x and y velocity vectors for a projectile: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68580" indent="0">
              <a:buNone/>
            </a:pPr>
            <a:endParaRPr lang="en-US" dirty="0" smtClean="0"/>
          </a:p>
        </p:txBody>
      </p:sp>
      <p:pic>
        <p:nvPicPr>
          <p:cNvPr id="4" name="Picture 3" descr="C:\WINDOWS\Desktop\2Dmotion\Pics\projectile with y and x (animated)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2675689"/>
            <a:ext cx="4953000" cy="2963111"/>
          </a:xfrm>
          <a:prstGeom prst="rect">
            <a:avLst/>
          </a:prstGeom>
          <a:noFill/>
        </p:spPr>
      </p:pic>
      <p:cxnSp>
        <p:nvCxnSpPr>
          <p:cNvPr id="8" name="Straight Arrow Connector 7"/>
          <p:cNvCxnSpPr/>
          <p:nvPr/>
        </p:nvCxnSpPr>
        <p:spPr>
          <a:xfrm flipV="1">
            <a:off x="3657600" y="5482701"/>
            <a:ext cx="0" cy="45720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743200" y="5857783"/>
            <a:ext cx="20574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FF0000"/>
                </a:solidFill>
              </a:rPr>
              <a:t>Vx</a:t>
            </a:r>
            <a:r>
              <a:rPr lang="en-US" b="1" dirty="0" smtClean="0">
                <a:solidFill>
                  <a:srgbClr val="FF0000"/>
                </a:solidFill>
              </a:rPr>
              <a:t>  is uniform</a:t>
            </a:r>
            <a:endParaRPr lang="en-MY" dirty="0"/>
          </a:p>
        </p:txBody>
      </p:sp>
      <p:sp>
        <p:nvSpPr>
          <p:cNvPr id="12" name="Rectangle 11"/>
          <p:cNvSpPr/>
          <p:nvPr/>
        </p:nvSpPr>
        <p:spPr>
          <a:xfrm>
            <a:off x="6722616" y="4419600"/>
            <a:ext cx="20574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FF0000"/>
                </a:solidFill>
              </a:rPr>
              <a:t>Vy</a:t>
            </a:r>
            <a:r>
              <a:rPr lang="en-US" b="1" dirty="0" smtClean="0">
                <a:solidFill>
                  <a:srgbClr val="FF0000"/>
                </a:solidFill>
              </a:rPr>
              <a:t>  is increasing</a:t>
            </a:r>
            <a:endParaRPr lang="en-MY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5132034" y="4572000"/>
            <a:ext cx="1649766" cy="685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056" y="1143000"/>
            <a:ext cx="8763000" cy="48768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Just like in free-fall:</a:t>
            </a:r>
          </a:p>
          <a:p>
            <a:pPr>
              <a:buNone/>
            </a:pPr>
            <a:endParaRPr lang="en-US" dirty="0" smtClean="0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endParaRPr lang="en-US" dirty="0" smtClean="0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endParaRPr lang="en-US" dirty="0" smtClean="0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endParaRPr lang="en-US" dirty="0" smtClean="0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endParaRPr lang="en-US" dirty="0" smtClean="0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endParaRPr lang="en-US" dirty="0" smtClean="0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endParaRPr lang="en-US" dirty="0" smtClean="0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endParaRPr lang="en-US" dirty="0" smtClean="0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Velocity in the y-direction </a:t>
            </a:r>
            <a:r>
              <a:rPr lang="en-US" b="1" dirty="0" smtClean="0">
                <a:solidFill>
                  <a:srgbClr val="FF0000"/>
                </a:solidFill>
              </a:rPr>
              <a:t>decreases</a:t>
            </a:r>
            <a:r>
              <a:rPr lang="en-US" dirty="0" smtClean="0">
                <a:solidFill>
                  <a:schemeClr val="tx1"/>
                </a:solidFill>
              </a:rPr>
              <a:t> on the way up, </a:t>
            </a:r>
          </a:p>
          <a:p>
            <a:pPr marL="365760" lvl="1" indent="0">
              <a:buNone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 and </a:t>
            </a:r>
            <a:r>
              <a:rPr lang="en-US" b="1" dirty="0" smtClean="0">
                <a:solidFill>
                  <a:srgbClr val="FF0000"/>
                </a:solidFill>
              </a:rPr>
              <a:t>increases</a:t>
            </a:r>
            <a:r>
              <a:rPr lang="en-US" dirty="0" smtClean="0">
                <a:solidFill>
                  <a:schemeClr val="tx1"/>
                </a:solidFill>
              </a:rPr>
              <a:t> on the way down</a:t>
            </a:r>
          </a:p>
          <a:p>
            <a:pPr marL="365760" lvl="1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At the top of the path, the y-velocity is always </a:t>
            </a:r>
            <a:r>
              <a:rPr lang="en-US" b="1" dirty="0" smtClean="0">
                <a:solidFill>
                  <a:srgbClr val="FF0000"/>
                </a:solidFill>
              </a:rPr>
              <a:t>zero</a:t>
            </a:r>
          </a:p>
          <a:p>
            <a:pPr marL="365760" lvl="1" indent="0">
              <a:buNone/>
            </a:pPr>
            <a:endParaRPr lang="en-US" b="1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Velocity on the way up </a:t>
            </a:r>
            <a:r>
              <a:rPr lang="en-US" b="1" dirty="0" smtClean="0">
                <a:solidFill>
                  <a:srgbClr val="FF0000"/>
                </a:solidFill>
              </a:rPr>
              <a:t>equal</a:t>
            </a:r>
            <a:r>
              <a:rPr lang="en-US" dirty="0" smtClean="0">
                <a:solidFill>
                  <a:schemeClr val="tx1"/>
                </a:solidFill>
              </a:rPr>
              <a:t> velocity on the way down </a:t>
            </a:r>
          </a:p>
          <a:p>
            <a:pPr marL="365760" lvl="1" indent="0">
              <a:buNone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when you reach the same </a:t>
            </a:r>
            <a:r>
              <a:rPr lang="en-US" b="1" dirty="0" smtClean="0">
                <a:solidFill>
                  <a:srgbClr val="FF0000"/>
                </a:solidFill>
              </a:rPr>
              <a:t>height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4929047" y="2241703"/>
            <a:ext cx="0" cy="496226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507296" y="2816810"/>
            <a:ext cx="0" cy="496226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6067144" y="3366208"/>
            <a:ext cx="0" cy="496226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1" idx="6"/>
          </p:cNvCxnSpPr>
          <p:nvPr/>
        </p:nvCxnSpPr>
        <p:spPr>
          <a:xfrm>
            <a:off x="4062364" y="1777846"/>
            <a:ext cx="388398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1546655" y="1777846"/>
            <a:ext cx="4879019" cy="2057399"/>
          </a:xfrm>
          <a:custGeom>
            <a:avLst/>
            <a:gdLst>
              <a:gd name="connsiteX0" fmla="*/ 0 w 4110361"/>
              <a:gd name="connsiteY0" fmla="*/ 1704542 h 1740053"/>
              <a:gd name="connsiteX1" fmla="*/ 2068497 w 4110361"/>
              <a:gd name="connsiteY1" fmla="*/ 30 h 1740053"/>
              <a:gd name="connsiteX2" fmla="*/ 4110361 w 4110361"/>
              <a:gd name="connsiteY2" fmla="*/ 1740053 h 1740053"/>
              <a:gd name="connsiteX3" fmla="*/ 4110361 w 4110361"/>
              <a:gd name="connsiteY3" fmla="*/ 1740053 h 1740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10361" h="1740053">
                <a:moveTo>
                  <a:pt x="0" y="1704542"/>
                </a:moveTo>
                <a:cubicBezTo>
                  <a:pt x="691718" y="849327"/>
                  <a:pt x="1383437" y="-5888"/>
                  <a:pt x="2068497" y="30"/>
                </a:cubicBezTo>
                <a:cubicBezTo>
                  <a:pt x="2753557" y="5948"/>
                  <a:pt x="4110361" y="1740053"/>
                  <a:pt x="4110361" y="1740053"/>
                </a:cubicBezTo>
                <a:lnTo>
                  <a:pt x="4110361" y="1740053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7" name="Oval 6"/>
          <p:cNvSpPr/>
          <p:nvPr/>
        </p:nvSpPr>
        <p:spPr>
          <a:xfrm>
            <a:off x="1846276" y="3290009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7" name="Straight Arrow Connector 16"/>
          <p:cNvCxnSpPr>
            <a:stCxn id="7" idx="0"/>
          </p:cNvCxnSpPr>
          <p:nvPr/>
        </p:nvCxnSpPr>
        <p:spPr>
          <a:xfrm flipV="1">
            <a:off x="1922476" y="2807285"/>
            <a:ext cx="0" cy="48272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6"/>
          </p:cNvCxnSpPr>
          <p:nvPr/>
        </p:nvCxnSpPr>
        <p:spPr>
          <a:xfrm>
            <a:off x="1998676" y="3366209"/>
            <a:ext cx="388398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2310874" y="2731085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34" name="Straight Arrow Connector 33"/>
          <p:cNvCxnSpPr>
            <a:stCxn id="33" idx="0"/>
          </p:cNvCxnSpPr>
          <p:nvPr/>
        </p:nvCxnSpPr>
        <p:spPr>
          <a:xfrm flipV="1">
            <a:off x="2387074" y="2248361"/>
            <a:ext cx="0" cy="48272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3" idx="6"/>
          </p:cNvCxnSpPr>
          <p:nvPr/>
        </p:nvCxnSpPr>
        <p:spPr>
          <a:xfrm>
            <a:off x="2463274" y="2807285"/>
            <a:ext cx="388398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2920474" y="2158846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38" name="Straight Arrow Connector 37"/>
          <p:cNvCxnSpPr>
            <a:stCxn id="37" idx="0"/>
          </p:cNvCxnSpPr>
          <p:nvPr/>
        </p:nvCxnSpPr>
        <p:spPr>
          <a:xfrm flipV="1">
            <a:off x="2996674" y="1676122"/>
            <a:ext cx="0" cy="48272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7" idx="6"/>
          </p:cNvCxnSpPr>
          <p:nvPr/>
        </p:nvCxnSpPr>
        <p:spPr>
          <a:xfrm>
            <a:off x="3072874" y="2235046"/>
            <a:ext cx="388398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3909964" y="1701646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42" name="Straight Arrow Connector 41"/>
          <p:cNvCxnSpPr>
            <a:stCxn id="41" idx="0"/>
          </p:cNvCxnSpPr>
          <p:nvPr/>
        </p:nvCxnSpPr>
        <p:spPr>
          <a:xfrm flipV="1">
            <a:off x="3986164" y="1218922"/>
            <a:ext cx="0" cy="48272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4825474" y="2158846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47" name="Straight Arrow Connector 46"/>
          <p:cNvCxnSpPr>
            <a:stCxn id="45" idx="6"/>
          </p:cNvCxnSpPr>
          <p:nvPr/>
        </p:nvCxnSpPr>
        <p:spPr>
          <a:xfrm>
            <a:off x="4977874" y="2235046"/>
            <a:ext cx="152400" cy="13315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5427676" y="2731085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51" name="Straight Arrow Connector 50"/>
          <p:cNvCxnSpPr>
            <a:stCxn id="49" idx="6"/>
          </p:cNvCxnSpPr>
          <p:nvPr/>
        </p:nvCxnSpPr>
        <p:spPr>
          <a:xfrm flipV="1">
            <a:off x="5580076" y="2806545"/>
            <a:ext cx="194199" cy="74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5987524" y="3299534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55" name="Straight Arrow Connector 54"/>
          <p:cNvCxnSpPr>
            <a:stCxn id="53" idx="6"/>
          </p:cNvCxnSpPr>
          <p:nvPr/>
        </p:nvCxnSpPr>
        <p:spPr>
          <a:xfrm>
            <a:off x="6139924" y="3375734"/>
            <a:ext cx="388398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1569129" y="2527084"/>
            <a:ext cx="720201" cy="266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30ms</a:t>
            </a:r>
            <a:r>
              <a:rPr lang="en-US" sz="1200" b="1" baseline="30000" dirty="0" smtClean="0">
                <a:solidFill>
                  <a:schemeClr val="tx1"/>
                </a:solidFill>
              </a:rPr>
              <a:t>-1</a:t>
            </a:r>
            <a:endParaRPr lang="en-MY" sz="1200" b="1" baseline="30000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081629" y="2000250"/>
            <a:ext cx="720201" cy="266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2</a:t>
            </a:r>
            <a:r>
              <a:rPr lang="en-US" sz="1200" b="1" dirty="0" smtClean="0">
                <a:solidFill>
                  <a:schemeClr val="tx1"/>
                </a:solidFill>
              </a:rPr>
              <a:t>0ms</a:t>
            </a:r>
            <a:r>
              <a:rPr lang="en-US" sz="1200" b="1" baseline="30000" dirty="0" smtClean="0">
                <a:solidFill>
                  <a:schemeClr val="tx1"/>
                </a:solidFill>
              </a:rPr>
              <a:t>-1</a:t>
            </a:r>
            <a:endParaRPr lang="en-MY" sz="1200" b="1" baseline="30000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708799" y="1435038"/>
            <a:ext cx="720201" cy="266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10ms</a:t>
            </a:r>
            <a:r>
              <a:rPr lang="en-US" sz="1200" b="1" baseline="30000" dirty="0" smtClean="0">
                <a:solidFill>
                  <a:schemeClr val="tx1"/>
                </a:solidFill>
              </a:rPr>
              <a:t>-1</a:t>
            </a:r>
            <a:endParaRPr lang="en-MY" sz="1200" b="1" baseline="30000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677389" y="990600"/>
            <a:ext cx="720201" cy="266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0ms</a:t>
            </a:r>
            <a:r>
              <a:rPr lang="en-US" sz="1200" b="1" baseline="30000" dirty="0" smtClean="0">
                <a:solidFill>
                  <a:schemeClr val="tx1"/>
                </a:solidFill>
              </a:rPr>
              <a:t>-1</a:t>
            </a:r>
            <a:endParaRPr lang="en-MY" sz="1200" b="1" baseline="30000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450762" y="2673195"/>
            <a:ext cx="720201" cy="266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10ms</a:t>
            </a:r>
            <a:r>
              <a:rPr lang="en-US" sz="1200" b="1" baseline="30000" dirty="0" smtClean="0">
                <a:solidFill>
                  <a:schemeClr val="tx1"/>
                </a:solidFill>
              </a:rPr>
              <a:t>-1</a:t>
            </a:r>
            <a:endParaRPr lang="en-MY" sz="1200" b="1" baseline="30000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977874" y="3232859"/>
            <a:ext cx="720201" cy="266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2</a:t>
            </a:r>
            <a:r>
              <a:rPr lang="en-US" sz="1200" b="1" dirty="0" smtClean="0">
                <a:solidFill>
                  <a:schemeClr val="tx1"/>
                </a:solidFill>
              </a:rPr>
              <a:t>0ms</a:t>
            </a:r>
            <a:r>
              <a:rPr lang="en-US" sz="1200" b="1" baseline="30000" dirty="0" smtClean="0">
                <a:solidFill>
                  <a:schemeClr val="tx1"/>
                </a:solidFill>
              </a:rPr>
              <a:t>-1</a:t>
            </a:r>
            <a:endParaRPr lang="en-MY" sz="1200" b="1" baseline="30000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406867" y="3614321"/>
            <a:ext cx="720201" cy="266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30ms</a:t>
            </a:r>
            <a:r>
              <a:rPr lang="en-US" sz="1200" b="1" baseline="30000" dirty="0" smtClean="0">
                <a:solidFill>
                  <a:schemeClr val="tx1"/>
                </a:solidFill>
              </a:rPr>
              <a:t>-1</a:t>
            </a:r>
            <a:endParaRPr lang="en-MY" sz="1200" b="1" baseline="30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57" grpId="0"/>
      <p:bldP spid="58" grpId="0"/>
      <p:bldP spid="59" grpId="0"/>
      <p:bldP spid="60" grpId="0"/>
      <p:bldP spid="61" grpId="0"/>
      <p:bldP spid="6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yourself…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airplane is carrying a bomb and traveling with a velocity of 1,100 mph east.  If it releases its bomb and continues at that velocity, will the bomb land:</a:t>
            </a:r>
          </a:p>
          <a:p>
            <a:pPr lvl="1"/>
            <a:r>
              <a:rPr lang="en-US" dirty="0" smtClean="0"/>
              <a:t>A.  Directly underneath the plane</a:t>
            </a:r>
          </a:p>
          <a:p>
            <a:pPr lvl="1"/>
            <a:r>
              <a:rPr lang="en-US" dirty="0" smtClean="0"/>
              <a:t>B.  Behind the plane</a:t>
            </a:r>
          </a:p>
          <a:p>
            <a:pPr lvl="1"/>
            <a:r>
              <a:rPr lang="en-US" dirty="0" smtClean="0"/>
              <a:t>C.  Ahead of the plane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6"/>
            <a:ext cx="8229600" cy="5211763"/>
          </a:xfrm>
        </p:spPr>
        <p:txBody>
          <a:bodyPr>
            <a:normAutofit/>
          </a:bodyPr>
          <a:lstStyle/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pPr marL="68580" indent="0">
              <a:buNone/>
            </a:pPr>
            <a:endParaRPr lang="en-US" sz="2800" dirty="0" smtClean="0"/>
          </a:p>
          <a:p>
            <a:r>
              <a:rPr lang="en-US" sz="2800" dirty="0" smtClean="0"/>
              <a:t>If they’re going at the same x-velocity, it will land directly </a:t>
            </a:r>
            <a:r>
              <a:rPr lang="en-US" sz="2800" u="sng" dirty="0" smtClean="0"/>
              <a:t>beneath</a:t>
            </a:r>
            <a:r>
              <a:rPr lang="en-US" sz="2800" dirty="0" smtClean="0"/>
              <a:t> the plane!</a:t>
            </a:r>
          </a:p>
          <a:p>
            <a:endParaRPr lang="en-US" sz="2800" dirty="0" smtClean="0"/>
          </a:p>
        </p:txBody>
      </p:sp>
      <p:pic>
        <p:nvPicPr>
          <p:cNvPr id="4" name="Picture 2" descr="C:\Documents and Settings\Melissa Mouton\Desktop\physics\plane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2004" y="914400"/>
            <a:ext cx="6477000" cy="401439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4674"/>
            <a:ext cx="7024744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Test yourself….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4495800" cy="452628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Suppose two balls released from the same height:  one is dropped from rest, and the other is thrown horizontally.  Which will hit the ground first?  Why?</a:t>
            </a:r>
          </a:p>
          <a:p>
            <a:r>
              <a:rPr lang="en-US" sz="2400" dirty="0" smtClean="0"/>
              <a:t>They will hit at the same time, because they are both being pulled by gravity at the same rate!  Only one will have a greater x-range.</a:t>
            </a:r>
            <a:endParaRPr lang="en-US" sz="2400" dirty="0"/>
          </a:p>
        </p:txBody>
      </p:sp>
      <p:pic>
        <p:nvPicPr>
          <p:cNvPr id="28674" name="Picture 2" descr="http://www.mredwards.net/images/ProjectileMotion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81600" y="1524000"/>
            <a:ext cx="3581400" cy="4775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Maximum range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628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Range is the horizontal displacement</a:t>
            </a:r>
          </a:p>
          <a:p>
            <a:r>
              <a:rPr lang="en-US" sz="2800" dirty="0" smtClean="0"/>
              <a:t>Range depend on:</a:t>
            </a:r>
          </a:p>
          <a:p>
            <a:pPr lvl="1"/>
            <a:r>
              <a:rPr lang="en-US" sz="2400" dirty="0" smtClean="0"/>
              <a:t>The </a:t>
            </a:r>
            <a:r>
              <a:rPr lang="en-US" sz="2400" b="1" dirty="0" smtClean="0">
                <a:solidFill>
                  <a:srgbClr val="FF0000"/>
                </a:solidFill>
              </a:rPr>
              <a:t>angle</a:t>
            </a:r>
            <a:r>
              <a:rPr lang="en-US" sz="2400" dirty="0" smtClean="0"/>
              <a:t> that the projectile is launched at.</a:t>
            </a:r>
          </a:p>
          <a:p>
            <a:pPr lvl="1"/>
            <a:r>
              <a:rPr lang="en-US" sz="2400" dirty="0" smtClean="0"/>
              <a:t>The </a:t>
            </a:r>
            <a:r>
              <a:rPr lang="en-US" sz="2400" b="1" dirty="0" smtClean="0">
                <a:solidFill>
                  <a:srgbClr val="FF0000"/>
                </a:solidFill>
              </a:rPr>
              <a:t>velocity</a:t>
            </a:r>
            <a:r>
              <a:rPr lang="en-US" sz="2400" dirty="0" smtClean="0"/>
              <a:t> it is launched at.</a:t>
            </a:r>
          </a:p>
        </p:txBody>
      </p:sp>
      <p:pic>
        <p:nvPicPr>
          <p:cNvPr id="8" name="Picture 7" descr=" 05-09.jpg                                                      0000006DCPS3e_cd                       BB34F719:"/>
          <p:cNvPicPr>
            <a:picLocks noChangeAspect="1" noChangeArrowheads="1"/>
          </p:cNvPicPr>
          <p:nvPr/>
        </p:nvPicPr>
        <p:blipFill>
          <a:blip r:embed="rId2" cstate="print"/>
          <a:srcRect t="14957" b="20229"/>
          <a:stretch>
            <a:fillRect/>
          </a:stretch>
        </p:blipFill>
        <p:spPr bwMode="auto">
          <a:xfrm>
            <a:off x="990600" y="3352800"/>
            <a:ext cx="7016787" cy="296752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BE BACK AFTER SHORT VIDEO BREAK…..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en-MY" dirty="0">
                <a:hlinkClick r:id="rId2"/>
              </a:rPr>
              <a:t>http://</a:t>
            </a:r>
            <a:r>
              <a:rPr lang="en-MY" dirty="0" smtClean="0">
                <a:hlinkClick r:id="rId2"/>
              </a:rPr>
              <a:t>www.youtube.com/watch?v=zEHLN06NkiY</a:t>
            </a:r>
            <a:endParaRPr lang="en-MY" dirty="0" smtClean="0"/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endParaRPr lang="en-MY" dirty="0"/>
          </a:p>
        </p:txBody>
      </p:sp>
      <p:pic>
        <p:nvPicPr>
          <p:cNvPr id="1026" name="Picture 2" descr="D:\anandrajg\Desktop\funny-pictures-cat-gravity-win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505200"/>
            <a:ext cx="3560762" cy="2670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870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projectile?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object that moves through the air or space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048000"/>
            <a:ext cx="4286250" cy="291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629025"/>
            <a:ext cx="2095500" cy="218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1000"/>
            <a:ext cx="7024744" cy="1143000"/>
          </a:xfrm>
        </p:spPr>
        <p:txBody>
          <a:bodyPr/>
          <a:lstStyle/>
          <a:p>
            <a:r>
              <a:rPr lang="en-US" dirty="0" smtClean="0"/>
              <a:t>Example 1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1" y="1752600"/>
            <a:ext cx="5867400" cy="2133600"/>
          </a:xfrm>
        </p:spPr>
        <p:txBody>
          <a:bodyPr>
            <a:normAutofit fontScale="55000" lnSpcReduction="20000"/>
          </a:bodyPr>
          <a:lstStyle/>
          <a:p>
            <a:pPr marL="68580" indent="0">
              <a:buNone/>
            </a:pPr>
            <a:r>
              <a:rPr lang="en-US" dirty="0" smtClean="0"/>
              <a:t>A golf ball of mass 45g is hit horizontally from the top of a 40.0m high cliff with a speed of 25ms-1.Assuming an acceleration due to gravity of 9.80ms-2 and ignoring air resistance, calculate</a:t>
            </a:r>
          </a:p>
          <a:p>
            <a:pPr marL="68580" indent="0">
              <a:buNone/>
            </a:pPr>
            <a:endParaRPr lang="en-US" dirty="0" smtClean="0"/>
          </a:p>
          <a:p>
            <a:pPr marL="525780" indent="-457200">
              <a:buAutoNum type="alphaLcParenR"/>
            </a:pPr>
            <a:r>
              <a:rPr lang="en-US" dirty="0" smtClean="0"/>
              <a:t>The time that the ball takes to land</a:t>
            </a:r>
          </a:p>
          <a:p>
            <a:pPr marL="525780" indent="-457200">
              <a:buAutoNum type="alphaLcParenR"/>
            </a:pPr>
            <a:r>
              <a:rPr lang="en-US" dirty="0" smtClean="0"/>
              <a:t>The distance that the ball travels from the base of the cliff</a:t>
            </a:r>
          </a:p>
          <a:p>
            <a:pPr marL="525780" indent="-457200">
              <a:buAutoNum type="alphaLcParenR"/>
            </a:pPr>
            <a:r>
              <a:rPr lang="en-US" dirty="0" smtClean="0"/>
              <a:t>The velocity of the ball as it lands</a:t>
            </a:r>
          </a:p>
          <a:p>
            <a:pPr marL="525780" indent="-457200">
              <a:buAutoNum type="alphaLcParenR"/>
            </a:pPr>
            <a:r>
              <a:rPr lang="en-US" dirty="0" smtClean="0"/>
              <a:t>The net force acting on the ball at points A and B</a:t>
            </a:r>
          </a:p>
          <a:p>
            <a:pPr marL="525780" indent="-457200">
              <a:buAutoNum type="alphaLcParenR"/>
            </a:pPr>
            <a:r>
              <a:rPr lang="en-US" dirty="0" smtClean="0"/>
              <a:t>The acceleration of the ball at point A and B</a:t>
            </a:r>
          </a:p>
          <a:p>
            <a:pPr marL="525780" indent="-457200">
              <a:buAutoNum type="alphaLcParenR"/>
            </a:pPr>
            <a:r>
              <a:rPr lang="en-US" dirty="0" smtClean="0"/>
              <a:t>The displacement of the ball after 2.00s</a:t>
            </a:r>
          </a:p>
          <a:p>
            <a:pPr marL="68580" indent="0">
              <a:buNone/>
            </a:pPr>
            <a:endParaRPr lang="en-MY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3886200"/>
            <a:ext cx="3657600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77136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609600"/>
            <a:ext cx="7024744" cy="1143000"/>
          </a:xfrm>
        </p:spPr>
        <p:txBody>
          <a:bodyPr/>
          <a:lstStyle/>
          <a:p>
            <a:r>
              <a:rPr lang="en-US" dirty="0" smtClean="0"/>
              <a:t>Example 2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676401"/>
            <a:ext cx="6777317" cy="2819399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A 65 kg athlete in a long jump event leaps with a velocity of 7.50 ms</a:t>
            </a:r>
            <a:r>
              <a:rPr lang="en-US" baseline="30000" dirty="0" smtClean="0"/>
              <a:t>-1</a:t>
            </a:r>
            <a:r>
              <a:rPr lang="en-US" dirty="0" smtClean="0"/>
              <a:t> at 30.0° to the horizontal. Treating the athlete as a point mass, ignoring air resistance, and using </a:t>
            </a:r>
            <a:r>
              <a:rPr lang="en-US" i="1" dirty="0" smtClean="0"/>
              <a:t>g </a:t>
            </a:r>
            <a:r>
              <a:rPr lang="en-US" dirty="0" smtClean="0"/>
              <a:t>as 9.80 ms</a:t>
            </a:r>
            <a:r>
              <a:rPr lang="en-US" baseline="30000" dirty="0" smtClean="0"/>
              <a:t>-2</a:t>
            </a:r>
            <a:r>
              <a:rPr lang="en-US" dirty="0" smtClean="0"/>
              <a:t>, calculate:</a:t>
            </a:r>
          </a:p>
          <a:p>
            <a:pPr marL="68580" indent="0">
              <a:buNone/>
            </a:pPr>
            <a:endParaRPr lang="en-US" dirty="0" smtClean="0"/>
          </a:p>
          <a:p>
            <a:pPr marL="525780" indent="-457200">
              <a:buAutoNum type="alphaLcParenR"/>
            </a:pPr>
            <a:r>
              <a:rPr lang="en-US" dirty="0" smtClean="0"/>
              <a:t>the horizontal component of the initial velocity </a:t>
            </a:r>
          </a:p>
          <a:p>
            <a:pPr marL="525780" indent="-457200">
              <a:buAutoNum type="alphaLcParenR"/>
            </a:pPr>
            <a:r>
              <a:rPr lang="en-US" dirty="0" smtClean="0"/>
              <a:t>the vertical component of the initial velocity </a:t>
            </a:r>
          </a:p>
          <a:p>
            <a:pPr marL="525780" indent="-457200">
              <a:buAutoNum type="alphaLcParenR"/>
            </a:pPr>
            <a:r>
              <a:rPr lang="en-US" dirty="0" smtClean="0"/>
              <a:t>the velocity when at the highest point</a:t>
            </a:r>
          </a:p>
          <a:p>
            <a:pPr marL="525780" indent="-457200">
              <a:buAutoNum type="alphaLcParenR"/>
            </a:pPr>
            <a:r>
              <a:rPr lang="en-US" dirty="0"/>
              <a:t>the maximum height reached by the athlete </a:t>
            </a:r>
            <a:endParaRPr lang="en-US" dirty="0" smtClean="0"/>
          </a:p>
          <a:p>
            <a:pPr marL="525780" indent="-457200">
              <a:buAutoNum type="alphaLcParenR"/>
            </a:pPr>
            <a:r>
              <a:rPr lang="en-US" dirty="0"/>
              <a:t>the total time for which the athlete is in the air </a:t>
            </a:r>
            <a:endParaRPr lang="en-US" dirty="0" smtClean="0"/>
          </a:p>
          <a:p>
            <a:pPr marL="525780" indent="-457200">
              <a:buAutoNum type="alphaLcParenR"/>
            </a:pPr>
            <a:r>
              <a:rPr lang="en-US" dirty="0" smtClean="0"/>
              <a:t>the </a:t>
            </a:r>
            <a:r>
              <a:rPr lang="en-US" dirty="0"/>
              <a:t>horizontal distance travelled by the athlete’s </a:t>
            </a:r>
            <a:r>
              <a:rPr lang="en-US" dirty="0" err="1"/>
              <a:t>centre</a:t>
            </a:r>
            <a:r>
              <a:rPr lang="en-US" dirty="0"/>
              <a:t> of mass (assuming that it returns to its original height</a:t>
            </a:r>
            <a:r>
              <a:rPr lang="en-US" dirty="0" smtClean="0"/>
              <a:t>)</a:t>
            </a:r>
          </a:p>
          <a:p>
            <a:pPr marL="525780" indent="-457200">
              <a:buAutoNum type="alphaLcParenR"/>
            </a:pPr>
            <a:r>
              <a:rPr lang="en-US" dirty="0"/>
              <a:t>the athlete’s acceleration at the highest point of the jump</a:t>
            </a:r>
            <a:endParaRPr lang="en-US" dirty="0" smtClean="0"/>
          </a:p>
          <a:p>
            <a:pPr marL="525780" indent="-457200">
              <a:buAutoNum type="alphaLcParenR"/>
            </a:pPr>
            <a:endParaRPr lang="en-US" dirty="0" smtClean="0"/>
          </a:p>
          <a:p>
            <a:pPr marL="68580" indent="0">
              <a:buNone/>
            </a:pPr>
            <a:endParaRPr lang="en-MY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4495800"/>
            <a:ext cx="3771900" cy="159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7332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533400"/>
            <a:ext cx="7024744" cy="1143000"/>
          </a:xfrm>
        </p:spPr>
        <p:txBody>
          <a:bodyPr/>
          <a:lstStyle/>
          <a:p>
            <a:r>
              <a:rPr lang="en-US" dirty="0" smtClean="0"/>
              <a:t>That’s all for today..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752600"/>
            <a:ext cx="6777317" cy="3508977"/>
          </a:xfrm>
        </p:spPr>
        <p:txBody>
          <a:bodyPr>
            <a:normAutofit/>
          </a:bodyPr>
          <a:lstStyle/>
          <a:p>
            <a:r>
              <a:rPr lang="en-US" dirty="0" smtClean="0"/>
              <a:t>SEE you in lab session tomorrow</a:t>
            </a:r>
          </a:p>
          <a:p>
            <a:endParaRPr lang="en-US" dirty="0"/>
          </a:p>
          <a:p>
            <a:r>
              <a:rPr lang="en-US" dirty="0" smtClean="0"/>
              <a:t>p/s : Long holiday on the way …</a:t>
            </a:r>
            <a:r>
              <a:rPr lang="en-US" b="1" dirty="0" smtClean="0">
                <a:solidFill>
                  <a:srgbClr val="FF0000"/>
                </a:solidFill>
              </a:rPr>
              <a:t>HOORAY!!!!!!!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/>
              <a:t>Thursday – Monday)</a:t>
            </a:r>
          </a:p>
          <a:p>
            <a:endParaRPr lang="en-US" dirty="0"/>
          </a:p>
          <a:p>
            <a:r>
              <a:rPr lang="en-US" dirty="0" smtClean="0"/>
              <a:t>Don’t forget your homework's…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US" dirty="0" smtClean="0"/>
          </a:p>
          <a:p>
            <a:r>
              <a:rPr lang="en-US" dirty="0" smtClean="0">
                <a:solidFill>
                  <a:srgbClr val="7030A0"/>
                </a:solidFill>
              </a:rPr>
              <a:t>www.youtube.com/watch?v=zOzsjEmjjHs</a:t>
            </a:r>
          </a:p>
        </p:txBody>
      </p:sp>
      <p:pic>
        <p:nvPicPr>
          <p:cNvPr id="2050" name="Picture 2" descr="D:\anandrajg\Desktop\598579_10151312212749549_823885111_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2784" y="4871067"/>
            <a:ext cx="2667000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724400"/>
            <a:ext cx="2057400" cy="1714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5181600"/>
            <a:ext cx="1524000" cy="1143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9499" y="4772025"/>
            <a:ext cx="1628775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99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Effect of air resistance on projectile motion</a:t>
            </a:r>
            <a:endParaRPr lang="en-MY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5644348" y="2819400"/>
            <a:ext cx="533400" cy="385439"/>
          </a:xfrm>
          <a:prstGeom prst="straightConnector1">
            <a:avLst/>
          </a:prstGeom>
          <a:ln w="22225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129661" y="2565433"/>
            <a:ext cx="2252339" cy="7873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Path of projectile if no air resistance (parabolic)</a:t>
            </a:r>
            <a:endParaRPr lang="en-MY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3886200" y="3352800"/>
            <a:ext cx="533400" cy="114300"/>
          </a:xfrm>
          <a:prstGeom prst="straightConnector1">
            <a:avLst/>
          </a:prstGeom>
          <a:ln w="2222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167261" y="3204839"/>
            <a:ext cx="2252339" cy="7873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Path if air resistance is present</a:t>
            </a:r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1066800" y="2290439"/>
            <a:ext cx="5348889" cy="1771929"/>
          </a:xfrm>
          <a:custGeom>
            <a:avLst/>
            <a:gdLst>
              <a:gd name="connsiteX0" fmla="*/ 0 w 5628442"/>
              <a:gd name="connsiteY0" fmla="*/ 1491502 h 1535891"/>
              <a:gd name="connsiteX1" fmla="*/ 2663301 w 5628442"/>
              <a:gd name="connsiteY1" fmla="*/ 54 h 1535891"/>
              <a:gd name="connsiteX2" fmla="*/ 5628442 w 5628442"/>
              <a:gd name="connsiteY2" fmla="*/ 1535891 h 1535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28442" h="1535891">
                <a:moveTo>
                  <a:pt x="0" y="1491502"/>
                </a:moveTo>
                <a:cubicBezTo>
                  <a:pt x="862613" y="742079"/>
                  <a:pt x="1725227" y="-7344"/>
                  <a:pt x="2663301" y="54"/>
                </a:cubicBezTo>
                <a:cubicBezTo>
                  <a:pt x="3601375" y="7452"/>
                  <a:pt x="4614908" y="771671"/>
                  <a:pt x="5628442" y="1535891"/>
                </a:cubicBezTo>
              </a:path>
            </a:pathLst>
          </a:cu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0" name="Freeform 9"/>
          <p:cNvSpPr/>
          <p:nvPr/>
        </p:nvSpPr>
        <p:spPr>
          <a:xfrm>
            <a:off x="1072348" y="2705106"/>
            <a:ext cx="4572000" cy="1301871"/>
          </a:xfrm>
          <a:custGeom>
            <a:avLst/>
            <a:gdLst>
              <a:gd name="connsiteX0" fmla="*/ 0 w 4163627"/>
              <a:gd name="connsiteY0" fmla="*/ 1092029 h 1092029"/>
              <a:gd name="connsiteX1" fmla="*/ 1917577 w 4163627"/>
              <a:gd name="connsiteY1" fmla="*/ 76 h 1092029"/>
              <a:gd name="connsiteX2" fmla="*/ 4163627 w 4163627"/>
              <a:gd name="connsiteY2" fmla="*/ 1029885 h 1092029"/>
              <a:gd name="connsiteX3" fmla="*/ 4163627 w 4163627"/>
              <a:gd name="connsiteY3" fmla="*/ 1029885 h 1092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63627" h="1092029">
                <a:moveTo>
                  <a:pt x="0" y="1092029"/>
                </a:moveTo>
                <a:cubicBezTo>
                  <a:pt x="611819" y="551231"/>
                  <a:pt x="1223639" y="10433"/>
                  <a:pt x="1917577" y="76"/>
                </a:cubicBezTo>
                <a:cubicBezTo>
                  <a:pt x="2611515" y="-10281"/>
                  <a:pt x="4163627" y="1029885"/>
                  <a:pt x="4163627" y="1029885"/>
                </a:cubicBezTo>
                <a:lnTo>
                  <a:pt x="4163627" y="1029885"/>
                </a:lnTo>
              </a:path>
            </a:pathLst>
          </a:cu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5607820" y="3905097"/>
            <a:ext cx="259580" cy="214142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354378" y="4005497"/>
            <a:ext cx="122622" cy="113742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2219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  <p:bldP spid="16" grpId="0"/>
      <p:bldP spid="9" grpId="0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Effect of air resistance on projectile motion</a:t>
            </a:r>
            <a:endParaRPr lang="en-MY" dirty="0"/>
          </a:p>
        </p:txBody>
      </p:sp>
      <p:sp>
        <p:nvSpPr>
          <p:cNvPr id="29" name="Rectangle 28"/>
          <p:cNvSpPr/>
          <p:nvPr/>
        </p:nvSpPr>
        <p:spPr>
          <a:xfrm>
            <a:off x="1200290" y="4119239"/>
            <a:ext cx="4572000" cy="14459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 smtClean="0">
                <a:solidFill>
                  <a:schemeClr val="tx1"/>
                </a:solidFill>
              </a:rPr>
              <a:t>Time taken for its upward path is shorter than time taken for its downward path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T1&lt;T2</a:t>
            </a:r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 rot="19723801">
            <a:off x="4969955" y="4882118"/>
            <a:ext cx="1950144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bg2">
                    <a:lumMod val="50000"/>
                  </a:schemeClr>
                </a:solidFill>
                <a:latin typeface="Boopee" pitchFamily="2" charset="0"/>
              </a:rPr>
              <a:t>WHY???..</a:t>
            </a:r>
            <a:endParaRPr lang="en-MY" sz="4400" dirty="0">
              <a:solidFill>
                <a:schemeClr val="bg2">
                  <a:lumMod val="50000"/>
                </a:schemeClr>
              </a:solidFill>
              <a:latin typeface="Boopee" pitchFamily="2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3200400" y="2819400"/>
            <a:ext cx="2959" cy="1305955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1134123" y="2362200"/>
            <a:ext cx="5410200" cy="1828800"/>
            <a:chOff x="1134123" y="2362200"/>
            <a:chExt cx="5410200" cy="1828800"/>
          </a:xfrm>
        </p:grpSpPr>
        <p:cxnSp>
          <p:nvCxnSpPr>
            <p:cNvPr id="13" name="Straight Arrow Connector 12"/>
            <p:cNvCxnSpPr/>
            <p:nvPr/>
          </p:nvCxnSpPr>
          <p:spPr>
            <a:xfrm>
              <a:off x="1143000" y="4119239"/>
              <a:ext cx="1905000" cy="0"/>
            </a:xfrm>
            <a:prstGeom prst="straightConnector1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3302956" y="4125354"/>
              <a:ext cx="2362200" cy="1"/>
            </a:xfrm>
            <a:prstGeom prst="straightConnector1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1956047" y="3733800"/>
              <a:ext cx="609600" cy="2896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t1</a:t>
              </a:r>
              <a:r>
                <a:rPr lang="en-US" dirty="0" smtClean="0"/>
                <a:t>1</a:t>
              </a:r>
              <a:endParaRPr lang="en-MY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657600" y="3741384"/>
              <a:ext cx="609600" cy="2896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t2</a:t>
              </a:r>
              <a:r>
                <a:rPr lang="en-US" dirty="0" smtClean="0"/>
                <a:t>1</a:t>
              </a:r>
              <a:endParaRPr lang="en-MY" dirty="0"/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1134123" y="2362200"/>
              <a:ext cx="5410200" cy="1828800"/>
              <a:chOff x="1066800" y="2290439"/>
              <a:chExt cx="5410200" cy="1828800"/>
            </a:xfrm>
          </p:grpSpPr>
          <p:sp>
            <p:nvSpPr>
              <p:cNvPr id="36" name="Freeform 35"/>
              <p:cNvSpPr/>
              <p:nvPr/>
            </p:nvSpPr>
            <p:spPr>
              <a:xfrm>
                <a:off x="1066800" y="2290439"/>
                <a:ext cx="5348889" cy="1771929"/>
              </a:xfrm>
              <a:custGeom>
                <a:avLst/>
                <a:gdLst>
                  <a:gd name="connsiteX0" fmla="*/ 0 w 5628442"/>
                  <a:gd name="connsiteY0" fmla="*/ 1491502 h 1535891"/>
                  <a:gd name="connsiteX1" fmla="*/ 2663301 w 5628442"/>
                  <a:gd name="connsiteY1" fmla="*/ 54 h 1535891"/>
                  <a:gd name="connsiteX2" fmla="*/ 5628442 w 5628442"/>
                  <a:gd name="connsiteY2" fmla="*/ 1535891 h 15358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628442" h="1535891">
                    <a:moveTo>
                      <a:pt x="0" y="1491502"/>
                    </a:moveTo>
                    <a:cubicBezTo>
                      <a:pt x="862613" y="742079"/>
                      <a:pt x="1725227" y="-7344"/>
                      <a:pt x="2663301" y="54"/>
                    </a:cubicBezTo>
                    <a:cubicBezTo>
                      <a:pt x="3601375" y="7452"/>
                      <a:pt x="4614908" y="771671"/>
                      <a:pt x="5628442" y="1535891"/>
                    </a:cubicBezTo>
                  </a:path>
                </a:pathLst>
              </a:cu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  <p:sp>
            <p:nvSpPr>
              <p:cNvPr id="37" name="Freeform 36"/>
              <p:cNvSpPr/>
              <p:nvPr/>
            </p:nvSpPr>
            <p:spPr>
              <a:xfrm>
                <a:off x="1072348" y="2705106"/>
                <a:ext cx="4572000" cy="1301871"/>
              </a:xfrm>
              <a:custGeom>
                <a:avLst/>
                <a:gdLst>
                  <a:gd name="connsiteX0" fmla="*/ 0 w 4163627"/>
                  <a:gd name="connsiteY0" fmla="*/ 1092029 h 1092029"/>
                  <a:gd name="connsiteX1" fmla="*/ 1917577 w 4163627"/>
                  <a:gd name="connsiteY1" fmla="*/ 76 h 1092029"/>
                  <a:gd name="connsiteX2" fmla="*/ 4163627 w 4163627"/>
                  <a:gd name="connsiteY2" fmla="*/ 1029885 h 1092029"/>
                  <a:gd name="connsiteX3" fmla="*/ 4163627 w 4163627"/>
                  <a:gd name="connsiteY3" fmla="*/ 1029885 h 1092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63627" h="1092029">
                    <a:moveTo>
                      <a:pt x="0" y="1092029"/>
                    </a:moveTo>
                    <a:cubicBezTo>
                      <a:pt x="611819" y="551231"/>
                      <a:pt x="1223639" y="10433"/>
                      <a:pt x="1917577" y="76"/>
                    </a:cubicBezTo>
                    <a:cubicBezTo>
                      <a:pt x="2611515" y="-10281"/>
                      <a:pt x="4163627" y="1029885"/>
                      <a:pt x="4163627" y="1029885"/>
                    </a:cubicBezTo>
                    <a:lnTo>
                      <a:pt x="4163627" y="1029885"/>
                    </a:lnTo>
                  </a:path>
                </a:pathLst>
              </a:cu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  <p:cxnSp>
            <p:nvCxnSpPr>
              <p:cNvPr id="38" name="Straight Arrow Connector 37"/>
              <p:cNvCxnSpPr/>
              <p:nvPr/>
            </p:nvCxnSpPr>
            <p:spPr>
              <a:xfrm>
                <a:off x="5607820" y="3905097"/>
                <a:ext cx="259580" cy="214142"/>
              </a:xfrm>
              <a:prstGeom prst="straightConnector1">
                <a:avLst/>
              </a:prstGeom>
              <a:ln w="2222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/>
              <p:nvPr/>
            </p:nvCxnSpPr>
            <p:spPr>
              <a:xfrm>
                <a:off x="6354378" y="4005497"/>
                <a:ext cx="122622" cy="113742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22382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Effect of air resistance on projectile motion</a:t>
            </a:r>
            <a:endParaRPr lang="en-MY" dirty="0"/>
          </a:p>
        </p:txBody>
      </p:sp>
      <p:sp>
        <p:nvSpPr>
          <p:cNvPr id="29" name="Rectangle 28"/>
          <p:cNvSpPr/>
          <p:nvPr/>
        </p:nvSpPr>
        <p:spPr>
          <a:xfrm>
            <a:off x="1200290" y="4117391"/>
            <a:ext cx="4572000" cy="1447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MY" dirty="0">
              <a:solidFill>
                <a:schemeClr val="tx1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952500" y="4724400"/>
            <a:ext cx="1349776" cy="1442991"/>
            <a:chOff x="952500" y="4724400"/>
            <a:chExt cx="1349776" cy="1442991"/>
          </a:xfrm>
        </p:grpSpPr>
        <p:sp>
          <p:nvSpPr>
            <p:cNvPr id="11" name="Rectangle 10"/>
            <p:cNvSpPr/>
            <p:nvPr/>
          </p:nvSpPr>
          <p:spPr>
            <a:xfrm>
              <a:off x="952500" y="5718329"/>
              <a:ext cx="609600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mg</a:t>
              </a:r>
              <a:endParaRPr lang="en-MY" sz="1000" b="1" dirty="0">
                <a:solidFill>
                  <a:schemeClr val="tx1"/>
                </a:solidFill>
              </a:endParaRPr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955089" y="4724400"/>
              <a:ext cx="1347187" cy="1442991"/>
              <a:chOff x="955089" y="4724400"/>
              <a:chExt cx="1347187" cy="1442991"/>
            </a:xfrm>
          </p:grpSpPr>
          <p:cxnSp>
            <p:nvCxnSpPr>
              <p:cNvPr id="10" name="Straight Arrow Connector 9"/>
              <p:cNvCxnSpPr/>
              <p:nvPr/>
            </p:nvCxnSpPr>
            <p:spPr>
              <a:xfrm>
                <a:off x="1378998" y="5379868"/>
                <a:ext cx="0" cy="381000"/>
              </a:xfrm>
              <a:prstGeom prst="straightConnector1">
                <a:avLst/>
              </a:prstGeom>
              <a:ln w="2222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/>
              <p:cNvGrpSpPr/>
              <p:nvPr/>
            </p:nvGrpSpPr>
            <p:grpSpPr>
              <a:xfrm>
                <a:off x="955089" y="4724400"/>
                <a:ext cx="1347187" cy="1442991"/>
                <a:chOff x="955089" y="4724400"/>
                <a:chExt cx="1347187" cy="1442991"/>
              </a:xfrm>
            </p:grpSpPr>
            <p:sp>
              <p:nvSpPr>
                <p:cNvPr id="3" name="Oval 2"/>
                <p:cNvSpPr/>
                <p:nvPr/>
              </p:nvSpPr>
              <p:spPr>
                <a:xfrm>
                  <a:off x="1333500" y="5181600"/>
                  <a:ext cx="228600" cy="2286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  <p:cxnSp>
              <p:nvCxnSpPr>
                <p:cNvPr id="18" name="Straight Arrow Connector 17"/>
                <p:cNvCxnSpPr/>
                <p:nvPr/>
              </p:nvCxnSpPr>
              <p:spPr>
                <a:xfrm>
                  <a:off x="1544344" y="5374691"/>
                  <a:ext cx="0" cy="381000"/>
                </a:xfrm>
                <a:prstGeom prst="straightConnector1">
                  <a:avLst/>
                </a:prstGeom>
                <a:ln w="2222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Rectangle 18"/>
                <p:cNvSpPr/>
                <p:nvPr/>
              </p:nvSpPr>
              <p:spPr>
                <a:xfrm>
                  <a:off x="1464076" y="5710931"/>
                  <a:ext cx="838200" cy="4564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900" b="1" dirty="0" smtClean="0">
                      <a:solidFill>
                        <a:schemeClr val="tx1"/>
                      </a:solidFill>
                    </a:rPr>
                    <a:t>Air resistance</a:t>
                  </a:r>
                  <a:endParaRPr lang="en-MY" sz="9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>
                  <a:off x="955089" y="4724400"/>
                  <a:ext cx="1178511" cy="3048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 dirty="0" smtClean="0">
                      <a:solidFill>
                        <a:schemeClr val="tx1"/>
                      </a:solidFill>
                    </a:rPr>
                    <a:t>Object moving up</a:t>
                  </a:r>
                  <a:endParaRPr lang="en-MY" sz="1400" b="1" dirty="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grpSp>
        <p:nvGrpSpPr>
          <p:cNvPr id="34" name="Group 33"/>
          <p:cNvGrpSpPr/>
          <p:nvPr/>
        </p:nvGrpSpPr>
        <p:grpSpPr>
          <a:xfrm>
            <a:off x="2302276" y="4724400"/>
            <a:ext cx="1779928" cy="1333500"/>
            <a:chOff x="2302276" y="4724400"/>
            <a:chExt cx="1779928" cy="1333500"/>
          </a:xfrm>
        </p:grpSpPr>
        <p:sp>
          <p:nvSpPr>
            <p:cNvPr id="23" name="Oval 22"/>
            <p:cNvSpPr/>
            <p:nvPr/>
          </p:nvSpPr>
          <p:spPr>
            <a:xfrm>
              <a:off x="2941421" y="5455886"/>
              <a:ext cx="228600" cy="2286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3153788" y="5653784"/>
              <a:ext cx="0" cy="381000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2302276" y="5107438"/>
              <a:ext cx="838200" cy="4564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b="1" dirty="0" smtClean="0">
                  <a:solidFill>
                    <a:schemeClr val="tx1"/>
                  </a:solidFill>
                </a:rPr>
                <a:t>Air resistance</a:t>
              </a:r>
              <a:endParaRPr lang="en-MY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545258" y="4724400"/>
              <a:ext cx="1536946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Object moving down</a:t>
              </a:r>
              <a:endParaRPr lang="en-MY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V="1">
              <a:off x="3003428" y="5168286"/>
              <a:ext cx="0" cy="30017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/>
            <p:cNvSpPr/>
            <p:nvPr/>
          </p:nvSpPr>
          <p:spPr>
            <a:xfrm>
              <a:off x="3068298" y="5753100"/>
              <a:ext cx="609600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mg</a:t>
              </a:r>
              <a:endParaRPr lang="en-MY" sz="1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1" name="Rectangle 20"/>
          <p:cNvSpPr/>
          <p:nvPr/>
        </p:nvSpPr>
        <p:spPr>
          <a:xfrm>
            <a:off x="685800" y="6167391"/>
            <a:ext cx="508649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smtClean="0"/>
              <a:t>Note : Air resistance is always opposite to motion</a:t>
            </a:r>
            <a:endParaRPr lang="en-MY" sz="1400" b="1" dirty="0"/>
          </a:p>
        </p:txBody>
      </p:sp>
      <p:sp>
        <p:nvSpPr>
          <p:cNvPr id="32" name="Rectangle 31"/>
          <p:cNvSpPr/>
          <p:nvPr/>
        </p:nvSpPr>
        <p:spPr>
          <a:xfrm>
            <a:off x="4267200" y="4496170"/>
            <a:ext cx="2819400" cy="14429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chemeClr val="tx1"/>
                </a:solidFill>
              </a:rPr>
              <a:t>The net force is less on the way down.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The smaller acceleration means a greater time taken to cover the same distance</a:t>
            </a:r>
            <a:endParaRPr lang="en-MY" sz="1200" b="1" dirty="0">
              <a:solidFill>
                <a:schemeClr val="tx1"/>
              </a:solidFill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1134123" y="2651094"/>
            <a:ext cx="5410200" cy="1828800"/>
            <a:chOff x="1134123" y="2362200"/>
            <a:chExt cx="5410200" cy="1828800"/>
          </a:xfrm>
        </p:grpSpPr>
        <p:cxnSp>
          <p:nvCxnSpPr>
            <p:cNvPr id="55" name="Straight Connector 54"/>
            <p:cNvCxnSpPr/>
            <p:nvPr/>
          </p:nvCxnSpPr>
          <p:spPr>
            <a:xfrm>
              <a:off x="3200400" y="2819400"/>
              <a:ext cx="2959" cy="1305955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" name="Group 55"/>
            <p:cNvGrpSpPr/>
            <p:nvPr/>
          </p:nvGrpSpPr>
          <p:grpSpPr>
            <a:xfrm>
              <a:off x="1134123" y="2362200"/>
              <a:ext cx="5410200" cy="1828800"/>
              <a:chOff x="1134123" y="2362200"/>
              <a:chExt cx="5410200" cy="1828800"/>
            </a:xfrm>
          </p:grpSpPr>
          <p:cxnSp>
            <p:nvCxnSpPr>
              <p:cNvPr id="57" name="Straight Arrow Connector 56"/>
              <p:cNvCxnSpPr/>
              <p:nvPr/>
            </p:nvCxnSpPr>
            <p:spPr>
              <a:xfrm>
                <a:off x="1143000" y="4119239"/>
                <a:ext cx="1905000" cy="0"/>
              </a:xfrm>
              <a:prstGeom prst="straightConnector1">
                <a:avLst/>
              </a:prstGeom>
              <a:ln w="19050"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/>
              <p:nvPr/>
            </p:nvCxnSpPr>
            <p:spPr>
              <a:xfrm flipV="1">
                <a:off x="3302956" y="4125354"/>
                <a:ext cx="2362200" cy="1"/>
              </a:xfrm>
              <a:prstGeom prst="straightConnector1">
                <a:avLst/>
              </a:prstGeom>
              <a:ln w="19050"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Rectangle 58"/>
              <p:cNvSpPr/>
              <p:nvPr/>
            </p:nvSpPr>
            <p:spPr>
              <a:xfrm>
                <a:off x="1956047" y="3733800"/>
                <a:ext cx="609600" cy="2896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t1</a:t>
                </a:r>
                <a:r>
                  <a:rPr lang="en-US" dirty="0" smtClean="0"/>
                  <a:t>1</a:t>
                </a:r>
                <a:endParaRPr lang="en-MY" dirty="0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3657600" y="3741384"/>
                <a:ext cx="609600" cy="2896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t2</a:t>
                </a:r>
                <a:r>
                  <a:rPr lang="en-US" dirty="0" smtClean="0"/>
                  <a:t>1</a:t>
                </a:r>
                <a:endParaRPr lang="en-MY" dirty="0"/>
              </a:p>
            </p:txBody>
          </p:sp>
          <p:grpSp>
            <p:nvGrpSpPr>
              <p:cNvPr id="61" name="Group 60"/>
              <p:cNvGrpSpPr/>
              <p:nvPr/>
            </p:nvGrpSpPr>
            <p:grpSpPr>
              <a:xfrm>
                <a:off x="1134123" y="2362200"/>
                <a:ext cx="5410200" cy="1828800"/>
                <a:chOff x="1066800" y="2290439"/>
                <a:chExt cx="5410200" cy="1828800"/>
              </a:xfrm>
            </p:grpSpPr>
            <p:sp>
              <p:nvSpPr>
                <p:cNvPr id="62" name="Freeform 61"/>
                <p:cNvSpPr/>
                <p:nvPr/>
              </p:nvSpPr>
              <p:spPr>
                <a:xfrm>
                  <a:off x="1066800" y="2290439"/>
                  <a:ext cx="5348889" cy="1771929"/>
                </a:xfrm>
                <a:custGeom>
                  <a:avLst/>
                  <a:gdLst>
                    <a:gd name="connsiteX0" fmla="*/ 0 w 5628442"/>
                    <a:gd name="connsiteY0" fmla="*/ 1491502 h 1535891"/>
                    <a:gd name="connsiteX1" fmla="*/ 2663301 w 5628442"/>
                    <a:gd name="connsiteY1" fmla="*/ 54 h 1535891"/>
                    <a:gd name="connsiteX2" fmla="*/ 5628442 w 5628442"/>
                    <a:gd name="connsiteY2" fmla="*/ 1535891 h 15358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628442" h="1535891">
                      <a:moveTo>
                        <a:pt x="0" y="1491502"/>
                      </a:moveTo>
                      <a:cubicBezTo>
                        <a:pt x="862613" y="742079"/>
                        <a:pt x="1725227" y="-7344"/>
                        <a:pt x="2663301" y="54"/>
                      </a:cubicBezTo>
                      <a:cubicBezTo>
                        <a:pt x="3601375" y="7452"/>
                        <a:pt x="4614908" y="771671"/>
                        <a:pt x="5628442" y="1535891"/>
                      </a:cubicBezTo>
                    </a:path>
                  </a:pathLst>
                </a:cu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  <p:sp>
              <p:nvSpPr>
                <p:cNvPr id="63" name="Freeform 62"/>
                <p:cNvSpPr/>
                <p:nvPr/>
              </p:nvSpPr>
              <p:spPr>
                <a:xfrm>
                  <a:off x="1072348" y="2705106"/>
                  <a:ext cx="4572000" cy="1301871"/>
                </a:xfrm>
                <a:custGeom>
                  <a:avLst/>
                  <a:gdLst>
                    <a:gd name="connsiteX0" fmla="*/ 0 w 4163627"/>
                    <a:gd name="connsiteY0" fmla="*/ 1092029 h 1092029"/>
                    <a:gd name="connsiteX1" fmla="*/ 1917577 w 4163627"/>
                    <a:gd name="connsiteY1" fmla="*/ 76 h 1092029"/>
                    <a:gd name="connsiteX2" fmla="*/ 4163627 w 4163627"/>
                    <a:gd name="connsiteY2" fmla="*/ 1029885 h 1092029"/>
                    <a:gd name="connsiteX3" fmla="*/ 4163627 w 4163627"/>
                    <a:gd name="connsiteY3" fmla="*/ 1029885 h 10920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163627" h="1092029">
                      <a:moveTo>
                        <a:pt x="0" y="1092029"/>
                      </a:moveTo>
                      <a:cubicBezTo>
                        <a:pt x="611819" y="551231"/>
                        <a:pt x="1223639" y="10433"/>
                        <a:pt x="1917577" y="76"/>
                      </a:cubicBezTo>
                      <a:cubicBezTo>
                        <a:pt x="2611515" y="-10281"/>
                        <a:pt x="4163627" y="1029885"/>
                        <a:pt x="4163627" y="1029885"/>
                      </a:cubicBezTo>
                      <a:lnTo>
                        <a:pt x="4163627" y="1029885"/>
                      </a:lnTo>
                    </a:path>
                  </a:pathLst>
                </a:custGeom>
                <a:ln w="3492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  <p:cxnSp>
              <p:nvCxnSpPr>
                <p:cNvPr id="64" name="Straight Arrow Connector 63"/>
                <p:cNvCxnSpPr/>
                <p:nvPr/>
              </p:nvCxnSpPr>
              <p:spPr>
                <a:xfrm>
                  <a:off x="5607820" y="3905097"/>
                  <a:ext cx="259580" cy="214142"/>
                </a:xfrm>
                <a:prstGeom prst="straightConnector1">
                  <a:avLst/>
                </a:prstGeom>
                <a:ln w="22225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Arrow Connector 64"/>
                <p:cNvCxnSpPr/>
                <p:nvPr/>
              </p:nvCxnSpPr>
              <p:spPr>
                <a:xfrm>
                  <a:off x="6354378" y="4005497"/>
                  <a:ext cx="122622" cy="113742"/>
                </a:xfrm>
                <a:prstGeom prst="straightConnector1">
                  <a:avLst/>
                </a:prstGeom>
                <a:ln w="2222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210882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Effect of air resistance on projectile motion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conclusion</a:t>
            </a:r>
            <a:r>
              <a:rPr lang="en-MY" dirty="0" smtClean="0"/>
              <a:t>, projectile motion in air </a:t>
            </a:r>
          </a:p>
          <a:p>
            <a:pPr marL="68580" indent="0">
              <a:buNone/>
            </a:pPr>
            <a:r>
              <a:rPr lang="en-US" dirty="0" smtClean="0"/>
              <a:t>	a)reduce its range</a:t>
            </a:r>
          </a:p>
          <a:p>
            <a:pPr marL="68580" indent="0">
              <a:buNone/>
            </a:pPr>
            <a:r>
              <a:rPr lang="en-US" dirty="0"/>
              <a:t>	</a:t>
            </a:r>
            <a:r>
              <a:rPr lang="en-US" dirty="0" smtClean="0"/>
              <a:t>b)reduce its maximum height</a:t>
            </a:r>
          </a:p>
          <a:p>
            <a:pPr marL="68580" indent="0">
              <a:buNone/>
            </a:pPr>
            <a:r>
              <a:rPr lang="en-US" dirty="0"/>
              <a:t>	</a:t>
            </a:r>
            <a:r>
              <a:rPr lang="en-US" dirty="0" smtClean="0"/>
              <a:t>c)increase its angle of descent</a:t>
            </a:r>
          </a:p>
          <a:p>
            <a:pPr marL="68580" indent="0">
              <a:buNone/>
            </a:pPr>
            <a:endParaRPr lang="en-US" dirty="0" smtClean="0"/>
          </a:p>
          <a:p>
            <a:pPr marL="68580" indent="0">
              <a:buNone/>
            </a:pPr>
            <a:endParaRPr lang="en-US" dirty="0" smtClean="0"/>
          </a:p>
        </p:txBody>
      </p:sp>
      <p:grpSp>
        <p:nvGrpSpPr>
          <p:cNvPr id="15" name="Group 14"/>
          <p:cNvGrpSpPr/>
          <p:nvPr/>
        </p:nvGrpSpPr>
        <p:grpSpPr>
          <a:xfrm>
            <a:off x="1066800" y="4267200"/>
            <a:ext cx="7315200" cy="1828800"/>
            <a:chOff x="1066800" y="2290439"/>
            <a:chExt cx="7315200" cy="1828800"/>
          </a:xfrm>
        </p:grpSpPr>
        <p:cxnSp>
          <p:nvCxnSpPr>
            <p:cNvPr id="16" name="Straight Arrow Connector 15"/>
            <p:cNvCxnSpPr/>
            <p:nvPr/>
          </p:nvCxnSpPr>
          <p:spPr>
            <a:xfrm flipH="1">
              <a:off x="5644348" y="2819400"/>
              <a:ext cx="533400" cy="385439"/>
            </a:xfrm>
            <a:prstGeom prst="straightConnector1">
              <a:avLst/>
            </a:prstGeom>
            <a:ln w="22225">
              <a:solidFill>
                <a:schemeClr val="bg2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6129661" y="2565433"/>
              <a:ext cx="2252339" cy="78736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Path of projectile if no air resistance (parabolic)</a:t>
              </a:r>
              <a:endParaRPr lang="en-MY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V="1">
              <a:off x="3886200" y="3352800"/>
              <a:ext cx="533400" cy="114300"/>
            </a:xfrm>
            <a:prstGeom prst="straightConnector1">
              <a:avLst/>
            </a:prstGeom>
            <a:ln w="22225">
              <a:solidFill>
                <a:schemeClr val="accent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2167261" y="3204839"/>
              <a:ext cx="2252339" cy="78736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Path if air resistance is present</a:t>
              </a:r>
              <a:endParaRPr lang="en-MY" dirty="0">
                <a:solidFill>
                  <a:schemeClr val="tx1"/>
                </a:solidFill>
              </a:endParaRP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1066800" y="2290439"/>
              <a:ext cx="5410200" cy="1828800"/>
              <a:chOff x="1066800" y="2290439"/>
              <a:chExt cx="5410200" cy="1828800"/>
            </a:xfrm>
          </p:grpSpPr>
          <p:sp>
            <p:nvSpPr>
              <p:cNvPr id="21" name="Freeform 20"/>
              <p:cNvSpPr/>
              <p:nvPr/>
            </p:nvSpPr>
            <p:spPr>
              <a:xfrm>
                <a:off x="1066800" y="2290439"/>
                <a:ext cx="5348889" cy="1771929"/>
              </a:xfrm>
              <a:custGeom>
                <a:avLst/>
                <a:gdLst>
                  <a:gd name="connsiteX0" fmla="*/ 0 w 5628442"/>
                  <a:gd name="connsiteY0" fmla="*/ 1491502 h 1535891"/>
                  <a:gd name="connsiteX1" fmla="*/ 2663301 w 5628442"/>
                  <a:gd name="connsiteY1" fmla="*/ 54 h 1535891"/>
                  <a:gd name="connsiteX2" fmla="*/ 5628442 w 5628442"/>
                  <a:gd name="connsiteY2" fmla="*/ 1535891 h 15358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628442" h="1535891">
                    <a:moveTo>
                      <a:pt x="0" y="1491502"/>
                    </a:moveTo>
                    <a:cubicBezTo>
                      <a:pt x="862613" y="742079"/>
                      <a:pt x="1725227" y="-7344"/>
                      <a:pt x="2663301" y="54"/>
                    </a:cubicBezTo>
                    <a:cubicBezTo>
                      <a:pt x="3601375" y="7452"/>
                      <a:pt x="4614908" y="771671"/>
                      <a:pt x="5628442" y="1535891"/>
                    </a:cubicBezTo>
                  </a:path>
                </a:pathLst>
              </a:cu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  <p:sp>
            <p:nvSpPr>
              <p:cNvPr id="22" name="Freeform 21"/>
              <p:cNvSpPr/>
              <p:nvPr/>
            </p:nvSpPr>
            <p:spPr>
              <a:xfrm>
                <a:off x="1072348" y="2705106"/>
                <a:ext cx="4572000" cy="1301871"/>
              </a:xfrm>
              <a:custGeom>
                <a:avLst/>
                <a:gdLst>
                  <a:gd name="connsiteX0" fmla="*/ 0 w 4163627"/>
                  <a:gd name="connsiteY0" fmla="*/ 1092029 h 1092029"/>
                  <a:gd name="connsiteX1" fmla="*/ 1917577 w 4163627"/>
                  <a:gd name="connsiteY1" fmla="*/ 76 h 1092029"/>
                  <a:gd name="connsiteX2" fmla="*/ 4163627 w 4163627"/>
                  <a:gd name="connsiteY2" fmla="*/ 1029885 h 1092029"/>
                  <a:gd name="connsiteX3" fmla="*/ 4163627 w 4163627"/>
                  <a:gd name="connsiteY3" fmla="*/ 1029885 h 1092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63627" h="1092029">
                    <a:moveTo>
                      <a:pt x="0" y="1092029"/>
                    </a:moveTo>
                    <a:cubicBezTo>
                      <a:pt x="611819" y="551231"/>
                      <a:pt x="1223639" y="10433"/>
                      <a:pt x="1917577" y="76"/>
                    </a:cubicBezTo>
                    <a:cubicBezTo>
                      <a:pt x="2611515" y="-10281"/>
                      <a:pt x="4163627" y="1029885"/>
                      <a:pt x="4163627" y="1029885"/>
                    </a:cubicBezTo>
                    <a:lnTo>
                      <a:pt x="4163627" y="1029885"/>
                    </a:lnTo>
                  </a:path>
                </a:pathLst>
              </a:cu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  <p:cxnSp>
            <p:nvCxnSpPr>
              <p:cNvPr id="23" name="Straight Arrow Connector 22"/>
              <p:cNvCxnSpPr/>
              <p:nvPr/>
            </p:nvCxnSpPr>
            <p:spPr>
              <a:xfrm>
                <a:off x="5607820" y="3905097"/>
                <a:ext cx="259580" cy="214142"/>
              </a:xfrm>
              <a:prstGeom prst="straightConnector1">
                <a:avLst/>
              </a:prstGeom>
              <a:ln w="2222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/>
              <p:nvPr/>
            </p:nvCxnSpPr>
            <p:spPr>
              <a:xfrm>
                <a:off x="6354378" y="4005497"/>
                <a:ext cx="122622" cy="113742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289826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838200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Effect of air resistance on projectile motion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290762"/>
            <a:ext cx="6777317" cy="3429000"/>
          </a:xfrm>
        </p:spPr>
        <p:txBody>
          <a:bodyPr>
            <a:normAutofit/>
          </a:bodyPr>
          <a:lstStyle/>
          <a:p>
            <a:r>
              <a:rPr lang="en-US" dirty="0" smtClean="0"/>
              <a:t>Factors that effect air resistance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Silhouette Area </a:t>
            </a:r>
            <a:r>
              <a:rPr lang="en-US" dirty="0" smtClean="0"/>
              <a:t>…</a:t>
            </a:r>
            <a:r>
              <a:rPr lang="en-US" b="1" dirty="0" smtClean="0">
                <a:solidFill>
                  <a:srgbClr val="FF0000"/>
                </a:solidFill>
              </a:rPr>
              <a:t>bigger</a:t>
            </a:r>
            <a:r>
              <a:rPr lang="en-US" dirty="0" smtClean="0"/>
              <a:t> the cross sectional area bigger the air resistance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Mass</a:t>
            </a:r>
            <a:r>
              <a:rPr lang="en-US" dirty="0" smtClean="0"/>
              <a:t>…</a:t>
            </a:r>
            <a:r>
              <a:rPr lang="en-US" b="1" dirty="0" smtClean="0">
                <a:solidFill>
                  <a:srgbClr val="FF0000"/>
                </a:solidFill>
              </a:rPr>
              <a:t>Smaller</a:t>
            </a:r>
            <a:r>
              <a:rPr lang="en-US" dirty="0" smtClean="0"/>
              <a:t> the mass, bigger the air resistance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 : table tennis ball experience more resistance than shot putt.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Boopee" pitchFamily="2" charset="0"/>
              </a:rPr>
              <a:t> </a:t>
            </a:r>
            <a:endParaRPr lang="en-US" dirty="0" smtClean="0"/>
          </a:p>
          <a:p>
            <a:pPr marL="6858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291012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think about objects that move horizontal…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Horizontal Motion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there were no gravity, an object moving horizontally (in the x-direction) would continue to move in a </a:t>
            </a:r>
            <a:r>
              <a:rPr lang="en-US" b="1" u="sng" dirty="0" smtClean="0">
                <a:solidFill>
                  <a:srgbClr val="FF0000"/>
                </a:solidFill>
              </a:rPr>
              <a:t>straight line</a:t>
            </a:r>
            <a:endParaRPr lang="en-US" b="1" dirty="0" smtClean="0">
              <a:solidFill>
                <a:srgbClr val="FF0000"/>
              </a:solidFill>
            </a:endParaRPr>
          </a:p>
        </p:txBody>
      </p:sp>
      <p:pic>
        <p:nvPicPr>
          <p:cNvPr id="5" name="Picture 3" descr=" 05-02.jpg                                                      0000006DCPS3e_cd                       BB34F719:"/>
          <p:cNvPicPr>
            <a:picLocks noChangeAspect="1" noChangeArrowheads="1"/>
          </p:cNvPicPr>
          <p:nvPr/>
        </p:nvPicPr>
        <p:blipFill>
          <a:blip r:embed="rId2" cstate="print"/>
          <a:srcRect t="33721" r="76458" b="37209"/>
          <a:stretch>
            <a:fillRect/>
          </a:stretch>
        </p:blipFill>
        <p:spPr bwMode="auto">
          <a:xfrm>
            <a:off x="4876800" y="2209800"/>
            <a:ext cx="3810000" cy="352777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Vertical Motion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If an object is dropped vertically (in the y-direction), then </a:t>
            </a:r>
            <a:r>
              <a:rPr lang="en-US" b="1" dirty="0" smtClean="0">
                <a:solidFill>
                  <a:srgbClr val="FF0000"/>
                </a:solidFill>
              </a:rPr>
              <a:t>gravity</a:t>
            </a:r>
            <a:r>
              <a:rPr lang="en-US" dirty="0" smtClean="0"/>
              <a:t> causes it to </a:t>
            </a:r>
            <a:r>
              <a:rPr lang="en-US" b="1" dirty="0" smtClean="0">
                <a:solidFill>
                  <a:srgbClr val="FF0000"/>
                </a:solidFill>
              </a:rPr>
              <a:t>accelerate</a:t>
            </a:r>
            <a:r>
              <a:rPr lang="en-US" dirty="0" smtClean="0"/>
              <a:t> downwards</a:t>
            </a:r>
            <a:endParaRPr lang="en-US" dirty="0"/>
          </a:p>
        </p:txBody>
      </p:sp>
      <p:pic>
        <p:nvPicPr>
          <p:cNvPr id="5" name="Picture 3" descr=" 05-02.jpg                                                      0000006DCPS3e_cd                       BB34F719:"/>
          <p:cNvPicPr>
            <a:picLocks noChangeAspect="1" noChangeArrowheads="1"/>
          </p:cNvPicPr>
          <p:nvPr/>
        </p:nvPicPr>
        <p:blipFill>
          <a:blip r:embed="rId2" cstate="print"/>
          <a:srcRect l="24414" t="33721" r="50300" b="36046"/>
          <a:stretch>
            <a:fillRect/>
          </a:stretch>
        </p:blipFill>
        <p:spPr bwMode="auto">
          <a:xfrm>
            <a:off x="4495800" y="2057400"/>
            <a:ext cx="3886200" cy="348417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762000"/>
            <a:ext cx="7024744" cy="1143000"/>
          </a:xfrm>
        </p:spPr>
        <p:txBody>
          <a:bodyPr/>
          <a:lstStyle/>
          <a:p>
            <a:r>
              <a:rPr lang="en-US" dirty="0" smtClean="0"/>
              <a:t>Projectile Motion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905000"/>
            <a:ext cx="6777317" cy="4267200"/>
          </a:xfrm>
        </p:spPr>
        <p:txBody>
          <a:bodyPr>
            <a:normAutofit fontScale="55000" lnSpcReduction="20000"/>
          </a:bodyPr>
          <a:lstStyle/>
          <a:p>
            <a:r>
              <a:rPr lang="en-US" sz="3200" dirty="0" smtClean="0"/>
              <a:t>Projectile motion is a </a:t>
            </a:r>
            <a:r>
              <a:rPr lang="en-US" sz="3200" b="1" dirty="0" smtClean="0">
                <a:solidFill>
                  <a:srgbClr val="FF0000"/>
                </a:solidFill>
              </a:rPr>
              <a:t>combination </a:t>
            </a:r>
            <a:r>
              <a:rPr lang="en-US" sz="3200" dirty="0" smtClean="0"/>
              <a:t>of horizontal and vertical motion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2900" dirty="0" smtClean="0"/>
              <a:t>In the x-direction, it continues to move at a </a:t>
            </a:r>
            <a:r>
              <a:rPr lang="en-US" sz="2900" b="1" dirty="0" smtClean="0">
                <a:solidFill>
                  <a:srgbClr val="FF0000"/>
                </a:solidFill>
              </a:rPr>
              <a:t>constant</a:t>
            </a:r>
            <a:r>
              <a:rPr lang="en-US" sz="2900" dirty="0" smtClean="0"/>
              <a:t>  speed, but in the y-direction, it </a:t>
            </a:r>
            <a:r>
              <a:rPr lang="en-US" sz="2900" b="1" dirty="0" smtClean="0">
                <a:solidFill>
                  <a:srgbClr val="FF0000"/>
                </a:solidFill>
              </a:rPr>
              <a:t>accelerate</a:t>
            </a:r>
            <a:r>
              <a:rPr lang="en-US" sz="2900" dirty="0" smtClean="0"/>
              <a:t> downwards because of gravity!</a:t>
            </a:r>
            <a:endParaRPr lang="en-US" sz="2900" dirty="0"/>
          </a:p>
        </p:txBody>
      </p:sp>
      <p:pic>
        <p:nvPicPr>
          <p:cNvPr id="4" name="Picture 3" descr=" 05-02.jpg                                                      0000006DCPS3e_cd                       BB34F719:"/>
          <p:cNvPicPr>
            <a:picLocks noChangeAspect="1" noChangeArrowheads="1"/>
          </p:cNvPicPr>
          <p:nvPr/>
        </p:nvPicPr>
        <p:blipFill>
          <a:blip r:embed="rId2" cstate="print"/>
          <a:srcRect l="50300" t="33721" b="36046"/>
          <a:stretch>
            <a:fillRect/>
          </a:stretch>
        </p:blipFill>
        <p:spPr bwMode="auto">
          <a:xfrm>
            <a:off x="990600" y="2438400"/>
            <a:ext cx="6772275" cy="2743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points..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a projectile:  THE X-VELOCITY IS </a:t>
            </a:r>
            <a:r>
              <a:rPr lang="en-US" b="1" dirty="0" smtClean="0">
                <a:solidFill>
                  <a:srgbClr val="FF0000"/>
                </a:solidFill>
              </a:rPr>
              <a:t>independent</a:t>
            </a:r>
            <a:r>
              <a:rPr lang="en-US" dirty="0" smtClean="0"/>
              <a:t> OF THE Y-VELOCITY!!!</a:t>
            </a:r>
          </a:p>
          <a:p>
            <a:r>
              <a:rPr lang="en-US" dirty="0" smtClean="0"/>
              <a:t>The speed in the x-direction </a:t>
            </a:r>
            <a:r>
              <a:rPr lang="en-US" b="1" dirty="0" smtClean="0">
                <a:solidFill>
                  <a:srgbClr val="FF0000"/>
                </a:solidFill>
              </a:rPr>
              <a:t>doesn’t care </a:t>
            </a:r>
            <a:r>
              <a:rPr lang="en-US" dirty="0" smtClean="0"/>
              <a:t>what the speed in the y-direction is!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52628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Remember that </a:t>
            </a:r>
            <a:r>
              <a:rPr lang="en-US" sz="2000" b="1" dirty="0" smtClean="0">
                <a:solidFill>
                  <a:srgbClr val="FF0000"/>
                </a:solidFill>
              </a:rPr>
              <a:t>gravity</a:t>
            </a:r>
            <a:r>
              <a:rPr lang="en-US" sz="2000" dirty="0" smtClean="0"/>
              <a:t> is only pulling in one direction (downwards) and </a:t>
            </a:r>
            <a:r>
              <a:rPr lang="en-US" sz="2000" b="1" dirty="0" smtClean="0">
                <a:solidFill>
                  <a:srgbClr val="FF0000"/>
                </a:solidFill>
              </a:rPr>
              <a:t>nothing is pulling left or right</a:t>
            </a:r>
            <a:endParaRPr lang="en-US" sz="2000" b="1" u="sng" dirty="0" smtClean="0">
              <a:solidFill>
                <a:srgbClr val="FF0000"/>
              </a:solidFill>
            </a:endParaRPr>
          </a:p>
          <a:p>
            <a:r>
              <a:rPr lang="en-US" sz="2000" dirty="0" smtClean="0"/>
              <a:t>If there were no gravity, a projectile would go in a </a:t>
            </a:r>
            <a:r>
              <a:rPr lang="en-US" sz="2000" b="1" dirty="0" smtClean="0">
                <a:solidFill>
                  <a:srgbClr val="FF0000"/>
                </a:solidFill>
              </a:rPr>
              <a:t>straight line </a:t>
            </a:r>
            <a:r>
              <a:rPr lang="en-US" sz="2000" dirty="0" smtClean="0"/>
              <a:t>forever:</a:t>
            </a:r>
            <a:endParaRPr lang="en-US" sz="2000" dirty="0"/>
          </a:p>
        </p:txBody>
      </p:sp>
      <p:pic>
        <p:nvPicPr>
          <p:cNvPr id="4" name="Picture 3" descr=" 05-06.jpg                                                      0000006DCPS3e_cd                       BB34F719: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3290524"/>
            <a:ext cx="4267200" cy="3199474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914400" y="990600"/>
            <a:ext cx="236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09600" y="681038"/>
            <a:ext cx="7024688" cy="1143000"/>
          </a:xfrm>
        </p:spPr>
        <p:txBody>
          <a:bodyPr/>
          <a:lstStyle/>
          <a:p>
            <a:r>
              <a:rPr lang="en-US" dirty="0" smtClean="0"/>
              <a:t>Important points..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7024744" cy="1143000"/>
          </a:xfrm>
        </p:spPr>
        <p:txBody>
          <a:bodyPr/>
          <a:lstStyle/>
          <a:p>
            <a:r>
              <a:rPr lang="en-US" dirty="0" smtClean="0"/>
              <a:t>Velocity Vectors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81000" y="1905000"/>
            <a:ext cx="8305800" cy="5288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Remember that velocity has a </a:t>
            </a:r>
            <a:r>
              <a:rPr lang="en-US" b="1" dirty="0" smtClean="0">
                <a:solidFill>
                  <a:srgbClr val="FF0000"/>
                </a:solidFill>
              </a:rPr>
              <a:t>magnitude and direction</a:t>
            </a:r>
            <a:r>
              <a:rPr lang="en-US" sz="2400" dirty="0" smtClean="0"/>
              <a:t>, so it can be represented using </a:t>
            </a:r>
            <a:r>
              <a:rPr lang="en-US" b="1" dirty="0" smtClean="0">
                <a:solidFill>
                  <a:srgbClr val="FF0000"/>
                </a:solidFill>
              </a:rPr>
              <a:t>vector</a:t>
            </a:r>
            <a:r>
              <a:rPr lang="en-US" dirty="0"/>
              <a:t>.</a:t>
            </a:r>
            <a:endParaRPr lang="en-US" sz="2400" dirty="0" smtClean="0"/>
          </a:p>
          <a:p>
            <a:r>
              <a:rPr lang="en-US" sz="2400" dirty="0" smtClean="0"/>
              <a:t>We can break down the velocity into separate x- and y- components:</a:t>
            </a:r>
          </a:p>
        </p:txBody>
      </p:sp>
      <p:pic>
        <p:nvPicPr>
          <p:cNvPr id="7" name="Picture 3" descr=" 05-07.jpg                                                      0000006DCPS3e_cd                       BB34F719: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62400" y="3200400"/>
            <a:ext cx="4267200" cy="319966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906</TotalTime>
  <Words>1006</Words>
  <Application>Microsoft Office PowerPoint</Application>
  <PresentationFormat>On-screen Show (4:3)</PresentationFormat>
  <Paragraphs>181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Austin</vt:lpstr>
      <vt:lpstr>Projectile Motion</vt:lpstr>
      <vt:lpstr>What is a projectile?</vt:lpstr>
      <vt:lpstr>First…</vt:lpstr>
      <vt:lpstr>Horizontal Motion</vt:lpstr>
      <vt:lpstr>Vertical Motion</vt:lpstr>
      <vt:lpstr>Projectile Motion</vt:lpstr>
      <vt:lpstr>Important points..</vt:lpstr>
      <vt:lpstr>Important points..</vt:lpstr>
      <vt:lpstr>Velocity Vectors</vt:lpstr>
      <vt:lpstr>Horizontal motion</vt:lpstr>
      <vt:lpstr>Horizontal motion</vt:lpstr>
      <vt:lpstr>Vertical motion</vt:lpstr>
      <vt:lpstr>Velocity Vectors</vt:lpstr>
      <vt:lpstr>PowerPoint Presentation</vt:lpstr>
      <vt:lpstr>Test yourself…</vt:lpstr>
      <vt:lpstr>Answer!</vt:lpstr>
      <vt:lpstr>Test yourself….</vt:lpstr>
      <vt:lpstr>Maximum range</vt:lpstr>
      <vt:lpstr>BE BACK AFTER SHORT VIDEO BREAK…..</vt:lpstr>
      <vt:lpstr>Example 1</vt:lpstr>
      <vt:lpstr>Example 2</vt:lpstr>
      <vt:lpstr>That’s all for today..</vt:lpstr>
      <vt:lpstr>Effect of air resistance on projectile motion</vt:lpstr>
      <vt:lpstr>Effect of air resistance on projectile motion</vt:lpstr>
      <vt:lpstr>Effect of air resistance on projectile motion</vt:lpstr>
      <vt:lpstr>Effect of air resistance on projectile motion</vt:lpstr>
      <vt:lpstr>Effect of air resistance on projectile motion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Projectile Motion</dc:title>
  <dc:creator>Julie TV McFarlane</dc:creator>
  <cp:lastModifiedBy>admin</cp:lastModifiedBy>
  <cp:revision>51</cp:revision>
  <dcterms:created xsi:type="dcterms:W3CDTF">2009-11-23T03:25:17Z</dcterms:created>
  <dcterms:modified xsi:type="dcterms:W3CDTF">2013-01-21T08:24:16Z</dcterms:modified>
</cp:coreProperties>
</file>