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75" r:id="rId14"/>
    <p:sldId id="265" r:id="rId15"/>
    <p:sldId id="268" r:id="rId16"/>
    <p:sldId id="269" r:id="rId17"/>
    <p:sldId id="276" r:id="rId18"/>
    <p:sldId id="270" r:id="rId19"/>
    <p:sldId id="278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107" d="100"/>
          <a:sy n="107" d="100"/>
        </p:scale>
        <p:origin x="-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E6889A-2EF9-414A-9119-7181C389DC7E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03BE443-22CC-4AE2-80D7-7B909C3C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Projectile motion.</a:t>
            </a:r>
          </a:p>
          <a:p>
            <a:r>
              <a:rPr lang="en-US" dirty="0" smtClean="0"/>
              <a:t>Effect of air resistance on projectile motion.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1200" y="4361525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024744" cy="1143000"/>
          </a:xfrm>
        </p:spPr>
        <p:txBody>
          <a:bodyPr/>
          <a:lstStyle/>
          <a:p>
            <a:r>
              <a:rPr lang="en-US" dirty="0" smtClean="0"/>
              <a:t>Horizontal motion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90600" y="2209800"/>
            <a:ext cx="7303008" cy="4011169"/>
          </a:xfrm>
        </p:spPr>
        <p:txBody>
          <a:bodyPr/>
          <a:lstStyle/>
          <a:p>
            <a:r>
              <a:rPr lang="en-US" dirty="0" smtClean="0"/>
              <a:t>Ignoring air resistance, no</a:t>
            </a:r>
            <a:r>
              <a:rPr lang="en-US" b="1" dirty="0" smtClean="0">
                <a:solidFill>
                  <a:srgbClr val="FF0000"/>
                </a:solidFill>
              </a:rPr>
              <a:t> net horizontal force </a:t>
            </a:r>
            <a:r>
              <a:rPr lang="en-US" dirty="0" smtClean="0"/>
              <a:t>acts on the object.</a:t>
            </a:r>
          </a:p>
          <a:p>
            <a:r>
              <a:rPr lang="en-US" dirty="0" smtClean="0"/>
              <a:t>Object move with </a:t>
            </a:r>
            <a:r>
              <a:rPr lang="en-US" b="1" dirty="0" smtClean="0">
                <a:solidFill>
                  <a:srgbClr val="FF0000"/>
                </a:solidFill>
              </a:rPr>
              <a:t>uniform velocity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F</a:t>
            </a:r>
            <a:r>
              <a:rPr lang="en-US" sz="1800" dirty="0" err="1" smtClean="0">
                <a:solidFill>
                  <a:schemeClr val="tx1"/>
                </a:solidFill>
              </a:rPr>
              <a:t>net</a:t>
            </a:r>
            <a:r>
              <a:rPr lang="en-US" dirty="0" smtClean="0">
                <a:solidFill>
                  <a:schemeClr val="tx1"/>
                </a:solidFill>
              </a:rPr>
              <a:t> = 0 </a:t>
            </a:r>
            <a:r>
              <a:rPr lang="en-US" dirty="0" smtClean="0"/>
              <a:t>therefore </a:t>
            </a:r>
            <a:r>
              <a:rPr lang="en-US" b="1" dirty="0" smtClean="0">
                <a:solidFill>
                  <a:srgbClr val="FF0000"/>
                </a:solidFill>
              </a:rPr>
              <a:t>acceleration = 0 </a:t>
            </a:r>
            <a:r>
              <a:rPr lang="en-US" b="1" dirty="0" smtClean="0">
                <a:solidFill>
                  <a:schemeClr val="tx1"/>
                </a:solidFill>
              </a:rPr>
              <a:t>(F=ma)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Equation related to horizontal motion</a:t>
            </a:r>
          </a:p>
          <a:p>
            <a:pPr marL="6858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i="1" dirty="0" err="1" smtClean="0">
                <a:solidFill>
                  <a:schemeClr val="tx1"/>
                </a:solidFill>
              </a:rPr>
              <a:t>S</a:t>
            </a:r>
            <a:r>
              <a:rPr lang="en-US" sz="2000" b="1" i="1" dirty="0" err="1" smtClean="0">
                <a:solidFill>
                  <a:schemeClr val="tx1"/>
                </a:solidFill>
              </a:rPr>
              <a:t>x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= </a:t>
            </a:r>
            <a:r>
              <a:rPr lang="en-US" b="1" i="1" dirty="0" err="1" smtClean="0">
                <a:solidFill>
                  <a:schemeClr val="tx1"/>
                </a:solidFill>
              </a:rPr>
              <a:t>U</a:t>
            </a:r>
            <a:r>
              <a:rPr lang="en-US" sz="2000" b="1" i="1" dirty="0" err="1" smtClean="0">
                <a:solidFill>
                  <a:schemeClr val="tx1"/>
                </a:solidFill>
              </a:rPr>
              <a:t>x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t</a:t>
            </a:r>
          </a:p>
          <a:p>
            <a:pPr marL="68580" indent="0">
              <a:buNone/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      </a:t>
            </a:r>
            <a:r>
              <a:rPr lang="en-US" i="1" dirty="0" err="1" smtClean="0">
                <a:solidFill>
                  <a:schemeClr val="tx1"/>
                </a:solidFill>
              </a:rPr>
              <a:t>S</a:t>
            </a:r>
            <a:r>
              <a:rPr lang="en-US" sz="2000" i="1" dirty="0" err="1" smtClean="0">
                <a:solidFill>
                  <a:schemeClr val="tx1"/>
                </a:solidFill>
              </a:rPr>
              <a:t>x</a:t>
            </a:r>
            <a:r>
              <a:rPr lang="en-US" i="1" dirty="0" smtClean="0">
                <a:solidFill>
                  <a:schemeClr val="tx1"/>
                </a:solidFill>
              </a:rPr>
              <a:t>=horizontal displacement</a:t>
            </a:r>
          </a:p>
          <a:p>
            <a:pPr marL="68580" indent="0">
              <a:buNone/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      </a:t>
            </a:r>
            <a:r>
              <a:rPr lang="en-US" i="1" dirty="0" err="1" smtClean="0">
                <a:solidFill>
                  <a:schemeClr val="tx1"/>
                </a:solidFill>
              </a:rPr>
              <a:t>U</a:t>
            </a:r>
            <a:r>
              <a:rPr lang="en-US" sz="2000" i="1" dirty="0" err="1" smtClean="0">
                <a:solidFill>
                  <a:schemeClr val="tx1"/>
                </a:solidFill>
              </a:rPr>
              <a:t>x</a:t>
            </a:r>
            <a:r>
              <a:rPr lang="en-US" i="1" dirty="0" smtClean="0">
                <a:solidFill>
                  <a:schemeClr val="tx1"/>
                </a:solidFill>
              </a:rPr>
              <a:t>=initial horizontal velocity</a:t>
            </a:r>
          </a:p>
          <a:p>
            <a:pPr marL="68580" indent="0">
              <a:buNone/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        t= time</a:t>
            </a:r>
          </a:p>
          <a:p>
            <a:pPr marL="68580" indent="0">
              <a:buNone/>
            </a:pPr>
            <a:endParaRPr lang="en-MY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645241" y="2450942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</a:t>
            </a:r>
            <a:r>
              <a:rPr lang="en-US" dirty="0" smtClean="0"/>
              <a:t>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0" y="2527142"/>
            <a:ext cx="3910584" cy="2217792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b="1" i="1" dirty="0" smtClean="0">
                <a:solidFill>
                  <a:schemeClr val="tx1"/>
                </a:solidFill>
              </a:rPr>
              <a:t>R=</a:t>
            </a:r>
            <a:r>
              <a:rPr lang="en-US" b="1" i="1" dirty="0" err="1" smtClean="0">
                <a:solidFill>
                  <a:schemeClr val="tx1"/>
                </a:solidFill>
              </a:rPr>
              <a:t>U</a:t>
            </a:r>
            <a:r>
              <a:rPr lang="en-US" sz="2000" b="1" i="1" dirty="0" err="1" smtClean="0">
                <a:solidFill>
                  <a:schemeClr val="tx1"/>
                </a:solidFill>
              </a:rPr>
              <a:t>x</a:t>
            </a:r>
            <a:r>
              <a:rPr lang="en-US" sz="2000" b="1" i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T</a:t>
            </a:r>
          </a:p>
          <a:p>
            <a:pPr marL="68580" indent="0">
              <a:buNone/>
            </a:pPr>
            <a:endParaRPr lang="en-US" b="1" i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b="1" dirty="0" smtClean="0"/>
              <a:t>R</a:t>
            </a:r>
            <a:r>
              <a:rPr lang="en-US" dirty="0" smtClean="0"/>
              <a:t>=Range (Max horizontal displacement)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err="1" smtClean="0"/>
              <a:t>Ux</a:t>
            </a:r>
            <a:r>
              <a:rPr lang="en-US" dirty="0" smtClean="0"/>
              <a:t>=initial horizontal velocity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 smtClean="0"/>
              <a:t>T</a:t>
            </a:r>
            <a:r>
              <a:rPr lang="en-US" dirty="0" smtClean="0"/>
              <a:t>=time of projectile (time projectile spends in the air</a:t>
            </a:r>
          </a:p>
          <a:p>
            <a:pPr marL="68580" indent="0">
              <a:buNone/>
            </a:pPr>
            <a:endParaRPr lang="en-MY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2438400"/>
            <a:ext cx="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200" y="4648200"/>
            <a:ext cx="411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606858" y="3009528"/>
            <a:ext cx="3098307" cy="1642371"/>
          </a:xfrm>
          <a:custGeom>
            <a:avLst/>
            <a:gdLst>
              <a:gd name="connsiteX0" fmla="*/ 0 w 3098307"/>
              <a:gd name="connsiteY0" fmla="*/ 1633493 h 1642371"/>
              <a:gd name="connsiteX1" fmla="*/ 1500326 w 3098307"/>
              <a:gd name="connsiteY1" fmla="*/ 2 h 1642371"/>
              <a:gd name="connsiteX2" fmla="*/ 3098307 w 3098307"/>
              <a:gd name="connsiteY2" fmla="*/ 1642371 h 16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8307" h="1642371">
                <a:moveTo>
                  <a:pt x="0" y="1633493"/>
                </a:moveTo>
                <a:cubicBezTo>
                  <a:pt x="491971" y="816007"/>
                  <a:pt x="983942" y="-1478"/>
                  <a:pt x="1500326" y="2"/>
                </a:cubicBezTo>
                <a:cubicBezTo>
                  <a:pt x="2016710" y="1482"/>
                  <a:pt x="2557508" y="821926"/>
                  <a:pt x="3098307" y="1642371"/>
                </a:cubicBezTo>
              </a:path>
            </a:pathLst>
          </a:cu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ight Brace 13"/>
          <p:cNvSpPr/>
          <p:nvPr/>
        </p:nvSpPr>
        <p:spPr>
          <a:xfrm rot="5400000">
            <a:off x="3084805" y="3266986"/>
            <a:ext cx="142411" cy="309830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/>
          <p:cNvSpPr/>
          <p:nvPr/>
        </p:nvSpPr>
        <p:spPr>
          <a:xfrm>
            <a:off x="2889310" y="4887345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9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0" y="3505200"/>
            <a:ext cx="25908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Vertical motion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762000" y="2209800"/>
                <a:ext cx="7162800" cy="3962400"/>
              </a:xfrm>
            </p:spPr>
            <p:txBody>
              <a:bodyPr/>
              <a:lstStyle/>
              <a:p>
                <a:r>
                  <a:rPr lang="en-US" dirty="0" smtClean="0"/>
                  <a:t>Projectile undergoes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vertical acceleration </a:t>
                </a:r>
                <a:r>
                  <a:rPr lang="en-US" dirty="0" smtClean="0"/>
                  <a:t>due to gravitational acceleration</a:t>
                </a:r>
              </a:p>
              <a:p>
                <a:r>
                  <a:rPr lang="en-US" dirty="0" smtClean="0"/>
                  <a:t>Equation related to vertical motion</a:t>
                </a:r>
              </a:p>
              <a:p>
                <a:pPr marL="6858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 smtClean="0"/>
              </a:p>
              <a:p>
                <a:pPr marL="685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b="0" baseline="-25000" dirty="0" smtClean="0"/>
              </a:p>
              <a:p>
                <a:pPr marL="68580" indent="0">
                  <a:buNone/>
                </a:pPr>
                <a:r>
                  <a:rPr lang="en-US" baseline="30000" dirty="0" smtClean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0" baseline="30000" smtClean="0">
                        <a:latin typeface="Cambria Math"/>
                      </a:rPr>
                      <m:t>2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baseline="30000" smtClean="0">
                        <a:latin typeface="Cambria Math"/>
                      </a:rPr>
                      <m:t>2</m:t>
                    </m:r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marL="68580" indent="0">
                  <a:buNone/>
                </a:pPr>
                <a:endParaRPr lang="en-US" baseline="30000" dirty="0" smtClean="0"/>
              </a:p>
              <a:p>
                <a:pPr marL="68580" indent="0">
                  <a:buNone/>
                </a:pPr>
                <a:endParaRPr lang="en-MY" baseline="300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762000" y="2209800"/>
                <a:ext cx="7162800" cy="3962400"/>
              </a:xfrm>
              <a:blipFill rotWithShape="1">
                <a:blip r:embed="rId2"/>
                <a:stretch>
                  <a:fillRect t="-12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024744" cy="1143000"/>
          </a:xfrm>
        </p:spPr>
        <p:txBody>
          <a:bodyPr/>
          <a:lstStyle/>
          <a:p>
            <a:r>
              <a:rPr lang="en-US" dirty="0" smtClean="0"/>
              <a:t>Velocity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Let’s examine the x and y velocity vectors for a projectile: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pic>
        <p:nvPicPr>
          <p:cNvPr id="4" name="Picture 3" descr="C:\WINDOWS\Desktop\2Dmotion\Pics\projectile with y and x (animated)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75689"/>
            <a:ext cx="4953000" cy="2963111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3657600" y="5482701"/>
            <a:ext cx="0" cy="45720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5857783"/>
            <a:ext cx="2057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Vx</a:t>
            </a:r>
            <a:r>
              <a:rPr lang="en-US" b="1" dirty="0" smtClean="0">
                <a:solidFill>
                  <a:srgbClr val="FF0000"/>
                </a:solidFill>
              </a:rPr>
              <a:t>  is uniform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6722616" y="4419600"/>
            <a:ext cx="2057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Vy</a:t>
            </a:r>
            <a:r>
              <a:rPr lang="en-US" b="1" dirty="0" smtClean="0">
                <a:solidFill>
                  <a:srgbClr val="FF0000"/>
                </a:solidFill>
              </a:rPr>
              <a:t>  is increasing</a:t>
            </a:r>
            <a:endParaRPr lang="en-MY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132034" y="4572000"/>
            <a:ext cx="1649766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56" y="1143000"/>
            <a:ext cx="87630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Just like in free-fall:</a:t>
            </a: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Velocity in the y-direction </a:t>
            </a:r>
            <a:r>
              <a:rPr lang="en-US" b="1" dirty="0" smtClean="0">
                <a:solidFill>
                  <a:srgbClr val="FF0000"/>
                </a:solidFill>
              </a:rPr>
              <a:t>decreases</a:t>
            </a:r>
            <a:r>
              <a:rPr lang="en-US" dirty="0" smtClean="0">
                <a:solidFill>
                  <a:schemeClr val="tx1"/>
                </a:solidFill>
              </a:rPr>
              <a:t> on the way up, 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and </a:t>
            </a:r>
            <a:r>
              <a:rPr lang="en-US" b="1" dirty="0" smtClean="0">
                <a:solidFill>
                  <a:srgbClr val="FF0000"/>
                </a:solidFill>
              </a:rPr>
              <a:t>increases</a:t>
            </a:r>
            <a:r>
              <a:rPr lang="en-US" dirty="0" smtClean="0">
                <a:solidFill>
                  <a:schemeClr val="tx1"/>
                </a:solidFill>
              </a:rPr>
              <a:t> on the way down</a:t>
            </a:r>
          </a:p>
          <a:p>
            <a:pPr marL="36576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At the top of the path, the y-velocity is always </a:t>
            </a:r>
            <a:r>
              <a:rPr lang="en-US" b="1" dirty="0" smtClean="0">
                <a:solidFill>
                  <a:srgbClr val="FF0000"/>
                </a:solidFill>
              </a:rPr>
              <a:t>zero</a:t>
            </a:r>
          </a:p>
          <a:p>
            <a:pPr marL="365760" lvl="1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Velocity on the way up </a:t>
            </a:r>
            <a:r>
              <a:rPr lang="en-US" b="1" dirty="0" smtClean="0">
                <a:solidFill>
                  <a:srgbClr val="FF0000"/>
                </a:solidFill>
              </a:rPr>
              <a:t>equal</a:t>
            </a:r>
            <a:r>
              <a:rPr lang="en-US" dirty="0" smtClean="0">
                <a:solidFill>
                  <a:schemeClr val="tx1"/>
                </a:solidFill>
              </a:rPr>
              <a:t> velocity on the way down </a:t>
            </a:r>
          </a:p>
          <a:p>
            <a:pPr marL="36576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when you reach the same </a:t>
            </a:r>
            <a:r>
              <a:rPr lang="en-US" b="1" dirty="0" smtClean="0">
                <a:solidFill>
                  <a:srgbClr val="FF0000"/>
                </a:solidFill>
              </a:rPr>
              <a:t>height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929047" y="2241703"/>
            <a:ext cx="0" cy="28538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07296" y="2816810"/>
            <a:ext cx="0" cy="4160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67144" y="3366208"/>
            <a:ext cx="0" cy="49622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6"/>
          </p:cNvCxnSpPr>
          <p:nvPr/>
        </p:nvCxnSpPr>
        <p:spPr>
          <a:xfrm>
            <a:off x="4062364" y="1777846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546655" y="1777846"/>
            <a:ext cx="4879019" cy="2057399"/>
          </a:xfrm>
          <a:custGeom>
            <a:avLst/>
            <a:gdLst>
              <a:gd name="connsiteX0" fmla="*/ 0 w 4110361"/>
              <a:gd name="connsiteY0" fmla="*/ 1704542 h 1740053"/>
              <a:gd name="connsiteX1" fmla="*/ 2068497 w 4110361"/>
              <a:gd name="connsiteY1" fmla="*/ 30 h 1740053"/>
              <a:gd name="connsiteX2" fmla="*/ 4110361 w 4110361"/>
              <a:gd name="connsiteY2" fmla="*/ 1740053 h 1740053"/>
              <a:gd name="connsiteX3" fmla="*/ 4110361 w 4110361"/>
              <a:gd name="connsiteY3" fmla="*/ 1740053 h 174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0361" h="1740053">
                <a:moveTo>
                  <a:pt x="0" y="1704542"/>
                </a:moveTo>
                <a:cubicBezTo>
                  <a:pt x="691718" y="849327"/>
                  <a:pt x="1383437" y="-5888"/>
                  <a:pt x="2068497" y="30"/>
                </a:cubicBezTo>
                <a:cubicBezTo>
                  <a:pt x="2753557" y="5948"/>
                  <a:pt x="4110361" y="1740053"/>
                  <a:pt x="4110361" y="1740053"/>
                </a:cubicBezTo>
                <a:lnTo>
                  <a:pt x="4110361" y="1740053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/>
          <p:cNvSpPr/>
          <p:nvPr/>
        </p:nvSpPr>
        <p:spPr>
          <a:xfrm>
            <a:off x="1846276" y="329000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7" name="Straight Arrow Connector 16"/>
          <p:cNvCxnSpPr>
            <a:stCxn id="7" idx="0"/>
          </p:cNvCxnSpPr>
          <p:nvPr/>
        </p:nvCxnSpPr>
        <p:spPr>
          <a:xfrm flipV="1">
            <a:off x="1922476" y="2807285"/>
            <a:ext cx="0" cy="4827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1998676" y="3366209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310874" y="273108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2387074" y="2311246"/>
            <a:ext cx="0" cy="41983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6"/>
          </p:cNvCxnSpPr>
          <p:nvPr/>
        </p:nvCxnSpPr>
        <p:spPr>
          <a:xfrm>
            <a:off x="2463274" y="2807285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920474" y="215884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8" name="Straight Arrow Connector 37"/>
          <p:cNvCxnSpPr>
            <a:stCxn id="37" idx="0"/>
          </p:cNvCxnSpPr>
          <p:nvPr/>
        </p:nvCxnSpPr>
        <p:spPr>
          <a:xfrm flipV="1">
            <a:off x="2996674" y="1917484"/>
            <a:ext cx="0" cy="2413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</p:cNvCxnSpPr>
          <p:nvPr/>
        </p:nvCxnSpPr>
        <p:spPr>
          <a:xfrm>
            <a:off x="3072874" y="2235046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09964" y="170164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" name="Straight Arrow Connector 41"/>
          <p:cNvCxnSpPr>
            <a:stCxn id="41" idx="0"/>
            <a:endCxn id="41" idx="0"/>
          </p:cNvCxnSpPr>
          <p:nvPr/>
        </p:nvCxnSpPr>
        <p:spPr>
          <a:xfrm>
            <a:off x="3986164" y="1701646"/>
            <a:ext cx="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5474" y="215884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Oval 48"/>
          <p:cNvSpPr/>
          <p:nvPr/>
        </p:nvSpPr>
        <p:spPr>
          <a:xfrm>
            <a:off x="5427676" y="273108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3" name="Oval 52"/>
          <p:cNvSpPr/>
          <p:nvPr/>
        </p:nvSpPr>
        <p:spPr>
          <a:xfrm>
            <a:off x="5987524" y="329953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5" name="Straight Arrow Connector 54"/>
          <p:cNvCxnSpPr>
            <a:stCxn id="53" idx="6"/>
          </p:cNvCxnSpPr>
          <p:nvPr/>
        </p:nvCxnSpPr>
        <p:spPr>
          <a:xfrm>
            <a:off x="6139924" y="3375734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69129" y="2527084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81629" y="2000250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r>
              <a:rPr lang="en-US" sz="1200" b="1" dirty="0" smtClean="0">
                <a:solidFill>
                  <a:schemeClr val="tx1"/>
                </a:solidFill>
              </a:rPr>
              <a:t>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08799" y="1435038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2263" y="1301688"/>
            <a:ext cx="7202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43400" y="2673195"/>
            <a:ext cx="827563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-10ms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25474" y="3232859"/>
            <a:ext cx="872601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-20ms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61775" y="3614321"/>
            <a:ext cx="865294" cy="266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-30ms</a:t>
            </a:r>
            <a:r>
              <a:rPr lang="en-US" sz="1200" b="1" baseline="30000" dirty="0" smtClean="0">
                <a:solidFill>
                  <a:schemeClr val="tx1"/>
                </a:solidFill>
              </a:rPr>
              <a:t>-1</a:t>
            </a:r>
            <a:endParaRPr lang="en-MY" sz="1200" b="1" baseline="30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572768" y="2816810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76764" y="2235046"/>
            <a:ext cx="38839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yourself…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airplane is carrying a bomb and traveling with a velocity of 1,100 mph east.  If it releases its bomb and continues at that velocity, will the bomb land:</a:t>
            </a:r>
          </a:p>
          <a:p>
            <a:pPr lvl="1"/>
            <a:r>
              <a:rPr lang="en-US" dirty="0" smtClean="0"/>
              <a:t>A.  Directly underneath the plane</a:t>
            </a:r>
          </a:p>
          <a:p>
            <a:pPr lvl="1"/>
            <a:r>
              <a:rPr lang="en-US" dirty="0" smtClean="0"/>
              <a:t>B.  Behind the plane</a:t>
            </a:r>
          </a:p>
          <a:p>
            <a:pPr lvl="1"/>
            <a:r>
              <a:rPr lang="en-US" dirty="0" smtClean="0"/>
              <a:t>C.  Ahead of the plane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marL="68580" indent="0">
              <a:buNone/>
            </a:pPr>
            <a:endParaRPr lang="en-US" sz="2800" dirty="0" smtClean="0"/>
          </a:p>
          <a:p>
            <a:r>
              <a:rPr lang="en-US" sz="2800" dirty="0" smtClean="0"/>
              <a:t>If they’re going at the same x-velocity, it will land directly </a:t>
            </a:r>
            <a:r>
              <a:rPr lang="en-US" sz="2800" u="sng" dirty="0" smtClean="0"/>
              <a:t>beneath</a:t>
            </a:r>
            <a:r>
              <a:rPr lang="en-US" sz="2800" dirty="0" smtClean="0"/>
              <a:t> the plane!</a:t>
            </a:r>
          </a:p>
          <a:p>
            <a:endParaRPr lang="en-US" sz="2800" dirty="0" smtClean="0"/>
          </a:p>
        </p:txBody>
      </p:sp>
      <p:pic>
        <p:nvPicPr>
          <p:cNvPr id="4" name="Picture 2" descr="C:\Documents and Settings\Melissa Mouton\Desktop\physics\plan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004" y="914400"/>
            <a:ext cx="6477000" cy="4014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4674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Test yourself….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495800" cy="4526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Suppose two balls released from the same height:  one is dropped from rest, and the other is thrown horizontally.  Which will hit the ground first?  Why?</a:t>
            </a:r>
          </a:p>
          <a:p>
            <a:r>
              <a:rPr lang="en-US" sz="2400" dirty="0" smtClean="0"/>
              <a:t>They will hit at the same time, because they are both being pulled by gravity at the same rate!  Only one will have a greater x-range.</a:t>
            </a:r>
            <a:endParaRPr lang="en-US" sz="2400" dirty="0"/>
          </a:p>
        </p:txBody>
      </p:sp>
      <p:pic>
        <p:nvPicPr>
          <p:cNvPr id="28674" name="Picture 2" descr="http://www.mredwards.net/images/ProjectileMoti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0"/>
            <a:ext cx="3581400" cy="477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Maximum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Range is the horizontal displacement</a:t>
            </a:r>
          </a:p>
          <a:p>
            <a:r>
              <a:rPr lang="en-US" sz="2800" dirty="0" smtClean="0"/>
              <a:t>Range depend on: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angle</a:t>
            </a:r>
            <a:r>
              <a:rPr lang="en-US" sz="2400" dirty="0" smtClean="0"/>
              <a:t> that the projectile is launched at.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velocity</a:t>
            </a:r>
            <a:r>
              <a:rPr lang="en-US" sz="2400" dirty="0" smtClean="0"/>
              <a:t> it is launched at.</a:t>
            </a:r>
          </a:p>
        </p:txBody>
      </p:sp>
      <p:pic>
        <p:nvPicPr>
          <p:cNvPr id="8" name="Picture 7" descr=" 05-09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 t="14957" b="20229"/>
          <a:stretch>
            <a:fillRect/>
          </a:stretch>
        </p:blipFill>
        <p:spPr bwMode="auto">
          <a:xfrm>
            <a:off x="990600" y="3352800"/>
            <a:ext cx="7016787" cy="2967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024744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752600"/>
            <a:ext cx="5867400" cy="2133600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A golf ball of mass 45g is hit horizontally from the top of a 40.0m high cliff with a speed of 25ms-1.Assuming an acceleration due to gravity of 9.80ms-2 and ignoring air resistance, calculate</a:t>
            </a:r>
          </a:p>
          <a:p>
            <a:pPr marL="68580" indent="0">
              <a:buNone/>
            </a:pPr>
            <a:endParaRPr lang="en-US" dirty="0" smtClean="0"/>
          </a:p>
          <a:p>
            <a:pPr marL="525780" indent="-457200">
              <a:buAutoNum type="alphaLcParenR"/>
            </a:pPr>
            <a:r>
              <a:rPr lang="en-US" dirty="0" smtClean="0"/>
              <a:t>The time that the ball takes to land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distance that the ball travels from the base of the cliff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velocity of the ball as it lands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net force acting on the ball at points A and B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acceleration of the ball at point A and B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displacement of the ball after 2.00s</a:t>
            </a:r>
          </a:p>
          <a:p>
            <a:pPr marL="68580" indent="0">
              <a:buNone/>
            </a:pP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886200"/>
            <a:ext cx="36576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71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projectile?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object that moves through the air or space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42862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29025"/>
            <a:ext cx="20955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1"/>
            <a:ext cx="6777317" cy="28193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65 kg athlete in a long jump event leaps with a velocity of 7.50 ms</a:t>
            </a:r>
            <a:r>
              <a:rPr lang="en-US" baseline="30000" dirty="0" smtClean="0"/>
              <a:t>-1</a:t>
            </a:r>
            <a:r>
              <a:rPr lang="en-US" dirty="0" smtClean="0"/>
              <a:t> at 30.0° to the horizontal. Treating the athlete as a point mass, ignoring air resistance, and using </a:t>
            </a:r>
            <a:r>
              <a:rPr lang="en-US" i="1" dirty="0" smtClean="0"/>
              <a:t>g </a:t>
            </a:r>
            <a:r>
              <a:rPr lang="en-US" dirty="0" smtClean="0"/>
              <a:t>as 9.80 ms</a:t>
            </a:r>
            <a:r>
              <a:rPr lang="en-US" baseline="30000" dirty="0" smtClean="0"/>
              <a:t>-2</a:t>
            </a:r>
            <a:r>
              <a:rPr lang="en-US" dirty="0" smtClean="0"/>
              <a:t>, calculate:</a:t>
            </a:r>
          </a:p>
          <a:p>
            <a:pPr marL="68580" indent="0">
              <a:buNone/>
            </a:pPr>
            <a:endParaRPr lang="en-US" dirty="0" smtClean="0"/>
          </a:p>
          <a:p>
            <a:pPr marL="525780" indent="-457200">
              <a:buAutoNum type="alphaLcParenR"/>
            </a:pPr>
            <a:r>
              <a:rPr lang="en-US" dirty="0" smtClean="0"/>
              <a:t>the horizontal component of the initial velocity 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vertical component of the initial velocity </a:t>
            </a:r>
          </a:p>
          <a:p>
            <a:pPr marL="525780" indent="-457200">
              <a:buAutoNum type="alphaLcParenR"/>
            </a:pPr>
            <a:r>
              <a:rPr lang="en-US" dirty="0" smtClean="0"/>
              <a:t>the velocity when at the highest point</a:t>
            </a:r>
          </a:p>
          <a:p>
            <a:pPr marL="525780" indent="-457200">
              <a:buAutoNum type="alphaLcParenR"/>
            </a:pPr>
            <a:r>
              <a:rPr lang="en-US" dirty="0"/>
              <a:t>the maximum height reached by the athlete </a:t>
            </a:r>
            <a:endParaRPr lang="en-US" dirty="0" smtClean="0"/>
          </a:p>
          <a:p>
            <a:pPr marL="525780" indent="-457200">
              <a:buAutoNum type="alphaLcParenR"/>
            </a:pPr>
            <a:r>
              <a:rPr lang="en-US" dirty="0"/>
              <a:t>the total time for which the athlete is in the air </a:t>
            </a:r>
            <a:endParaRPr lang="en-US" dirty="0" smtClean="0"/>
          </a:p>
          <a:p>
            <a:pPr marL="525780" indent="-457200"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horizontal distance travelled by the athlete’s </a:t>
            </a:r>
            <a:r>
              <a:rPr lang="en-US" dirty="0" err="1"/>
              <a:t>centre</a:t>
            </a:r>
            <a:r>
              <a:rPr lang="en-US" dirty="0"/>
              <a:t> of mass (assuming that it returns to its original height</a:t>
            </a:r>
            <a:r>
              <a:rPr lang="en-US" dirty="0" smtClean="0"/>
              <a:t>)</a:t>
            </a:r>
          </a:p>
          <a:p>
            <a:pPr marL="525780" indent="-457200">
              <a:buAutoNum type="alphaLcParenR"/>
            </a:pPr>
            <a:r>
              <a:rPr lang="en-US" dirty="0"/>
              <a:t>the athlete’s acceleration at the highest point of the jump</a:t>
            </a:r>
            <a:endParaRPr lang="en-US" dirty="0" smtClean="0"/>
          </a:p>
          <a:p>
            <a:pPr marL="525780" indent="-457200">
              <a:buAutoNum type="alphaLcParenR"/>
            </a:pPr>
            <a:endParaRPr lang="en-US" dirty="0" smtClean="0"/>
          </a:p>
          <a:p>
            <a:pPr marL="68580" indent="0">
              <a:buNone/>
            </a:pPr>
            <a:endParaRPr lang="en-M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4495800"/>
            <a:ext cx="37719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33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air resistance on projectile motion</a:t>
            </a:r>
            <a:endParaRPr lang="en-MY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44348" y="2819400"/>
            <a:ext cx="533400" cy="385439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9661" y="2565433"/>
            <a:ext cx="2252339" cy="787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of projectile if no air resistance (parabolic)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886200" y="3352800"/>
            <a:ext cx="533400" cy="11430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67261" y="3204839"/>
            <a:ext cx="2252339" cy="7873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Path if air resistance is present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066800" y="2290439"/>
            <a:ext cx="5348889" cy="1771929"/>
          </a:xfrm>
          <a:custGeom>
            <a:avLst/>
            <a:gdLst>
              <a:gd name="connsiteX0" fmla="*/ 0 w 5628442"/>
              <a:gd name="connsiteY0" fmla="*/ 1491502 h 1535891"/>
              <a:gd name="connsiteX1" fmla="*/ 2663301 w 5628442"/>
              <a:gd name="connsiteY1" fmla="*/ 54 h 1535891"/>
              <a:gd name="connsiteX2" fmla="*/ 5628442 w 5628442"/>
              <a:gd name="connsiteY2" fmla="*/ 1535891 h 153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8442" h="1535891">
                <a:moveTo>
                  <a:pt x="0" y="1491502"/>
                </a:moveTo>
                <a:cubicBezTo>
                  <a:pt x="862613" y="742079"/>
                  <a:pt x="1725227" y="-7344"/>
                  <a:pt x="2663301" y="54"/>
                </a:cubicBezTo>
                <a:cubicBezTo>
                  <a:pt x="3601375" y="7452"/>
                  <a:pt x="4614908" y="771671"/>
                  <a:pt x="5628442" y="1535891"/>
                </a:cubicBezTo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Freeform 9"/>
          <p:cNvSpPr/>
          <p:nvPr/>
        </p:nvSpPr>
        <p:spPr>
          <a:xfrm>
            <a:off x="1072348" y="2705106"/>
            <a:ext cx="4572000" cy="1301871"/>
          </a:xfrm>
          <a:custGeom>
            <a:avLst/>
            <a:gdLst>
              <a:gd name="connsiteX0" fmla="*/ 0 w 4163627"/>
              <a:gd name="connsiteY0" fmla="*/ 1092029 h 1092029"/>
              <a:gd name="connsiteX1" fmla="*/ 1917577 w 4163627"/>
              <a:gd name="connsiteY1" fmla="*/ 76 h 1092029"/>
              <a:gd name="connsiteX2" fmla="*/ 4163627 w 4163627"/>
              <a:gd name="connsiteY2" fmla="*/ 1029885 h 1092029"/>
              <a:gd name="connsiteX3" fmla="*/ 4163627 w 4163627"/>
              <a:gd name="connsiteY3" fmla="*/ 1029885 h 109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627" h="1092029">
                <a:moveTo>
                  <a:pt x="0" y="1092029"/>
                </a:moveTo>
                <a:cubicBezTo>
                  <a:pt x="611819" y="551231"/>
                  <a:pt x="1223639" y="10433"/>
                  <a:pt x="1917577" y="76"/>
                </a:cubicBezTo>
                <a:cubicBezTo>
                  <a:pt x="2611515" y="-10281"/>
                  <a:pt x="4163627" y="1029885"/>
                  <a:pt x="4163627" y="1029885"/>
                </a:cubicBezTo>
                <a:lnTo>
                  <a:pt x="4163627" y="1029885"/>
                </a:lnTo>
              </a:path>
            </a:pathLst>
          </a:cu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607820" y="3905097"/>
            <a:ext cx="259580" cy="2141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54378" y="4005497"/>
            <a:ext cx="122622" cy="11374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1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air resistance on projectile motion</a:t>
            </a:r>
            <a:endParaRPr lang="en-MY" dirty="0"/>
          </a:p>
        </p:txBody>
      </p:sp>
      <p:sp>
        <p:nvSpPr>
          <p:cNvPr id="29" name="Rectangle 28"/>
          <p:cNvSpPr/>
          <p:nvPr/>
        </p:nvSpPr>
        <p:spPr>
          <a:xfrm>
            <a:off x="1200290" y="4119239"/>
            <a:ext cx="4572000" cy="1445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Time taken for its upward path is shorter than time taken for its downward path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T1&lt;T2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9723801">
            <a:off x="4969955" y="4882118"/>
            <a:ext cx="1950144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bg2">
                    <a:lumMod val="50000"/>
                  </a:schemeClr>
                </a:solidFill>
                <a:latin typeface="Boopee" pitchFamily="2" charset="0"/>
              </a:rPr>
              <a:t>WHY???..</a:t>
            </a:r>
            <a:endParaRPr lang="en-MY" sz="4400" dirty="0">
              <a:solidFill>
                <a:schemeClr val="bg2">
                  <a:lumMod val="50000"/>
                </a:schemeClr>
              </a:solidFill>
              <a:latin typeface="Boopee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0" y="2819400"/>
            <a:ext cx="2959" cy="130595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134123" y="2362200"/>
            <a:ext cx="5410200" cy="1828800"/>
            <a:chOff x="1134123" y="2362200"/>
            <a:chExt cx="5410200" cy="18288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143000" y="4119239"/>
              <a:ext cx="1905000" cy="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02956" y="4125354"/>
              <a:ext cx="2362200" cy="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956047" y="3733800"/>
              <a:ext cx="609600" cy="289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t1</a:t>
              </a:r>
              <a:r>
                <a:rPr lang="en-US" dirty="0" smtClean="0"/>
                <a:t>1</a:t>
              </a:r>
              <a:endParaRPr lang="en-MY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3741384"/>
              <a:ext cx="609600" cy="289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t2</a:t>
              </a:r>
              <a:r>
                <a:rPr lang="en-US" dirty="0" smtClean="0"/>
                <a:t>1</a:t>
              </a:r>
              <a:endParaRPr lang="en-MY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134123" y="2362200"/>
              <a:ext cx="5410200" cy="1828800"/>
              <a:chOff x="1066800" y="2290439"/>
              <a:chExt cx="5410200" cy="1828800"/>
            </a:xfrm>
          </p:grpSpPr>
          <p:sp>
            <p:nvSpPr>
              <p:cNvPr id="36" name="Freeform 35"/>
              <p:cNvSpPr/>
              <p:nvPr/>
            </p:nvSpPr>
            <p:spPr>
              <a:xfrm>
                <a:off x="1066800" y="2290439"/>
                <a:ext cx="5348889" cy="1771929"/>
              </a:xfrm>
              <a:custGeom>
                <a:avLst/>
                <a:gdLst>
                  <a:gd name="connsiteX0" fmla="*/ 0 w 5628442"/>
                  <a:gd name="connsiteY0" fmla="*/ 1491502 h 1535891"/>
                  <a:gd name="connsiteX1" fmla="*/ 2663301 w 5628442"/>
                  <a:gd name="connsiteY1" fmla="*/ 54 h 1535891"/>
                  <a:gd name="connsiteX2" fmla="*/ 5628442 w 5628442"/>
                  <a:gd name="connsiteY2" fmla="*/ 1535891 h 1535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28442" h="1535891">
                    <a:moveTo>
                      <a:pt x="0" y="1491502"/>
                    </a:moveTo>
                    <a:cubicBezTo>
                      <a:pt x="862613" y="742079"/>
                      <a:pt x="1725227" y="-7344"/>
                      <a:pt x="2663301" y="54"/>
                    </a:cubicBezTo>
                    <a:cubicBezTo>
                      <a:pt x="3601375" y="7452"/>
                      <a:pt x="4614908" y="771671"/>
                      <a:pt x="5628442" y="1535891"/>
                    </a:cubicBezTo>
                  </a:path>
                </a:pathLst>
              </a:cu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072348" y="2705106"/>
                <a:ext cx="4572000" cy="1301871"/>
              </a:xfrm>
              <a:custGeom>
                <a:avLst/>
                <a:gdLst>
                  <a:gd name="connsiteX0" fmla="*/ 0 w 4163627"/>
                  <a:gd name="connsiteY0" fmla="*/ 1092029 h 1092029"/>
                  <a:gd name="connsiteX1" fmla="*/ 1917577 w 4163627"/>
                  <a:gd name="connsiteY1" fmla="*/ 76 h 1092029"/>
                  <a:gd name="connsiteX2" fmla="*/ 4163627 w 4163627"/>
                  <a:gd name="connsiteY2" fmla="*/ 1029885 h 1092029"/>
                  <a:gd name="connsiteX3" fmla="*/ 4163627 w 4163627"/>
                  <a:gd name="connsiteY3" fmla="*/ 1029885 h 109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3627" h="1092029">
                    <a:moveTo>
                      <a:pt x="0" y="1092029"/>
                    </a:moveTo>
                    <a:cubicBezTo>
                      <a:pt x="611819" y="551231"/>
                      <a:pt x="1223639" y="10433"/>
                      <a:pt x="1917577" y="76"/>
                    </a:cubicBezTo>
                    <a:cubicBezTo>
                      <a:pt x="2611515" y="-10281"/>
                      <a:pt x="4163627" y="1029885"/>
                      <a:pt x="4163627" y="1029885"/>
                    </a:cubicBezTo>
                    <a:lnTo>
                      <a:pt x="4163627" y="1029885"/>
                    </a:lnTo>
                  </a:path>
                </a:pathLst>
              </a:cu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07820" y="3905097"/>
                <a:ext cx="259580" cy="21414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6354378" y="4005497"/>
                <a:ext cx="122622" cy="11374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23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 of air resistance on projectile motion</a:t>
            </a:r>
            <a:endParaRPr lang="en-MY" dirty="0"/>
          </a:p>
        </p:txBody>
      </p:sp>
      <p:sp>
        <p:nvSpPr>
          <p:cNvPr id="29" name="Rectangle 28"/>
          <p:cNvSpPr/>
          <p:nvPr/>
        </p:nvSpPr>
        <p:spPr>
          <a:xfrm>
            <a:off x="1200290" y="4117391"/>
            <a:ext cx="45720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MY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52500" y="4724400"/>
            <a:ext cx="1349776" cy="1442991"/>
            <a:chOff x="952500" y="4724400"/>
            <a:chExt cx="1349776" cy="1442991"/>
          </a:xfrm>
        </p:grpSpPr>
        <p:sp>
          <p:nvSpPr>
            <p:cNvPr id="11" name="Rectangle 10"/>
            <p:cNvSpPr/>
            <p:nvPr/>
          </p:nvSpPr>
          <p:spPr>
            <a:xfrm>
              <a:off x="952500" y="5718329"/>
              <a:ext cx="609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mg</a:t>
              </a:r>
              <a:endParaRPr lang="en-MY" sz="1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55089" y="4724400"/>
              <a:ext cx="1347187" cy="1442991"/>
              <a:chOff x="955089" y="4724400"/>
              <a:chExt cx="1347187" cy="1442991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1378998" y="5379868"/>
                <a:ext cx="0" cy="381000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955089" y="4724400"/>
                <a:ext cx="1347187" cy="1442991"/>
                <a:chOff x="955089" y="4724400"/>
                <a:chExt cx="1347187" cy="1442991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1333500" y="5181600"/>
                  <a:ext cx="228600" cy="228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1544344" y="5374691"/>
                  <a:ext cx="0" cy="381000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1464076" y="5710931"/>
                  <a:ext cx="838200" cy="4564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00" b="1" dirty="0" smtClean="0">
                      <a:solidFill>
                        <a:schemeClr val="tx1"/>
                      </a:solidFill>
                    </a:rPr>
                    <a:t>Air resistance</a:t>
                  </a:r>
                  <a:endParaRPr lang="en-MY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955089" y="4724400"/>
                  <a:ext cx="1178511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Object moving up</a:t>
                  </a:r>
                  <a:endParaRPr lang="en-MY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4" name="Group 33"/>
          <p:cNvGrpSpPr/>
          <p:nvPr/>
        </p:nvGrpSpPr>
        <p:grpSpPr>
          <a:xfrm>
            <a:off x="2302276" y="4724400"/>
            <a:ext cx="1779928" cy="1333500"/>
            <a:chOff x="2302276" y="4724400"/>
            <a:chExt cx="1779928" cy="1333500"/>
          </a:xfrm>
        </p:grpSpPr>
        <p:sp>
          <p:nvSpPr>
            <p:cNvPr id="23" name="Oval 22"/>
            <p:cNvSpPr/>
            <p:nvPr/>
          </p:nvSpPr>
          <p:spPr>
            <a:xfrm>
              <a:off x="2941421" y="5455886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153788" y="5653784"/>
              <a:ext cx="0" cy="3810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02276" y="5107438"/>
              <a:ext cx="838200" cy="456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 smtClean="0">
                  <a:solidFill>
                    <a:schemeClr val="tx1"/>
                  </a:solidFill>
                </a:rPr>
                <a:t>Air resistance</a:t>
              </a:r>
              <a:endParaRPr lang="en-MY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45258" y="4724400"/>
              <a:ext cx="1536946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Object moving down</a:t>
              </a:r>
              <a:endParaRPr lang="en-MY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003428" y="5168286"/>
              <a:ext cx="0" cy="30017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068298" y="5753100"/>
              <a:ext cx="6096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mg</a:t>
              </a:r>
              <a:endParaRPr lang="en-MY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85800" y="6167391"/>
            <a:ext cx="508649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Note : Air resistance is always opposite to motion</a:t>
            </a:r>
            <a:endParaRPr lang="en-MY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4267200" y="4496170"/>
            <a:ext cx="2819400" cy="1442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The net force is less on the way down.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The smaller acceleration means a greater time taken to cover the same distance</a:t>
            </a:r>
            <a:endParaRPr lang="en-MY" sz="1200" b="1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34123" y="2651094"/>
            <a:ext cx="5410200" cy="1828800"/>
            <a:chOff x="1134123" y="2362200"/>
            <a:chExt cx="5410200" cy="18288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3200400" y="2819400"/>
              <a:ext cx="2959" cy="130595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134123" y="2362200"/>
              <a:ext cx="5410200" cy="1828800"/>
              <a:chOff x="1134123" y="2362200"/>
              <a:chExt cx="5410200" cy="1828800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1143000" y="4119239"/>
                <a:ext cx="1905000" cy="0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3302956" y="4125354"/>
                <a:ext cx="2362200" cy="1"/>
              </a:xfrm>
              <a:prstGeom prst="straightConnector1">
                <a:avLst/>
              </a:prstGeom>
              <a:ln w="190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1956047" y="3733800"/>
                <a:ext cx="609600" cy="289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t1</a:t>
                </a:r>
                <a:r>
                  <a:rPr lang="en-US" dirty="0" smtClean="0"/>
                  <a:t>1</a:t>
                </a:r>
                <a:endParaRPr lang="en-MY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57600" y="3741384"/>
                <a:ext cx="609600" cy="2896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t2</a:t>
                </a:r>
                <a:r>
                  <a:rPr lang="en-US" dirty="0" smtClean="0"/>
                  <a:t>1</a:t>
                </a:r>
                <a:endParaRPr lang="en-MY" dirty="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134123" y="2362200"/>
                <a:ext cx="5410200" cy="1828800"/>
                <a:chOff x="1066800" y="2290439"/>
                <a:chExt cx="5410200" cy="1828800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1066800" y="2290439"/>
                  <a:ext cx="5348889" cy="1771929"/>
                </a:xfrm>
                <a:custGeom>
                  <a:avLst/>
                  <a:gdLst>
                    <a:gd name="connsiteX0" fmla="*/ 0 w 5628442"/>
                    <a:gd name="connsiteY0" fmla="*/ 1491502 h 1535891"/>
                    <a:gd name="connsiteX1" fmla="*/ 2663301 w 5628442"/>
                    <a:gd name="connsiteY1" fmla="*/ 54 h 1535891"/>
                    <a:gd name="connsiteX2" fmla="*/ 5628442 w 5628442"/>
                    <a:gd name="connsiteY2" fmla="*/ 1535891 h 153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28442" h="1535891">
                      <a:moveTo>
                        <a:pt x="0" y="1491502"/>
                      </a:moveTo>
                      <a:cubicBezTo>
                        <a:pt x="862613" y="742079"/>
                        <a:pt x="1725227" y="-7344"/>
                        <a:pt x="2663301" y="54"/>
                      </a:cubicBezTo>
                      <a:cubicBezTo>
                        <a:pt x="3601375" y="7452"/>
                        <a:pt x="4614908" y="771671"/>
                        <a:pt x="5628442" y="1535891"/>
                      </a:cubicBezTo>
                    </a:path>
                  </a:pathLst>
                </a:cu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1072348" y="2705106"/>
                  <a:ext cx="4572000" cy="1301871"/>
                </a:xfrm>
                <a:custGeom>
                  <a:avLst/>
                  <a:gdLst>
                    <a:gd name="connsiteX0" fmla="*/ 0 w 4163627"/>
                    <a:gd name="connsiteY0" fmla="*/ 1092029 h 1092029"/>
                    <a:gd name="connsiteX1" fmla="*/ 1917577 w 4163627"/>
                    <a:gd name="connsiteY1" fmla="*/ 76 h 1092029"/>
                    <a:gd name="connsiteX2" fmla="*/ 4163627 w 4163627"/>
                    <a:gd name="connsiteY2" fmla="*/ 1029885 h 1092029"/>
                    <a:gd name="connsiteX3" fmla="*/ 4163627 w 4163627"/>
                    <a:gd name="connsiteY3" fmla="*/ 1029885 h 1092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3627" h="1092029">
                      <a:moveTo>
                        <a:pt x="0" y="1092029"/>
                      </a:moveTo>
                      <a:cubicBezTo>
                        <a:pt x="611819" y="551231"/>
                        <a:pt x="1223639" y="10433"/>
                        <a:pt x="1917577" y="76"/>
                      </a:cubicBezTo>
                      <a:cubicBezTo>
                        <a:pt x="2611515" y="-10281"/>
                        <a:pt x="4163627" y="1029885"/>
                        <a:pt x="4163627" y="1029885"/>
                      </a:cubicBezTo>
                      <a:lnTo>
                        <a:pt x="4163627" y="1029885"/>
                      </a:lnTo>
                    </a:path>
                  </a:pathLst>
                </a:custGeom>
                <a:ln w="349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5607820" y="3905097"/>
                  <a:ext cx="259580" cy="214142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6354378" y="4005497"/>
                  <a:ext cx="122622" cy="11374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108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air resistance on projectile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r>
              <a:rPr lang="en-MY" dirty="0" smtClean="0"/>
              <a:t>, projectile motion in air </a:t>
            </a:r>
          </a:p>
          <a:p>
            <a:pPr marL="68580" indent="0">
              <a:buNone/>
            </a:pPr>
            <a:r>
              <a:rPr lang="en-US" dirty="0" smtClean="0"/>
              <a:t>	a)reduce its range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b)reduce its maximum height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c)increase its angle of descent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1066800" y="4267200"/>
            <a:ext cx="7315200" cy="1828800"/>
            <a:chOff x="1066800" y="2290439"/>
            <a:chExt cx="7315200" cy="1828800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5644348" y="2819400"/>
              <a:ext cx="533400" cy="385439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129661" y="2565433"/>
              <a:ext cx="2252339" cy="7873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Path of projectile if no air resistance (parabolic)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886200" y="3352800"/>
              <a:ext cx="533400" cy="114300"/>
            </a:xfrm>
            <a:prstGeom prst="straightConnector1">
              <a:avLst/>
            </a:prstGeom>
            <a:ln w="2222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167261" y="3204839"/>
              <a:ext cx="2252339" cy="7873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Path if air resistance is present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66800" y="2290439"/>
              <a:ext cx="5410200" cy="1828800"/>
              <a:chOff x="1066800" y="2290439"/>
              <a:chExt cx="5410200" cy="1828800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1066800" y="2290439"/>
                <a:ext cx="5348889" cy="1771929"/>
              </a:xfrm>
              <a:custGeom>
                <a:avLst/>
                <a:gdLst>
                  <a:gd name="connsiteX0" fmla="*/ 0 w 5628442"/>
                  <a:gd name="connsiteY0" fmla="*/ 1491502 h 1535891"/>
                  <a:gd name="connsiteX1" fmla="*/ 2663301 w 5628442"/>
                  <a:gd name="connsiteY1" fmla="*/ 54 h 1535891"/>
                  <a:gd name="connsiteX2" fmla="*/ 5628442 w 5628442"/>
                  <a:gd name="connsiteY2" fmla="*/ 1535891 h 1535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28442" h="1535891">
                    <a:moveTo>
                      <a:pt x="0" y="1491502"/>
                    </a:moveTo>
                    <a:cubicBezTo>
                      <a:pt x="862613" y="742079"/>
                      <a:pt x="1725227" y="-7344"/>
                      <a:pt x="2663301" y="54"/>
                    </a:cubicBezTo>
                    <a:cubicBezTo>
                      <a:pt x="3601375" y="7452"/>
                      <a:pt x="4614908" y="771671"/>
                      <a:pt x="5628442" y="1535891"/>
                    </a:cubicBezTo>
                  </a:path>
                </a:pathLst>
              </a:cu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1072348" y="2705106"/>
                <a:ext cx="4572000" cy="1301871"/>
              </a:xfrm>
              <a:custGeom>
                <a:avLst/>
                <a:gdLst>
                  <a:gd name="connsiteX0" fmla="*/ 0 w 4163627"/>
                  <a:gd name="connsiteY0" fmla="*/ 1092029 h 1092029"/>
                  <a:gd name="connsiteX1" fmla="*/ 1917577 w 4163627"/>
                  <a:gd name="connsiteY1" fmla="*/ 76 h 1092029"/>
                  <a:gd name="connsiteX2" fmla="*/ 4163627 w 4163627"/>
                  <a:gd name="connsiteY2" fmla="*/ 1029885 h 1092029"/>
                  <a:gd name="connsiteX3" fmla="*/ 4163627 w 4163627"/>
                  <a:gd name="connsiteY3" fmla="*/ 1029885 h 109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3627" h="1092029">
                    <a:moveTo>
                      <a:pt x="0" y="1092029"/>
                    </a:moveTo>
                    <a:cubicBezTo>
                      <a:pt x="611819" y="551231"/>
                      <a:pt x="1223639" y="10433"/>
                      <a:pt x="1917577" y="76"/>
                    </a:cubicBezTo>
                    <a:cubicBezTo>
                      <a:pt x="2611515" y="-10281"/>
                      <a:pt x="4163627" y="1029885"/>
                      <a:pt x="4163627" y="1029885"/>
                    </a:cubicBezTo>
                    <a:lnTo>
                      <a:pt x="4163627" y="1029885"/>
                    </a:lnTo>
                  </a:path>
                </a:pathLst>
              </a:cu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607820" y="3905097"/>
                <a:ext cx="259580" cy="214142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354378" y="4005497"/>
                <a:ext cx="122622" cy="113742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898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air resistance on projectile motion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90762"/>
            <a:ext cx="6777317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Factors that effect air resistance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Silhouette Area 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rgbClr val="FF0000"/>
                </a:solidFill>
              </a:rPr>
              <a:t>bigger</a:t>
            </a:r>
            <a:r>
              <a:rPr lang="en-US" dirty="0" smtClean="0"/>
              <a:t> the cross sectional area bigger the air resistance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Mass</a:t>
            </a:r>
            <a:r>
              <a:rPr lang="en-US" dirty="0" smtClean="0"/>
              <a:t>…</a:t>
            </a:r>
            <a:r>
              <a:rPr lang="en-US" b="1" dirty="0" smtClean="0">
                <a:solidFill>
                  <a:srgbClr val="FF0000"/>
                </a:solidFill>
              </a:rPr>
              <a:t>Smaller</a:t>
            </a:r>
            <a:r>
              <a:rPr lang="en-US" dirty="0" smtClean="0"/>
              <a:t> the mass, bigger the air resistance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table tennis ball experience more resistance than shot putt.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oopee" pitchFamily="2" charset="0"/>
              </a:rPr>
              <a:t> 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10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think about objects that move horizontal…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there were no gravity, an object moving horizontally (in the x-direction) would continue to move in a </a:t>
            </a:r>
            <a:r>
              <a:rPr lang="en-US" b="1" u="sng" dirty="0" smtClean="0">
                <a:solidFill>
                  <a:srgbClr val="FF0000"/>
                </a:solidFill>
              </a:rPr>
              <a:t>straight line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3" descr=" 05-02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 t="33721" r="76458" b="37209"/>
          <a:stretch>
            <a:fillRect/>
          </a:stretch>
        </p:blipFill>
        <p:spPr bwMode="auto">
          <a:xfrm>
            <a:off x="4876800" y="2209800"/>
            <a:ext cx="3810000" cy="352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Motion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an object is dropped vertically (in the y-direction), then </a:t>
            </a:r>
            <a:r>
              <a:rPr lang="en-US" b="1" dirty="0" smtClean="0">
                <a:solidFill>
                  <a:srgbClr val="FF0000"/>
                </a:solidFill>
              </a:rPr>
              <a:t>gravity</a:t>
            </a:r>
            <a:r>
              <a:rPr lang="en-US" dirty="0" smtClean="0"/>
              <a:t> causes it to </a:t>
            </a:r>
            <a:r>
              <a:rPr lang="en-US" b="1" dirty="0" smtClean="0">
                <a:solidFill>
                  <a:srgbClr val="FF0000"/>
                </a:solidFill>
              </a:rPr>
              <a:t>accelerate</a:t>
            </a:r>
            <a:r>
              <a:rPr lang="en-US" dirty="0" smtClean="0"/>
              <a:t> downwards</a:t>
            </a:r>
            <a:endParaRPr lang="en-US" dirty="0"/>
          </a:p>
        </p:txBody>
      </p:sp>
      <p:pic>
        <p:nvPicPr>
          <p:cNvPr id="5" name="Picture 3" descr=" 05-02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 l="24414" t="33721" r="50300" b="36046"/>
          <a:stretch>
            <a:fillRect/>
          </a:stretch>
        </p:blipFill>
        <p:spPr bwMode="auto">
          <a:xfrm>
            <a:off x="4495800" y="2057400"/>
            <a:ext cx="3886200" cy="3484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1143000"/>
          </a:xfrm>
        </p:spPr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6777317" cy="4267200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Projectile motion is a </a:t>
            </a:r>
            <a:r>
              <a:rPr lang="en-US" sz="3200" b="1" dirty="0" smtClean="0">
                <a:solidFill>
                  <a:srgbClr val="FF0000"/>
                </a:solidFill>
              </a:rPr>
              <a:t>combination </a:t>
            </a:r>
            <a:r>
              <a:rPr lang="en-US" sz="3200" dirty="0" smtClean="0"/>
              <a:t>of horizontal and vertical motion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900" dirty="0" smtClean="0"/>
              <a:t>In the x-direction, it continues to move at a </a:t>
            </a:r>
            <a:r>
              <a:rPr lang="en-US" sz="2900" b="1" dirty="0" smtClean="0">
                <a:solidFill>
                  <a:srgbClr val="FF0000"/>
                </a:solidFill>
              </a:rPr>
              <a:t>constant</a:t>
            </a:r>
            <a:r>
              <a:rPr lang="en-US" sz="2900" dirty="0" smtClean="0"/>
              <a:t>  speed, but in the y-direction, it </a:t>
            </a:r>
            <a:r>
              <a:rPr lang="en-US" sz="2900" b="1" dirty="0" smtClean="0">
                <a:solidFill>
                  <a:srgbClr val="FF0000"/>
                </a:solidFill>
              </a:rPr>
              <a:t>accelerate</a:t>
            </a:r>
            <a:r>
              <a:rPr lang="en-US" sz="2900" dirty="0" smtClean="0"/>
              <a:t> downwards because of gravity!</a:t>
            </a:r>
            <a:endParaRPr lang="en-US" sz="2900" dirty="0"/>
          </a:p>
        </p:txBody>
      </p:sp>
      <p:pic>
        <p:nvPicPr>
          <p:cNvPr id="4" name="Picture 3" descr=" 05-02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 l="50300" t="33721" b="36046"/>
          <a:stretch>
            <a:fillRect/>
          </a:stretch>
        </p:blipFill>
        <p:spPr bwMode="auto">
          <a:xfrm>
            <a:off x="990600" y="2438400"/>
            <a:ext cx="6772275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projectile:  THE X-VELOCITY IS </a:t>
            </a:r>
            <a:r>
              <a:rPr lang="en-US" b="1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OF THE Y-VELOCITY!!!</a:t>
            </a:r>
          </a:p>
          <a:p>
            <a:r>
              <a:rPr lang="en-US" dirty="0" smtClean="0"/>
              <a:t>The speed in the x-direction </a:t>
            </a:r>
            <a:r>
              <a:rPr lang="en-US" b="1" dirty="0" smtClean="0">
                <a:solidFill>
                  <a:srgbClr val="FF0000"/>
                </a:solidFill>
              </a:rPr>
              <a:t>doesn’t care </a:t>
            </a:r>
            <a:r>
              <a:rPr lang="en-US" dirty="0" smtClean="0"/>
              <a:t>what the speed in the y-direction is!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62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Remember that </a:t>
            </a:r>
            <a:r>
              <a:rPr lang="en-US" sz="2000" b="1" dirty="0" smtClean="0">
                <a:solidFill>
                  <a:srgbClr val="FF0000"/>
                </a:solidFill>
              </a:rPr>
              <a:t>gravity</a:t>
            </a:r>
            <a:r>
              <a:rPr lang="en-US" sz="2000" dirty="0" smtClean="0"/>
              <a:t> is only pulling in one direction (downwards) and </a:t>
            </a:r>
            <a:r>
              <a:rPr lang="en-US" sz="2000" b="1" dirty="0" smtClean="0">
                <a:solidFill>
                  <a:srgbClr val="FF0000"/>
                </a:solidFill>
              </a:rPr>
              <a:t>nothing is pulling left or right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If there were no gravity, a projectile would go in a </a:t>
            </a:r>
            <a:r>
              <a:rPr lang="en-US" sz="2000" b="1" dirty="0" smtClean="0">
                <a:solidFill>
                  <a:srgbClr val="FF0000"/>
                </a:solidFill>
              </a:rPr>
              <a:t>straight line </a:t>
            </a:r>
            <a:r>
              <a:rPr lang="en-US" sz="2000" dirty="0" smtClean="0"/>
              <a:t>forever:</a:t>
            </a:r>
            <a:endParaRPr lang="en-US" sz="2000" dirty="0"/>
          </a:p>
        </p:txBody>
      </p:sp>
      <p:pic>
        <p:nvPicPr>
          <p:cNvPr id="4" name="Picture 3" descr=" 05-06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90524"/>
            <a:ext cx="4267200" cy="31994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14400" y="990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81038"/>
            <a:ext cx="7024688" cy="1143000"/>
          </a:xfrm>
        </p:spPr>
        <p:txBody>
          <a:bodyPr/>
          <a:lstStyle/>
          <a:p>
            <a:r>
              <a:rPr lang="en-US" dirty="0" smtClean="0"/>
              <a:t>Important points..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024744" cy="1143000"/>
          </a:xfrm>
        </p:spPr>
        <p:txBody>
          <a:bodyPr/>
          <a:lstStyle/>
          <a:p>
            <a:r>
              <a:rPr lang="en-US" dirty="0" smtClean="0"/>
              <a:t>Velocity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8305800" cy="5288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Remember that velocity has a </a:t>
            </a:r>
            <a:r>
              <a:rPr lang="en-US" b="1" dirty="0" smtClean="0">
                <a:solidFill>
                  <a:srgbClr val="FF0000"/>
                </a:solidFill>
              </a:rPr>
              <a:t>magnitude and direction</a:t>
            </a:r>
            <a:r>
              <a:rPr lang="en-US" sz="2400" dirty="0" smtClean="0"/>
              <a:t>, so it can be represented using </a:t>
            </a:r>
            <a:r>
              <a:rPr lang="en-US" b="1" dirty="0" smtClean="0">
                <a:solidFill>
                  <a:srgbClr val="FF0000"/>
                </a:solidFill>
              </a:rPr>
              <a:t>vector</a:t>
            </a:r>
            <a:r>
              <a:rPr lang="en-US" dirty="0"/>
              <a:t>.</a:t>
            </a:r>
            <a:endParaRPr lang="en-US" sz="2400" dirty="0" smtClean="0"/>
          </a:p>
          <a:p>
            <a:r>
              <a:rPr lang="en-US" sz="2400" dirty="0" smtClean="0"/>
              <a:t>We can break down the velocity into separate x- and y- components:</a:t>
            </a:r>
          </a:p>
        </p:txBody>
      </p:sp>
      <p:pic>
        <p:nvPicPr>
          <p:cNvPr id="7" name="Picture 3" descr=" 05-07.jpg                                                      0000006DCPS3e_cd                       BB34F719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3200400"/>
            <a:ext cx="4267200" cy="31996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915</TotalTime>
  <Words>967</Words>
  <Application>Microsoft Office PowerPoint</Application>
  <PresentationFormat>On-screen Show (4:3)</PresentationFormat>
  <Paragraphs>172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Austin</vt:lpstr>
      <vt:lpstr>Projectile Motion</vt:lpstr>
      <vt:lpstr>What is a projectile?</vt:lpstr>
      <vt:lpstr>First…</vt:lpstr>
      <vt:lpstr>Horizontal Motion</vt:lpstr>
      <vt:lpstr>Vertical Motion</vt:lpstr>
      <vt:lpstr>Projectile Motion</vt:lpstr>
      <vt:lpstr>Important points..</vt:lpstr>
      <vt:lpstr>Important points..</vt:lpstr>
      <vt:lpstr>Velocity Vectors</vt:lpstr>
      <vt:lpstr>Horizontal motion</vt:lpstr>
      <vt:lpstr>Horizontal motion</vt:lpstr>
      <vt:lpstr>Vertical motion</vt:lpstr>
      <vt:lpstr>Velocity Vectors</vt:lpstr>
      <vt:lpstr>PowerPoint Presentation</vt:lpstr>
      <vt:lpstr>Test yourself…</vt:lpstr>
      <vt:lpstr>Answer!</vt:lpstr>
      <vt:lpstr>Test yourself….</vt:lpstr>
      <vt:lpstr>Maximum range</vt:lpstr>
      <vt:lpstr>Example 1</vt:lpstr>
      <vt:lpstr>Example 2</vt:lpstr>
      <vt:lpstr>Effect of air resistance on projectile motion</vt:lpstr>
      <vt:lpstr>Effect of air resistance on projectile motion</vt:lpstr>
      <vt:lpstr>Effect of air resistance on projectile motion</vt:lpstr>
      <vt:lpstr>Effect of air resistance on projectile motion</vt:lpstr>
      <vt:lpstr>Effect of air resistance on projectile motion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</dc:title>
  <dc:creator>Julie TV McFarlane</dc:creator>
  <cp:lastModifiedBy>Admin</cp:lastModifiedBy>
  <cp:revision>56</cp:revision>
  <dcterms:created xsi:type="dcterms:W3CDTF">2009-11-23T03:25:17Z</dcterms:created>
  <dcterms:modified xsi:type="dcterms:W3CDTF">2014-01-23T00:32:22Z</dcterms:modified>
</cp:coreProperties>
</file>