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36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5.xml"/>
  <Override ContentType="application/vnd.openxmlformats-officedocument.theme+xml" PartName="/ppt/theme/theme2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7.xml"/>
  <Override ContentType="application/vnd.openxmlformats-officedocument.presentationml.slide+xml" PartName="/ppt/slides/slide47.xml"/>
  <Override ContentType="application/vnd.openxmlformats-officedocument.presentationml.slide+xml" PartName="/ppt/slides/slide45.xml"/>
  <Override ContentType="application/vnd.openxmlformats-officedocument.presentationml.slide+xml" PartName="/ppt/slides/slide6.xml"/>
  <Override ContentType="application/vnd.openxmlformats-officedocument.presentationml.slide+xml" PartName="/ppt/slides/slide33.xml"/>
  <Override ContentType="application/vnd.openxmlformats-officedocument.presentationml.slide+xml" PartName="/ppt/slides/slide36.xml"/>
  <Override ContentType="application/vnd.openxmlformats-officedocument.presentationml.slide+xml" PartName="/ppt/slides/slide35.xml"/>
  <Override ContentType="application/vnd.openxmlformats-officedocument.presentationml.slide+xml" PartName="/ppt/slides/slide24.xml"/>
  <Override ContentType="application/vnd.openxmlformats-officedocument.presentationml.slide+xml" PartName="/ppt/slides/slide50.xml"/>
  <Override ContentType="application/vnd.openxmlformats-officedocument.presentationml.slide+xml" PartName="/ppt/slides/slide11.xml"/>
  <Override ContentType="application/vnd.openxmlformats-officedocument.presentationml.slide+xml" PartName="/ppt/slides/slide42.xml"/>
  <Override ContentType="application/vnd.openxmlformats-officedocument.presentationml.slide+xml" PartName="/ppt/slides/slide40.xml"/>
  <Override ContentType="application/vnd.openxmlformats-officedocument.presentationml.slide+xml" PartName="/ppt/slides/slide1.xml"/>
  <Override ContentType="application/vnd.openxmlformats-officedocument.presentationml.slide+xml" PartName="/ppt/slides/slide44.xml"/>
  <Override ContentType="application/vnd.openxmlformats-officedocument.presentationml.slide+xml" PartName="/ppt/slides/slide46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49.xml"/>
  <Override ContentType="application/vnd.openxmlformats-officedocument.presentationml.slide+xml" PartName="/ppt/slides/slide4.xml"/>
  <Override ContentType="application/vnd.openxmlformats-officedocument.presentationml.slide+xml" PartName="/ppt/slides/slide28.xml"/>
  <Override ContentType="application/vnd.openxmlformats-officedocument.presentationml.slide+xml" PartName="/ppt/slides/slide14.xml"/>
  <Override ContentType="application/vnd.openxmlformats-officedocument.presentationml.slide+xml" PartName="/ppt/slides/slide52.xml"/>
  <Override ContentType="application/vnd.openxmlformats-officedocument.presentationml.slide+xml" PartName="/ppt/slides/slide22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48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3.xml"/>
  <Override ContentType="application/vnd.openxmlformats-officedocument.presentationml.slide+xml" PartName="/ppt/slides/slide25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34.xml"/>
  <Override ContentType="application/vnd.openxmlformats-officedocument.presentationml.slide+xml" PartName="/ppt/slides/slide10.xml"/>
  <Override ContentType="application/vnd.openxmlformats-officedocument.presentationml.slide+xml" PartName="/ppt/slides/slide51.xml"/>
  <Override ContentType="application/vnd.openxmlformats-officedocument.presentationml.slide+xml" PartName="/ppt/slides/slide31.xml"/>
  <Override ContentType="application/vnd.openxmlformats-officedocument.presentationml.slide+xml" PartName="/ppt/slides/slide43.xml"/>
  <Override ContentType="application/vnd.openxmlformats-officedocument.presentationml.slide+xml" PartName="/ppt/slides/slide3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4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703" r:id="rId4"/>
    <p:sldMasterId id="2147483704" r:id="rId5"/>
    <p:sldMasterId id="2147483705" r:id="rId6"/>
    <p:sldMasterId id="2147483706" r:id="rId7"/>
    <p:sldMasterId id="214748370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</p:sldIdLst>
  <p:sldSz cy="9144000" cx="16256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40" Type="http://schemas.openxmlformats.org/officeDocument/2006/relationships/slide" Target="slides/slide31.xml"/><Relationship Id="rId4" Type="http://schemas.openxmlformats.org/officeDocument/2006/relationships/slideMaster" Target="slideMasters/slideMaster1.xml"/><Relationship Id="rId41" Type="http://schemas.openxmlformats.org/officeDocument/2006/relationships/slide" Target="slides/slide32.xml"/><Relationship Id="rId3" Type="http://schemas.openxmlformats.org/officeDocument/2006/relationships/tableStyles" Target="tableStyles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9" Type="http://schemas.openxmlformats.org/officeDocument/2006/relationships/notesMaster" Target="notesMasters/notesMaster1.xml"/><Relationship Id="rId6" Type="http://schemas.openxmlformats.org/officeDocument/2006/relationships/slideMaster" Target="slideMasters/slideMaster3.xml"/><Relationship Id="rId5" Type="http://schemas.openxmlformats.org/officeDocument/2006/relationships/slideMaster" Target="slideMasters/slideMaster2.xml"/><Relationship Id="rId8" Type="http://schemas.openxmlformats.org/officeDocument/2006/relationships/slideMaster" Target="slideMasters/slideMaster5.xml"/><Relationship Id="rId7" Type="http://schemas.openxmlformats.org/officeDocument/2006/relationships/slideMaster" Target="slideMasters/slideMaster4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57" Type="http://schemas.openxmlformats.org/officeDocument/2006/relationships/slide" Target="slides/slide48.xml"/><Relationship Id="rId56" Type="http://schemas.openxmlformats.org/officeDocument/2006/relationships/slide" Target="slides/slide47.xml"/><Relationship Id="rId55" Type="http://schemas.openxmlformats.org/officeDocument/2006/relationships/slide" Target="slides/slide46.xml"/><Relationship Id="rId54" Type="http://schemas.openxmlformats.org/officeDocument/2006/relationships/slide" Target="slides/slide45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29" Type="http://schemas.openxmlformats.org/officeDocument/2006/relationships/slide" Target="slides/slide20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60" Type="http://schemas.openxmlformats.org/officeDocument/2006/relationships/slide" Target="slides/slide51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0" Type="http://schemas.openxmlformats.org/officeDocument/2006/relationships/slide" Target="slides/slide11.xml"/><Relationship Id="rId61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7" name="Shape 3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0" name="Shape 3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5" name="Shape 4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6" name="Shape 4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6" name="Shape 4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7" name="Shape 5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4" name="Shape 5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1" name="Shape 5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7" name="Shape 54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9" name="Shape 5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9" name="Shape 5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8" name="Shape 5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5" name="Shape 6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3" name="Shape 6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7" name="Shape 6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5" name="Shape 6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3" name="Shape 6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1" name="Shape 6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9" name="Shape 6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7" name="Shape 6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5" name="Shape 7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3" name="Shape 71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Shape 7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0" name="Shape 7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8" name="Shape 72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6" name="Shape 7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9" name="Shape 7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 rot="5400000">
            <a:off x="10597356" y="3321843"/>
            <a:ext cx="6034087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 rot="5400000">
            <a:off x="3205956" y="-259556"/>
            <a:ext cx="6034087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110956" y="-2164556"/>
            <a:ext cx="6034087" cy="14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8128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8204200" y="2133600"/>
            <a:ext cx="72390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1" name="Shape 131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36" name="Shape 136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3" name="Shape 143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58" name="Shape 158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 rot="5400000">
            <a:off x="9313799" y="2532099"/>
            <a:ext cx="8064599" cy="3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 rot="5400000">
            <a:off x="2271625" y="-874699"/>
            <a:ext cx="8064599" cy="1029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 rot="5400000">
            <a:off x="5270399" y="-1511300"/>
            <a:ext cx="5702399" cy="139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86113" y="6400800"/>
            <a:ext cx="97535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0" name="Shape 170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86113" y="7156450"/>
            <a:ext cx="9753599" cy="1073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812800" y="363537"/>
            <a:ext cx="5348399" cy="1549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356350" y="363537"/>
            <a:ext cx="9086699" cy="780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5" name="Shape 175"/>
          <p:cNvSpPr txBox="1"/>
          <p:nvPr>
            <p:ph idx="2" type="body"/>
          </p:nvPr>
        </p:nvSpPr>
        <p:spPr>
          <a:xfrm>
            <a:off x="812800" y="1912938"/>
            <a:ext cx="5348399" cy="625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812800" y="2046288"/>
            <a:ext cx="71816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812800" y="2900363"/>
            <a:ext cx="71816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3" name="Shape 183"/>
          <p:cNvSpPr txBox="1"/>
          <p:nvPr>
            <p:ph idx="3" type="body"/>
          </p:nvPr>
        </p:nvSpPr>
        <p:spPr>
          <a:xfrm>
            <a:off x="8258175" y="2046288"/>
            <a:ext cx="7184999" cy="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184" name="Shape 184"/>
          <p:cNvSpPr txBox="1"/>
          <p:nvPr>
            <p:ph idx="4" type="body"/>
          </p:nvPr>
        </p:nvSpPr>
        <p:spPr>
          <a:xfrm>
            <a:off x="8258175" y="2900363"/>
            <a:ext cx="7184999" cy="52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15570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8" name="Shape 188"/>
          <p:cNvSpPr txBox="1"/>
          <p:nvPr>
            <p:ph idx="2" type="body"/>
          </p:nvPr>
        </p:nvSpPr>
        <p:spPr>
          <a:xfrm>
            <a:off x="8197850" y="2603500"/>
            <a:ext cx="68898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84287" y="5875337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84287" y="3875087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97" name="Shape 197"/>
          <p:cNvSpPr txBox="1"/>
          <p:nvPr>
            <p:ph idx="1" type="subTitle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indent="0" marL="457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indent="0" marL="914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indent="0" marL="1371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indent="0" marL="18288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indent="0" marL="22860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indent="0" marL="27432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indent="0" marL="32004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indent="0" marL="3657600" marR="0" rtl="0" algn="ctr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4" type="body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spcAft>
                <a:spcPts val="0"/>
              </a:spcAft>
              <a:defRPr/>
            </a:lvl1pPr>
            <a:lvl2pPr rtl="0" algn="ctr">
              <a:spcBef>
                <a:spcPts val="0"/>
              </a:spcBef>
              <a:spcAft>
                <a:spcPts val="0"/>
              </a:spcAft>
              <a:defRPr/>
            </a:lvl2pPr>
            <a:lvl3pPr rtl="0" algn="ctr">
              <a:spcBef>
                <a:spcPts val="0"/>
              </a:spcBef>
              <a:spcAft>
                <a:spcPts val="0"/>
              </a:spcAft>
              <a:defRPr/>
            </a:lvl3pPr>
            <a:lvl4pPr rtl="0" algn="ctr">
              <a:spcBef>
                <a:spcPts val="0"/>
              </a:spcBef>
              <a:spcAft>
                <a:spcPts val="0"/>
              </a:spcAft>
              <a:defRPr/>
            </a:lvl4pPr>
            <a:lvl5pPr rtl="0" algn="ctr">
              <a:spcBef>
                <a:spcPts val="0"/>
              </a:spcBef>
              <a:spcAft>
                <a:spcPts val="0"/>
              </a:spcAft>
              <a:defRPr/>
            </a:lvl5pPr>
            <a:lvl6pPr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bin"/>
              <a:buNone/>
              <a:defRPr/>
            </a:lvl1pPr>
            <a:lvl2pPr indent="0" marL="457200" rtl="0">
              <a:spcBef>
                <a:spcPts val="0"/>
              </a:spcBef>
              <a:buFont typeface="Cabin"/>
              <a:buNone/>
              <a:defRPr/>
            </a:lvl2pPr>
            <a:lvl3pPr indent="0" marL="914400" rtl="0">
              <a:spcBef>
                <a:spcPts val="0"/>
              </a:spcBef>
              <a:buFont typeface="Cabin"/>
              <a:buNone/>
              <a:defRPr/>
            </a:lvl3pPr>
            <a:lvl4pPr indent="0" marL="1371600" rtl="0">
              <a:spcBef>
                <a:spcPts val="0"/>
              </a:spcBef>
              <a:buFont typeface="Cabin"/>
              <a:buNone/>
              <a:defRPr/>
            </a:lvl4pPr>
            <a:lvl5pPr indent="0" marL="1828800" rtl="0">
              <a:spcBef>
                <a:spcPts val="0"/>
              </a:spcBef>
              <a:buFont typeface="Cabin"/>
              <a:buNone/>
              <a:defRPr/>
            </a:lvl5pPr>
            <a:lvl6pPr indent="0" marL="2286000" rtl="0">
              <a:spcBef>
                <a:spcPts val="0"/>
              </a:spcBef>
              <a:buFont typeface="Cabin"/>
              <a:buNone/>
              <a:defRPr/>
            </a:lvl6pPr>
            <a:lvl7pPr indent="0" marL="2743200" rtl="0">
              <a:spcBef>
                <a:spcPts val="0"/>
              </a:spcBef>
              <a:buFont typeface="Cabin"/>
              <a:buNone/>
              <a:defRPr/>
            </a:lvl7pPr>
            <a:lvl8pPr indent="0" marL="3200400" rtl="0">
              <a:spcBef>
                <a:spcPts val="0"/>
              </a:spcBef>
              <a:buFont typeface="Cabin"/>
              <a:buNone/>
              <a:defRPr/>
            </a:lvl8pPr>
            <a:lvl9pPr indent="0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3" Type="http://schemas.openxmlformats.org/officeDocument/2006/relationships/slideLayout" Target="../slideLayouts/slideLayout3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4.xml"/><Relationship Id="rId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/Relationships>
</file>

<file path=ppt/slideMasters/_rels/slideMaster5.xml.rels><?xml version="1.0" encoding="UTF-8" standalone="yes"?><Relationships xmlns="http://schemas.openxmlformats.org/package/2006/relationships"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marL="34290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-285750" marL="74295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-228600" marL="114300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-228600" marL="160020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-228600" marL="205740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155700" y="2781300"/>
            <a:ext cx="13931900" cy="356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861" marL="647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65861" marL="939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65861" marL="1231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65861" marL="153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65861" marL="18288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65861" marL="22860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65861" marL="2743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65861" marL="3200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65861" marL="36576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42494" marL="711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indent="-142494" marL="1003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indent="-142494" marL="12954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indent="-142494" marL="16002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indent="-142494" marL="18923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indent="-142494" marL="23495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indent="-142494" marL="28067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indent="-142494" marL="32639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indent="-142494" marL="3721100" marR="0" rtl="0" algn="l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01.png"/><Relationship Id="rId3" Type="http://schemas.openxmlformats.org/officeDocument/2006/relationships/hyperlink" Target="www.pythonlearn.com" TargetMode="External"/><Relationship Id="rId5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3.xml"/></Relationships>
</file>

<file path=ppt/slides/_rels/slide5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4.xml"/><Relationship Id="rId4" Type="http://schemas.openxmlformats.org/officeDocument/2006/relationships/hyperlink" Target="http://open.umich.edu/" TargetMode="External"/><Relationship Id="rId3" Type="http://schemas.openxmlformats.org/officeDocument/2006/relationships/hyperlink" Target="http://www.dr-chuck.com" TargetMode="External"/><Relationship Id="rId6" Type="http://schemas.openxmlformats.org/officeDocument/2006/relationships/image" Target="../media/image03.png"/><Relationship Id="rId5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://en.wikipedia.org/wiki/Transporter_(Star_Trek)" TargetMode="Externa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Loops and Iteration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5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970175" y="7759700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2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40562" y="80898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7" name="Shape 347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48" name="Shape 348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49" name="Shape 349"/>
          <p:cNvCxnSpPr/>
          <p:nvPr/>
        </p:nvCxnSpPr>
        <p:spPr>
          <a:xfrm rot="10800000">
            <a:off x="10995700" y="2681850"/>
            <a:ext cx="30299" cy="40580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12433275" y="2127225"/>
            <a:ext cx="777899" cy="158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1" name="Shape 351"/>
          <p:cNvCxnSpPr/>
          <p:nvPr/>
        </p:nvCxnSpPr>
        <p:spPr>
          <a:xfrm>
            <a:off x="10991725" y="6788150"/>
            <a:ext cx="2178300" cy="32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2" name="Shape 352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53" name="Shape 353"/>
          <p:cNvCxnSpPr/>
          <p:nvPr/>
        </p:nvCxnSpPr>
        <p:spPr>
          <a:xfrm flipH="1" rot="10800000">
            <a:off x="10917236" y="7270874"/>
            <a:ext cx="15899" cy="6444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4" name="Shape 354"/>
          <p:cNvCxnSpPr/>
          <p:nvPr/>
        </p:nvCxnSpPr>
        <p:spPr>
          <a:xfrm flipH="1" rot="10800000">
            <a:off x="9220186" y="2133611"/>
            <a:ext cx="58800" cy="51545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55" name="Shape 355"/>
          <p:cNvCxnSpPr/>
          <p:nvPr/>
        </p:nvCxnSpPr>
        <p:spPr>
          <a:xfrm>
            <a:off x="9161461" y="7288211"/>
            <a:ext cx="1752600" cy="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6" name="Shape 356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474200" y="78867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3295312" y="18288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cxnSp>
        <p:nvCxnSpPr>
          <p:cNvPr id="359" name="Shape 359"/>
          <p:cNvCxnSpPr/>
          <p:nvPr/>
        </p:nvCxnSpPr>
        <p:spPr>
          <a:xfrm flipH="1" rot="10800000">
            <a:off x="11563350" y="1304775"/>
            <a:ext cx="3002099" cy="2858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60" name="Shape 360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’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61" name="Shape 361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2" name="Shape 362"/>
          <p:cNvCxnSpPr/>
          <p:nvPr/>
        </p:nvCxnSpPr>
        <p:spPr>
          <a:xfrm>
            <a:off x="1717225" y="3909050"/>
            <a:ext cx="1237200" cy="464399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3" name="Shape 363"/>
          <p:cNvCxnSpPr/>
          <p:nvPr/>
        </p:nvCxnSpPr>
        <p:spPr>
          <a:xfrm rot="10800000">
            <a:off x="13261975" y="2127225"/>
            <a:ext cx="0" cy="47084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4" name="Shape 364"/>
          <p:cNvSpPr txBox="1"/>
          <p:nvPr/>
        </p:nvSpPr>
        <p:spPr>
          <a:xfrm>
            <a:off x="11696700" y="57277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65" name="Shape 36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13196748" y="3490937"/>
            <a:ext cx="1401899" cy="8223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7" name="Shape 36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13500100" y="4254500"/>
            <a:ext cx="2184300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1155700" y="21463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are called 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indefinite loops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keep going until  a logical condition becomes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Definite Loop with Strings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  <a:b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sz="360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95" name="Shape 395"/>
          <p:cNvCxnSpPr/>
          <p:nvPr/>
        </p:nvCxnSpPr>
        <p:spPr>
          <a:xfrm flipH="1">
            <a:off x="8809849" y="4534150"/>
            <a:ext cx="1609200" cy="1018500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6" name="Shape 396"/>
          <p:cNvCxnSpPr/>
          <p:nvPr/>
        </p:nvCxnSpPr>
        <p:spPr>
          <a:xfrm rot="10800000">
            <a:off x="3870499" y="5989100"/>
            <a:ext cx="6599100" cy="226799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7" name="Shape 397"/>
          <p:cNvCxnSpPr/>
          <p:nvPr/>
        </p:nvCxnSpPr>
        <p:spPr>
          <a:xfrm flipH="1">
            <a:off x="8830249" y="4024100"/>
            <a:ext cx="1588800" cy="1406400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98" name="Shape 398"/>
          <p:cNvCxnSpPr/>
          <p:nvPr/>
        </p:nvCxnSpPr>
        <p:spPr>
          <a:xfrm flipH="1">
            <a:off x="8809749" y="4997400"/>
            <a:ext cx="1690800" cy="636900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029725" y="0"/>
            <a:ext cx="95757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Simple Definite Loop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8786700" y="32905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405" name="Shape 405"/>
          <p:cNvSpPr txBox="1"/>
          <p:nvPr/>
        </p:nvSpPr>
        <p:spPr>
          <a:xfrm>
            <a:off x="14170825" y="28256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>
            <a:off x="3041537" y="1954249"/>
            <a:ext cx="14400" cy="5666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1625600" y="2514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08" name="Shape 408"/>
          <p:cNvCxnSpPr/>
          <p:nvPr/>
        </p:nvCxnSpPr>
        <p:spPr>
          <a:xfrm rot="10800000">
            <a:off x="3060712" y="3784699"/>
            <a:ext cx="11100" cy="14985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09" name="Shape 409"/>
          <p:cNvCxnSpPr/>
          <p:nvPr/>
        </p:nvCxnSpPr>
        <p:spPr>
          <a:xfrm rot="10800000">
            <a:off x="6274237" y="3524225"/>
            <a:ext cx="26999" cy="6509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0" name="Shape 410"/>
          <p:cNvCxnSpPr/>
          <p:nvPr/>
        </p:nvCxnSpPr>
        <p:spPr>
          <a:xfrm flipH="1">
            <a:off x="6296423" y="3946575"/>
            <a:ext cx="4799" cy="13143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1" name="Shape 411"/>
          <p:cNvCxnSpPr/>
          <p:nvPr/>
        </p:nvCxnSpPr>
        <p:spPr>
          <a:xfrm>
            <a:off x="3068637" y="5268912"/>
            <a:ext cx="3225899" cy="276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2" name="Shape 412"/>
          <p:cNvCxnSpPr/>
          <p:nvPr/>
        </p:nvCxnSpPr>
        <p:spPr>
          <a:xfrm flipH="1">
            <a:off x="1269974" y="3159125"/>
            <a:ext cx="396900" cy="32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13" name="Shape 413"/>
          <p:cNvCxnSpPr/>
          <p:nvPr/>
        </p:nvCxnSpPr>
        <p:spPr>
          <a:xfrm flipH="1" rot="10800000">
            <a:off x="3055937" y="6000874"/>
            <a:ext cx="15899" cy="6444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4" name="Shape 414"/>
          <p:cNvCxnSpPr/>
          <p:nvPr/>
        </p:nvCxnSpPr>
        <p:spPr>
          <a:xfrm rot="10800000">
            <a:off x="1300036" y="3213012"/>
            <a:ext cx="3299" cy="27797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15" name="Shape 415"/>
          <p:cNvCxnSpPr/>
          <p:nvPr/>
        </p:nvCxnSpPr>
        <p:spPr>
          <a:xfrm>
            <a:off x="1300161" y="6018212"/>
            <a:ext cx="1752600" cy="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6" name="Shape 416"/>
          <p:cNvSpPr txBox="1"/>
          <p:nvPr/>
        </p:nvSpPr>
        <p:spPr>
          <a:xfrm>
            <a:off x="744537" y="2400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1422400" y="6578600"/>
            <a:ext cx="3289200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 off!'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4991100" y="4064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165600" y="23368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4950100" y="2781300"/>
            <a:ext cx="31146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Move i ahead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5508625" y="7048500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Definite loops (for loops) have explicit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These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move through the sequence or set. </a:t>
            </a:r>
          </a:p>
        </p:txBody>
      </p:sp>
      <p:cxnSp>
        <p:nvCxnSpPr>
          <p:cNvPr id="422" name="Shape 422"/>
          <p:cNvCxnSpPr/>
          <p:nvPr/>
        </p:nvCxnSpPr>
        <p:spPr>
          <a:xfrm>
            <a:off x="4559325" y="3159125"/>
            <a:ext cx="396900" cy="32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x="1162050" y="152400"/>
            <a:ext cx="13932000" cy="2200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Looking at 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x="955275" y="2540000"/>
            <a:ext cx="5981699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ough the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baseline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8140700" y="5265725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print i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7366000" y="3911600"/>
            <a:ext cx="32558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1071225" y="3517900"/>
            <a:ext cx="46863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Five-element sequence</a:t>
            </a:r>
          </a:p>
        </p:txBody>
      </p:sp>
      <p:cxnSp>
        <p:nvCxnSpPr>
          <p:cNvPr id="432" name="Shape 432"/>
          <p:cNvCxnSpPr/>
          <p:nvPr/>
        </p:nvCxnSpPr>
        <p:spPr>
          <a:xfrm rot="10800000">
            <a:off x="9064625" y="4516436"/>
            <a:ext cx="34924" cy="677861"/>
          </a:xfrm>
          <a:prstGeom prst="straightConnector1">
            <a:avLst/>
          </a:prstGeom>
          <a:noFill/>
          <a:ln cap="rnd" w="63500">
            <a:solidFill>
              <a:srgbClr val="00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33" name="Shape 433"/>
          <p:cNvCxnSpPr/>
          <p:nvPr/>
        </p:nvCxnSpPr>
        <p:spPr>
          <a:xfrm flipH="1" rot="10800000">
            <a:off x="11964986" y="4187537"/>
            <a:ext cx="794999" cy="1078200"/>
          </a:xfrm>
          <a:prstGeom prst="straightConnector1">
            <a:avLst/>
          </a:prstGeom>
          <a:noFill/>
          <a:ln cap="rnd" w="635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Shape 438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39" name="Shape 439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40" name="Shape 440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41" name="Shape 441"/>
          <p:cNvCxnSpPr/>
          <p:nvPr/>
        </p:nvCxnSpPr>
        <p:spPr>
          <a:xfrm flipH="1" rot="10800000">
            <a:off x="6472237" y="2711574"/>
            <a:ext cx="15899" cy="6444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 flipH="1">
            <a:off x="6469023" y="3209925"/>
            <a:ext cx="4799" cy="13143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3" name="Shape 443"/>
          <p:cNvCxnSpPr/>
          <p:nvPr/>
        </p:nvCxnSpPr>
        <p:spPr>
          <a:xfrm flipH="1" rot="10800000">
            <a:off x="3170237" y="4502112"/>
            <a:ext cx="3328200" cy="47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4" name="Shape 444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45" name="Shape 445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6" name="Shape 446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47" name="Shape 447"/>
          <p:cNvCxnSpPr/>
          <p:nvPr/>
        </p:nvCxnSpPr>
        <p:spPr>
          <a:xfrm>
            <a:off x="1401761" y="5256212"/>
            <a:ext cx="1752600" cy="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8" name="Shape 448"/>
          <p:cNvSpPr txBox="1"/>
          <p:nvPr/>
        </p:nvSpPr>
        <p:spPr>
          <a:xfrm>
            <a:off x="846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Move i ahead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32994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iterates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through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(ordered set)</a:t>
            </a:r>
          </a:p>
          <a:p>
            <a:pPr indent="-332994" lvl="0" marL="495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block (body)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code is executed once for each value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  <a:p>
            <a:pPr indent="-332994" lvl="0" marL="495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moves through all of the values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in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sequence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454" name="Shape 454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triangle"/>
          </a:ln>
        </p:spPr>
      </p:cxn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Shape 459"/>
          <p:cNvCxnSpPr/>
          <p:nvPr/>
        </p:nvCxnSpPr>
        <p:spPr>
          <a:xfrm rot="10800000">
            <a:off x="3447937" y="1192249"/>
            <a:ext cx="14400" cy="5666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60" name="Shape 460"/>
          <p:cNvSpPr/>
          <p:nvPr/>
        </p:nvSpPr>
        <p:spPr>
          <a:xfrm>
            <a:off x="2032000" y="1752600"/>
            <a:ext cx="2870100" cy="1269899"/>
          </a:xfrm>
          <a:prstGeom prst="diamond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Done?</a:t>
            </a:r>
          </a:p>
        </p:txBody>
      </p:sp>
      <p:cxnSp>
        <p:nvCxnSpPr>
          <p:cNvPr id="461" name="Shape 461"/>
          <p:cNvCxnSpPr/>
          <p:nvPr/>
        </p:nvCxnSpPr>
        <p:spPr>
          <a:xfrm rot="10800000">
            <a:off x="3467112" y="3022699"/>
            <a:ext cx="11100" cy="14985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62" name="Shape 462"/>
          <p:cNvCxnSpPr/>
          <p:nvPr/>
        </p:nvCxnSpPr>
        <p:spPr>
          <a:xfrm flipH="1" rot="10800000">
            <a:off x="6853237" y="2711574"/>
            <a:ext cx="15899" cy="6444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3" name="Shape 463"/>
          <p:cNvCxnSpPr/>
          <p:nvPr/>
        </p:nvCxnSpPr>
        <p:spPr>
          <a:xfrm flipH="1">
            <a:off x="6850023" y="3209925"/>
            <a:ext cx="4799" cy="13143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4" name="Shape 464"/>
          <p:cNvCxnSpPr/>
          <p:nvPr/>
        </p:nvCxnSpPr>
        <p:spPr>
          <a:xfrm>
            <a:off x="3475037" y="4513212"/>
            <a:ext cx="3395100" cy="294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5" name="Shape 465"/>
          <p:cNvCxnSpPr/>
          <p:nvPr/>
        </p:nvCxnSpPr>
        <p:spPr>
          <a:xfrm flipH="1">
            <a:off x="1676374" y="2397125"/>
            <a:ext cx="396900" cy="32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466" name="Shape 466"/>
          <p:cNvCxnSpPr/>
          <p:nvPr/>
        </p:nvCxnSpPr>
        <p:spPr>
          <a:xfrm flipH="1" rot="10800000">
            <a:off x="3462337" y="5238874"/>
            <a:ext cx="15899" cy="6444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7" name="Shape 467"/>
          <p:cNvCxnSpPr/>
          <p:nvPr/>
        </p:nvCxnSpPr>
        <p:spPr>
          <a:xfrm rot="10800000">
            <a:off x="1706436" y="2451012"/>
            <a:ext cx="3299" cy="27797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68" name="Shape 468"/>
          <p:cNvCxnSpPr/>
          <p:nvPr/>
        </p:nvCxnSpPr>
        <p:spPr>
          <a:xfrm>
            <a:off x="1706561" y="5256212"/>
            <a:ext cx="1752600" cy="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9" name="Shape 469"/>
          <p:cNvSpPr txBox="1"/>
          <p:nvPr/>
        </p:nvSpPr>
        <p:spPr>
          <a:xfrm>
            <a:off x="11509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5397500" y="33020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4407600" y="14717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5397500" y="2019300"/>
            <a:ext cx="2997300" cy="7493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Move i ahead</a:t>
            </a:r>
          </a:p>
        </p:txBody>
      </p:sp>
      <p:cxnSp>
        <p:nvCxnSpPr>
          <p:cNvPr id="473" name="Shape 473"/>
          <p:cNvCxnSpPr/>
          <p:nvPr/>
        </p:nvCxnSpPr>
        <p:spPr>
          <a:xfrm flipH="1" rot="10800000">
            <a:off x="13185775" y="915987"/>
            <a:ext cx="12699" cy="307974"/>
          </a:xfrm>
          <a:prstGeom prst="straightConnector1">
            <a:avLst/>
          </a:prstGeom>
          <a:noFill/>
          <a:ln cap="rnd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4" name="Shape 474"/>
          <p:cNvSpPr txBox="1"/>
          <p:nvPr/>
        </p:nvSpPr>
        <p:spPr>
          <a:xfrm>
            <a:off x="11703050" y="12319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11703050" y="381000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5</a:t>
            </a:r>
          </a:p>
        </p:txBody>
      </p:sp>
      <p:cxnSp>
        <p:nvCxnSpPr>
          <p:cNvPr id="476" name="Shape 476"/>
          <p:cNvCxnSpPr/>
          <p:nvPr/>
        </p:nvCxnSpPr>
        <p:spPr>
          <a:xfrm flipH="1" rot="10800000">
            <a:off x="13181012" y="1825625"/>
            <a:ext cx="12699" cy="307974"/>
          </a:xfrm>
          <a:prstGeom prst="straightConnector1">
            <a:avLst/>
          </a:prstGeom>
          <a:noFill/>
          <a:ln cap="rnd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77" name="Shape 477"/>
          <p:cNvCxnSpPr/>
          <p:nvPr/>
        </p:nvCxnSpPr>
        <p:spPr>
          <a:xfrm flipH="1" rot="10800000">
            <a:off x="13181012" y="2630486"/>
            <a:ext cx="12699" cy="307974"/>
          </a:xfrm>
          <a:prstGeom prst="straightConnector1">
            <a:avLst/>
          </a:prstGeom>
          <a:noFill/>
          <a:ln cap="rnd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78" name="Shape 478"/>
          <p:cNvSpPr txBox="1"/>
          <p:nvPr/>
        </p:nvSpPr>
        <p:spPr>
          <a:xfrm>
            <a:off x="11703050" y="2946400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1703050" y="2093911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4</a:t>
            </a:r>
          </a:p>
        </p:txBody>
      </p:sp>
      <p:cxnSp>
        <p:nvCxnSpPr>
          <p:cNvPr id="480" name="Shape 480"/>
          <p:cNvCxnSpPr/>
          <p:nvPr/>
        </p:nvCxnSpPr>
        <p:spPr>
          <a:xfrm flipH="1" rot="10800000">
            <a:off x="13181012" y="3459162"/>
            <a:ext cx="12699" cy="307974"/>
          </a:xfrm>
          <a:prstGeom prst="straightConnector1">
            <a:avLst/>
          </a:prstGeom>
          <a:noFill/>
          <a:ln cap="rnd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1" name="Shape 481"/>
          <p:cNvCxnSpPr/>
          <p:nvPr/>
        </p:nvCxnSpPr>
        <p:spPr>
          <a:xfrm flipH="1" rot="10800000">
            <a:off x="13181012" y="4310062"/>
            <a:ext cx="12699" cy="307974"/>
          </a:xfrm>
          <a:prstGeom prst="straightConnector1">
            <a:avLst/>
          </a:prstGeom>
          <a:noFill/>
          <a:ln cap="rnd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2" name="Shape 482"/>
          <p:cNvSpPr txBox="1"/>
          <p:nvPr/>
        </p:nvSpPr>
        <p:spPr>
          <a:xfrm>
            <a:off x="11703050" y="4625975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703050" y="3773487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3</a:t>
            </a:r>
          </a:p>
        </p:txBody>
      </p:sp>
      <p:cxnSp>
        <p:nvCxnSpPr>
          <p:cNvPr id="484" name="Shape 484"/>
          <p:cNvCxnSpPr/>
          <p:nvPr/>
        </p:nvCxnSpPr>
        <p:spPr>
          <a:xfrm flipH="1" rot="10800000">
            <a:off x="13181012" y="5208587"/>
            <a:ext cx="12699" cy="307974"/>
          </a:xfrm>
          <a:prstGeom prst="straightConnector1">
            <a:avLst/>
          </a:prstGeom>
          <a:noFill/>
          <a:ln cap="rnd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5" name="Shape 485"/>
          <p:cNvCxnSpPr/>
          <p:nvPr/>
        </p:nvCxnSpPr>
        <p:spPr>
          <a:xfrm flipH="1" rot="10800000">
            <a:off x="13181012" y="6107111"/>
            <a:ext cx="12699" cy="306386"/>
          </a:xfrm>
          <a:prstGeom prst="straightConnector1">
            <a:avLst/>
          </a:prstGeom>
          <a:noFill/>
          <a:ln cap="rnd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86" name="Shape 486"/>
          <p:cNvSpPr txBox="1"/>
          <p:nvPr/>
        </p:nvSpPr>
        <p:spPr>
          <a:xfrm>
            <a:off x="11703050" y="6421437"/>
            <a:ext cx="2984500" cy="53657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1703050" y="5570537"/>
            <a:ext cx="2984500" cy="5238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2</a:t>
            </a:r>
          </a:p>
        </p:txBody>
      </p:sp>
      <p:cxnSp>
        <p:nvCxnSpPr>
          <p:cNvPr id="488" name="Shape 488"/>
          <p:cNvCxnSpPr/>
          <p:nvPr/>
        </p:nvCxnSpPr>
        <p:spPr>
          <a:xfrm flipH="1" rot="10800000">
            <a:off x="13181012" y="6934200"/>
            <a:ext cx="12699" cy="307974"/>
          </a:xfrm>
          <a:prstGeom prst="straightConnector1">
            <a:avLst/>
          </a:prstGeom>
          <a:noFill/>
          <a:ln cap="rnd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489" name="Shape 489"/>
          <p:cNvCxnSpPr/>
          <p:nvPr/>
        </p:nvCxnSpPr>
        <p:spPr>
          <a:xfrm flipH="1" rot="10800000">
            <a:off x="13181012" y="7808911"/>
            <a:ext cx="12699" cy="307974"/>
          </a:xfrm>
          <a:prstGeom prst="straightConnector1">
            <a:avLst/>
          </a:prstGeom>
          <a:noFill/>
          <a:ln cap="rnd" w="508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490" name="Shape 490"/>
          <p:cNvSpPr txBox="1"/>
          <p:nvPr/>
        </p:nvSpPr>
        <p:spPr>
          <a:xfrm>
            <a:off x="11703050" y="8124825"/>
            <a:ext cx="2984500" cy="534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11703050" y="7272336"/>
            <a:ext cx="2984500" cy="5254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i = 1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</p:txBody>
      </p:sp>
      <p:cxnSp>
        <p:nvCxnSpPr>
          <p:cNvPr id="493" name="Shape 493"/>
          <p:cNvCxnSpPr>
            <a:endCxn id="472" idx="1"/>
          </p:cNvCxnSpPr>
          <p:nvPr/>
        </p:nvCxnSpPr>
        <p:spPr>
          <a:xfrm flipH="1" rot="10800000">
            <a:off x="4919600" y="2393999"/>
            <a:ext cx="477900" cy="30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1155700" y="2012200"/>
            <a:ext cx="13932000" cy="60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Quite often we have a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list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items of the </a:t>
            </a: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lines in a file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- effectively a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finite set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of things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can write a loop to run the loop once for each of the items in a set using the Python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construct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because they execute an exact number of times</a:t>
            </a:r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638525" y="152350"/>
            <a:ext cx="78104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Repeated Steps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558075" y="2184400"/>
            <a:ext cx="41043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Program: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7F0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cxnSp>
        <p:nvCxnSpPr>
          <p:cNvPr id="210" name="Shape 210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1" name="Shape 211"/>
          <p:cNvCxnSpPr/>
          <p:nvPr/>
        </p:nvCxnSpPr>
        <p:spPr>
          <a:xfrm flipH="1">
            <a:off x="10891836" y="3554412"/>
            <a:ext cx="1958974" cy="512762"/>
          </a:xfrm>
          <a:prstGeom prst="straightConnector1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12" name="Shape 212"/>
          <p:cNvSpPr/>
          <p:nvPr/>
        </p:nvSpPr>
        <p:spPr>
          <a:xfrm>
            <a:off x="1422400" y="1905000"/>
            <a:ext cx="2870100" cy="1269899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13" name="Shape 213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14" name="Shape 214"/>
          <p:cNvCxnSpPr/>
          <p:nvPr/>
        </p:nvCxnSpPr>
        <p:spPr>
          <a:xfrm rot="10800000">
            <a:off x="4279899" y="2533649"/>
            <a:ext cx="777875" cy="15875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5" name="Shape 215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 flipH="1">
            <a:off x="5024436" y="3362325"/>
            <a:ext cx="1587" cy="2093912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7" name="Shape 217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w="76200">
            <a:solidFill>
              <a:srgbClr val="0000FF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19" name="Shape 219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1063625" y="2520950"/>
            <a:ext cx="36512" cy="3433761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21" name="Shape 221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10872786" y="4448174"/>
            <a:ext cx="2035175" cy="1101725"/>
          </a:xfrm>
          <a:prstGeom prst="straightConnector1">
            <a:avLst/>
          </a:prstGeom>
          <a:noFill/>
          <a:ln cap="rnd" w="50800">
            <a:solidFill>
              <a:srgbClr val="FF7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23" name="Shape 223"/>
          <p:cNvSpPr txBox="1"/>
          <p:nvPr/>
        </p:nvSpPr>
        <p:spPr>
          <a:xfrm>
            <a:off x="5024425" y="7124700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Loops (repeated steps) have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change each time through a loop.  Often these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iteration variables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go through a sequence of numbers.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'Blastoff'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397000" y="6096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581400" y="31877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3073061" y="2019300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Output: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3568700" y="44069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n -1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1162000" y="1486000"/>
            <a:ext cx="13932000" cy="5988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Loop Idioms:</a:t>
            </a:r>
            <a:b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What We Do in Loops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Note: </a:t>
            </a:r>
            <a:r>
              <a:rPr lang="en-US" sz="4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Making 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smart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loops</a:t>
            </a:r>
          </a:p>
        </p:txBody>
      </p:sp>
      <p:sp>
        <p:nvSpPr>
          <p:cNvPr id="510" name="Shape 510"/>
          <p:cNvSpPr txBox="1"/>
          <p:nvPr>
            <p:ph idx="1" type="body"/>
          </p:nvPr>
        </p:nvSpPr>
        <p:spPr>
          <a:xfrm>
            <a:off x="1155700" y="2761975"/>
            <a:ext cx="6942599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trick is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knowing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cap="rnd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Set some variables to initial values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cap="rnd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9159875" y="3911600"/>
            <a:ext cx="3148012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 thing in data: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cap="rnd" w="50800">
            <a:solidFill>
              <a:srgbClr val="FF00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3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Look at the variables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Looping through a Set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0034586" y="2657475"/>
            <a:ext cx="4052886" cy="498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$ python basicloop.py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32" name="Shape 53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62" name="Shape 562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7988300" y="241300"/>
            <a:ext cx="68835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An Infinite Loop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8853467" y="3181350"/>
            <a:ext cx="4590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37" name="Shape 237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38" name="Shape 238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39" name="Shape 239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203675" y="2533524"/>
            <a:ext cx="819299" cy="78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42" name="Shape 242"/>
          <p:cNvCxnSpPr/>
          <p:nvPr/>
        </p:nvCxnSpPr>
        <p:spPr>
          <a:xfrm flipH="1">
            <a:off x="5024436" y="3362325"/>
            <a:ext cx="1587" cy="2093912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3" name="Shape 243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4" name="Shape 244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45" name="Shape 245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46" name="Shape 246"/>
          <p:cNvCxnSpPr/>
          <p:nvPr/>
        </p:nvCxnSpPr>
        <p:spPr>
          <a:xfrm rot="10800000">
            <a:off x="1063625" y="2520950"/>
            <a:ext cx="36512" cy="3433761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47" name="Shape 247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8" name="Shape 248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1397000" y="609600"/>
            <a:ext cx="2921000" cy="7492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5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586162" y="3187700"/>
            <a:ext cx="2909887" cy="747711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8295899" y="7412450"/>
            <a:ext cx="57054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What is wrong with this loop?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73" name="Shape 57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84" name="Shape 584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592" name="Shape 59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Shape 594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6451600" y="6159500"/>
            <a:ext cx="5842000" cy="1308100"/>
          </a:xfrm>
          <a:prstGeom prst="rect">
            <a:avLst/>
          </a:prstGeom>
          <a:noFill/>
          <a:ln cap="rnd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 txBox="1"/>
          <p:nvPr/>
        </p:nvSpPr>
        <p:spPr>
          <a:xfrm>
            <a:off x="2841625" y="6502400"/>
            <a:ext cx="2755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6642100" y="6259500"/>
            <a:ext cx="13842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5343525" y="3609975"/>
            <a:ext cx="10033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Shape 611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6642100" y="6259500"/>
            <a:ext cx="23108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Shape 620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21" name="Shape 621"/>
          <p:cNvSpPr txBox="1"/>
          <p:nvPr/>
        </p:nvSpPr>
        <p:spPr>
          <a:xfrm>
            <a:off x="6642100" y="6259500"/>
            <a:ext cx="19586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Shape 629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6642100" y="6259500"/>
            <a:ext cx="21813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6642100" y="6259500"/>
            <a:ext cx="23033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40" name="Shape 640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646" name="Shape 646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What is the Largest Number?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w="25400">
            <a:solidFill>
              <a:srgbClr val="00F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 txBox="1"/>
          <p:nvPr/>
        </p:nvSpPr>
        <p:spPr>
          <a:xfrm>
            <a:off x="2841625" y="6502400"/>
            <a:ext cx="27558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largest_so_far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6642100" y="6259500"/>
            <a:ext cx="2069999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7924800" y="241300"/>
            <a:ext cx="65912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Another Loop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853467" y="3181350"/>
            <a:ext cx="46829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'Lather’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'Rinse'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'Dry off!'</a:t>
            </a:r>
          </a:p>
        </p:txBody>
      </p:sp>
      <p:cxnSp>
        <p:nvCxnSpPr>
          <p:cNvPr id="261" name="Shape 261"/>
          <p:cNvCxnSpPr/>
          <p:nvPr/>
        </p:nvCxnSpPr>
        <p:spPr>
          <a:xfrm rot="10800000">
            <a:off x="2838449" y="1344612"/>
            <a:ext cx="14287" cy="566736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262" name="Shape 262"/>
          <p:cNvSpPr/>
          <p:nvPr/>
        </p:nvSpPr>
        <p:spPr>
          <a:xfrm>
            <a:off x="1422400" y="1905000"/>
            <a:ext cx="2870200" cy="1270000"/>
          </a:xfrm>
          <a:prstGeom prst="diamond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n &gt; 0 ?</a:t>
            </a:r>
          </a:p>
        </p:txBody>
      </p:sp>
      <p:cxnSp>
        <p:nvCxnSpPr>
          <p:cNvPr id="263" name="Shape 263"/>
          <p:cNvCxnSpPr/>
          <p:nvPr/>
        </p:nvCxnSpPr>
        <p:spPr>
          <a:xfrm flipH="1" rot="10800000">
            <a:off x="2836861" y="3175000"/>
            <a:ext cx="20636" cy="231774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64" name="Shape 264"/>
          <p:cNvCxnSpPr/>
          <p:nvPr/>
        </p:nvCxnSpPr>
        <p:spPr>
          <a:xfrm rot="10800000">
            <a:off x="4203675" y="2533625"/>
            <a:ext cx="777899" cy="158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5" name="Shape 265"/>
          <p:cNvCxnSpPr/>
          <p:nvPr/>
        </p:nvCxnSpPr>
        <p:spPr>
          <a:xfrm flipH="1" rot="10800000">
            <a:off x="5024437" y="2533650"/>
            <a:ext cx="15875" cy="64452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66" name="Shape 266"/>
          <p:cNvCxnSpPr/>
          <p:nvPr/>
        </p:nvCxnSpPr>
        <p:spPr>
          <a:xfrm flipH="1">
            <a:off x="5024436" y="3362325"/>
            <a:ext cx="1587" cy="2093912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7" name="Shape 267"/>
          <p:cNvCxnSpPr/>
          <p:nvPr/>
        </p:nvCxnSpPr>
        <p:spPr>
          <a:xfrm>
            <a:off x="2852736" y="5459412"/>
            <a:ext cx="2187574" cy="14287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8" name="Shape 268"/>
          <p:cNvCxnSpPr/>
          <p:nvPr/>
        </p:nvCxnSpPr>
        <p:spPr>
          <a:xfrm flipH="1">
            <a:off x="1066800" y="2549525"/>
            <a:ext cx="396874" cy="317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269" name="Shape 269"/>
          <p:cNvCxnSpPr/>
          <p:nvPr/>
        </p:nvCxnSpPr>
        <p:spPr>
          <a:xfrm flipH="1" rot="10800000">
            <a:off x="2840036" y="5937250"/>
            <a:ext cx="15875" cy="644524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0" name="Shape 270"/>
          <p:cNvCxnSpPr/>
          <p:nvPr/>
        </p:nvCxnSpPr>
        <p:spPr>
          <a:xfrm rot="10800000">
            <a:off x="1063625" y="2520950"/>
            <a:ext cx="36512" cy="3433761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71" name="Shape 271"/>
          <p:cNvCxnSpPr/>
          <p:nvPr/>
        </p:nvCxnSpPr>
        <p:spPr>
          <a:xfrm>
            <a:off x="1084262" y="5954712"/>
            <a:ext cx="1752600" cy="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2" name="Shape 272"/>
          <p:cNvSpPr txBox="1"/>
          <p:nvPr/>
        </p:nvSpPr>
        <p:spPr>
          <a:xfrm>
            <a:off x="542925" y="1790700"/>
            <a:ext cx="723900" cy="622299"/>
          </a:xfrm>
          <a:prstGeom prst="rect">
            <a:avLst/>
          </a:prstGeom>
          <a:noFill/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1397000" y="6553200"/>
            <a:ext cx="2921000" cy="7492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'Dry off!'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4659312" y="1790700"/>
            <a:ext cx="725486" cy="622299"/>
          </a:xfrm>
          <a:prstGeom prst="rect">
            <a:avLst/>
          </a:prstGeom>
          <a:noFill/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397000" y="609600"/>
            <a:ext cx="2921000" cy="7492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 = 0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3581400" y="3187700"/>
            <a:ext cx="2921000" cy="7492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'Lather'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3568700" y="4406900"/>
            <a:ext cx="2921000" cy="749299"/>
          </a:xfrm>
          <a:prstGeom prst="rect">
            <a:avLst/>
          </a:prstGeom>
          <a:solidFill>
            <a:srgbClr val="0000FF"/>
          </a:solidFill>
          <a:ln cap="flat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</a:t>
            </a: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5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'Rinse'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9155111" y="7289800"/>
            <a:ext cx="46829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What does this loop do?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Finding the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largest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</a:p>
        </p:txBody>
      </p:sp>
      <p:sp>
        <p:nvSpPr>
          <p:cNvPr id="660" name="Shape 660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662" name="Shape 662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 If the current </a:t>
            </a:r>
            <a:r>
              <a:rPr lang="en-US" sz="30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number we are looking at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larger, it is the new </a:t>
            </a: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Counting in a Loop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zork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thing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1216025" y="7651750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count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how many times we execute a loop, we introduce a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counter variable that starts at 0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Summing in a Loop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 = zork +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zork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countloop.py</a:t>
            </a: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1050925" y="7651750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To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add up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we encounter in a loop,  we introduce a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 variable that starts at 0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we add the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Finding the Average in a Loop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sum / count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averageloop.py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50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62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65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139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6</a:t>
            </a: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154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25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2981325" y="77787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just combines the </a:t>
            </a:r>
            <a:r>
              <a:rPr b="0" baseline="0" i="0" lang="en-US" sz="32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counting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sum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patterns and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divides when the loop is done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Filtering in a Loop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&gt; 20: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	    print 'Large number',value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Large number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2740025" y="7575550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an </a:t>
            </a:r>
            <a:r>
              <a:rPr b="0" baseline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if statement 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the </a:t>
            </a:r>
            <a:r>
              <a:rPr b="0" baseline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loop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Search Using a </a:t>
            </a: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Boolean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Variable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 =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== 3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found =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found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 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search1.py</a:t>
            </a: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968100" y="7712825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just want to search and</a:t>
            </a:r>
            <a:r>
              <a:rPr b="0" baseline="0" i="0" lang="en-US" sz="32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use a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variable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that starts at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is set to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as soon as we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find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we are looking for.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to find the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value?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&gt;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largest_so_far,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largest_so_far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largest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41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Shape 715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Finding the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value?</a:t>
            </a:r>
          </a:p>
        </p:txBody>
      </p:sp>
      <p:sp>
        <p:nvSpPr>
          <p:cNvPr id="716" name="Shape 716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17" name="Shape 717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smallest_so_far and switch the &gt; to &lt;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Finding the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value?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th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e_num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if the_num &lt;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 =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smallest_so_far,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the_num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t/>
            </a:r>
            <a:endParaRPr b="1" sz="2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lang="en-US" sz="26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smallest_so_far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smallbad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.py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  <a:r>
              <a:rPr b="0" baseline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-1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906525" y="7194550"/>
            <a:ext cx="14757599" cy="160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switch the variable name to smallest_so_far and switch the &gt; to &lt;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 =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[9, 41, 12, 3,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smallest </a:t>
            </a:r>
            <a:r>
              <a:rPr b="1" baseline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smallest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smallest,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$</a:t>
            </a:r>
            <a:r>
              <a:rPr b="0" baseline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python smallest.py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Before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41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="0" baseline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15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baseline="0" i="0" lang="en-US" sz="30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After </a:t>
            </a:r>
            <a:r>
              <a:rPr b="0" baseline="0" i="0" lang="en-US" sz="30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695325" y="7702550"/>
            <a:ext cx="1485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We still have a variable that is the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so far.  The first time through the loop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is </a:t>
            </a:r>
            <a:r>
              <a:rPr b="0" baseline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None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so we take the first </a:t>
            </a:r>
            <a:r>
              <a:rPr b="0" baseline="0" i="0" lang="en-US" sz="32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be the </a:t>
            </a:r>
            <a:r>
              <a:rPr b="0" baseline="0" i="0" lang="en-US" sz="32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</a:t>
            </a:r>
            <a:r>
              <a:rPr b="0" baseline="0" i="0" lang="en-US" sz="32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</a:p>
        </p:txBody>
      </p:sp>
      <p:sp>
        <p:nvSpPr>
          <p:cNvPr id="733" name="Shape 733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Finding the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smallest </a:t>
            </a:r>
            <a:r>
              <a:rPr lang="en-US" sz="7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value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774650" y="5304525"/>
            <a:ext cx="64305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7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7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b="0" baseline="0" i="0" lang="en-US" sz="7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Operators</a:t>
            </a:r>
          </a:p>
        </p:txBody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8140700" y="2603500"/>
            <a:ext cx="69468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or that can be used in logical expressions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Implies 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b="0" baseline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is the same as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Similar to, but stronger than </a:t>
            </a:r>
            <a:r>
              <a:rPr b="0" baseline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==</a:t>
            </a:r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is not</a:t>
            </a:r>
            <a:r>
              <a:rPr lang="en-US" sz="34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baseline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also is a logical operator</a:t>
            </a:r>
          </a:p>
        </p:txBody>
      </p:sp>
      <p:sp>
        <p:nvSpPr>
          <p:cNvPr id="740" name="Shape 740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'Before</a:t>
            </a:r>
            <a:r>
              <a:rPr b="1" lang="en-US" sz="2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[3, 41, 12, 9, 74, 15]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value &lt;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value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'After', </a:t>
            </a:r>
            <a:r>
              <a:rPr b="1" baseline="0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smallest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/>
          <p:nvPr>
            <p:ph idx="1" type="body"/>
          </p:nvPr>
        </p:nvSpPr>
        <p:spPr>
          <a:xfrm>
            <a:off x="1234725" y="3184825"/>
            <a:ext cx="6903300" cy="51590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While loops (indefinite)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Infinite loops</a:t>
            </a:r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break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Using continue</a:t>
            </a:r>
          </a:p>
        </p:txBody>
      </p:sp>
      <p:sp>
        <p:nvSpPr>
          <p:cNvPr id="746" name="Shape 746"/>
          <p:cNvSpPr txBox="1"/>
          <p:nvPr>
            <p:ph idx="2" type="body"/>
          </p:nvPr>
        </p:nvSpPr>
        <p:spPr>
          <a:xfrm>
            <a:off x="8359600" y="2755900"/>
            <a:ext cx="69033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For loops (definite)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Iteration variables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Loop idioms</a:t>
            </a:r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Largest or smallest</a:t>
            </a:r>
          </a:p>
        </p:txBody>
      </p:sp>
      <p:sp>
        <p:nvSpPr>
          <p:cNvPr id="747" name="Shape 747"/>
          <p:cNvSpPr txBox="1"/>
          <p:nvPr>
            <p:ph type="title"/>
          </p:nvPr>
        </p:nvSpPr>
        <p:spPr>
          <a:xfrm>
            <a:off x="927100" y="241300"/>
            <a:ext cx="134805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/>
          <p:nvPr>
            <p:ph type="title"/>
          </p:nvPr>
        </p:nvSpPr>
        <p:spPr>
          <a:xfrm>
            <a:off x="1155700" y="241300"/>
            <a:ext cx="13932000" cy="81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00FF00"/>
                </a:solidFill>
              </a:rPr>
              <a:t>Acknowledgements / Contributions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1206100" y="1381725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54" name="Shape 7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Shape 7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Shape 756"/>
          <p:cNvSpPr txBox="1"/>
          <p:nvPr/>
        </p:nvSpPr>
        <p:spPr>
          <a:xfrm>
            <a:off x="8704400" y="1512200"/>
            <a:ext cx="6797699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155700" y="241300"/>
            <a:ext cx="139320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Breaking Out of a Loop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1282700" y="2235200"/>
            <a:ext cx="14071599" cy="2857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loop and jumps to the statement immediately following the loop</a:t>
            </a:r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3774650" y="5304525"/>
            <a:ext cx="68741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f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inished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95" name="Shape 295"/>
          <p:cNvCxnSpPr/>
          <p:nvPr/>
        </p:nvCxnSpPr>
        <p:spPr>
          <a:xfrm rot="10800000">
            <a:off x="3082749" y="7565975"/>
            <a:ext cx="522900" cy="643499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96" name="Shape 296"/>
          <p:cNvCxnSpPr/>
          <p:nvPr/>
        </p:nvCxnSpPr>
        <p:spPr>
          <a:xfrm flipH="1" rot="10800000">
            <a:off x="3025775" y="7310661"/>
            <a:ext cx="2035499" cy="237900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Shape 301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02" name="Shape 302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True ?</a:t>
            </a:r>
          </a:p>
        </p:txBody>
      </p:sp>
      <p:cxnSp>
        <p:nvCxnSpPr>
          <p:cNvPr id="303" name="Shape 303"/>
          <p:cNvCxnSpPr/>
          <p:nvPr/>
        </p:nvCxnSpPr>
        <p:spPr>
          <a:xfrm flipH="1" rot="10800000">
            <a:off x="10939461" y="2425849"/>
            <a:ext cx="96899" cy="40194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04" name="Shape 304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5" name="Shape 305"/>
          <p:cNvCxnSpPr/>
          <p:nvPr/>
        </p:nvCxnSpPr>
        <p:spPr>
          <a:xfrm rot="10800000">
            <a:off x="13190537" y="1746275"/>
            <a:ext cx="0" cy="47084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6" name="Shape 306"/>
          <p:cNvCxnSpPr/>
          <p:nvPr/>
        </p:nvCxnSpPr>
        <p:spPr>
          <a:xfrm>
            <a:off x="10955336" y="6411911"/>
            <a:ext cx="2187600" cy="144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7" name="Shape 307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stealth"/>
          </a:ln>
        </p:spPr>
      </p:cxnSp>
      <p:cxnSp>
        <p:nvCxnSpPr>
          <p:cNvPr id="308" name="Shape 308"/>
          <p:cNvCxnSpPr/>
          <p:nvPr/>
        </p:nvCxnSpPr>
        <p:spPr>
          <a:xfrm flipH="1" rot="10800000">
            <a:off x="10942636" y="6889874"/>
            <a:ext cx="15899" cy="6444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09" name="Shape 309"/>
          <p:cNvCxnSpPr/>
          <p:nvPr/>
        </p:nvCxnSpPr>
        <p:spPr>
          <a:xfrm flipH="1" rot="10800000">
            <a:off x="9202736" y="1752611"/>
            <a:ext cx="58800" cy="51545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0" name="Shape 310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1" name="Shape 311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'Done'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38111" y="1003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Yes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346700"/>
            <a:ext cx="2921099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...</a:t>
            </a:r>
          </a:p>
        </p:txBody>
      </p:sp>
      <p:cxnSp>
        <p:nvCxnSpPr>
          <p:cNvPr id="316" name="Shape 316"/>
          <p:cNvCxnSpPr/>
          <p:nvPr/>
        </p:nvCxnSpPr>
        <p:spPr>
          <a:xfrm rot="10800000">
            <a:off x="14816037" y="4603711"/>
            <a:ext cx="1016099" cy="1490699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17" name="Shape 317"/>
          <p:cNvCxnSpPr/>
          <p:nvPr/>
        </p:nvCxnSpPr>
        <p:spPr>
          <a:xfrm flipH="1" rot="10800000">
            <a:off x="11952286" y="6069111"/>
            <a:ext cx="3849600" cy="1346100"/>
          </a:xfrm>
          <a:prstGeom prst="straightConnector1">
            <a:avLst/>
          </a:prstGeom>
          <a:noFill/>
          <a:ln cap="rnd" w="762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sp>
        <p:nvSpPr>
          <p:cNvPr id="318" name="Shape 318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cxnSp>
        <p:nvCxnSpPr>
          <p:cNvPr id="319" name="Shape 319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0" name="Shape 320"/>
          <p:cNvCxnSpPr/>
          <p:nvPr/>
        </p:nvCxnSpPr>
        <p:spPr>
          <a:xfrm flipH="1" rot="10800000">
            <a:off x="1312400" y="3085225"/>
            <a:ext cx="1787100" cy="377099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21" name="Shape 321"/>
          <p:cNvCxnSpPr/>
          <p:nvPr/>
        </p:nvCxnSpPr>
        <p:spPr>
          <a:xfrm rot="10800000">
            <a:off x="13209448" y="3186137"/>
            <a:ext cx="1401899" cy="822300"/>
          </a:xfrm>
          <a:prstGeom prst="straightConnector1">
            <a:avLst/>
          </a:prstGeom>
          <a:noFill/>
          <a:ln cap="rnd" w="76200">
            <a:solidFill>
              <a:srgbClr val="1155CC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22" name="Shape 3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6126162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 txBox="1"/>
          <p:nvPr/>
        </p:nvSpPr>
        <p:spPr>
          <a:xfrm>
            <a:off x="587375" y="8337550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2900" u="sng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5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break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1968500" y="2235200"/>
            <a:ext cx="12738600" cy="149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b="1" lang="en-US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sp>
        <p:nvSpPr>
          <p:cNvPr id="332" name="Shape 33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baseline="0" i="0" lang="en-US" sz="7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Finishing an Iteration with continue</a:t>
            </a:r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968500" y="2235200"/>
            <a:ext cx="119991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continue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statement ends the </a:t>
            </a:r>
            <a:r>
              <a:rPr b="0" baseline="0" i="1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current iteration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jumps to the </a:t>
            </a:r>
            <a:r>
              <a:rPr b="0" baseline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top of the loop</a:t>
            </a: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starts the next iteration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raw_input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'&gt; '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[0] </a:t>
            </a:r>
            <a:r>
              <a:rPr b="1" baseline="0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'#'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'done' 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baseline="0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baseline="0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baseline="0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 there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# don't print this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print this!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&gt; </a:t>
            </a:r>
            <a:r>
              <a:rPr b="0" baseline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baseline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341" name="Shape 341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342" name="Shape 342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cap="rnd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