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5.xml"/>
  <Override ContentType="application/vnd.openxmlformats-officedocument.theme+xml" PartName="/ppt/theme/theme2.xml"/>
  <Override ContentType="application/vnd.openxmlformats-officedocument.theme+xml" PartName="/ppt/theme/theme7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</p:sldIdLst>
  <p:sldSz cy="9144000" cx="16256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19" Type="http://schemas.openxmlformats.org/officeDocument/2006/relationships/slide" Target="slides/slide10.xml"/><Relationship Id="rId36" Type="http://schemas.openxmlformats.org/officeDocument/2006/relationships/slide" Target="slides/slide27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30" Type="http://schemas.openxmlformats.org/officeDocument/2006/relationships/slide" Target="slides/slide21.xml"/><Relationship Id="rId12" Type="http://schemas.openxmlformats.org/officeDocument/2006/relationships/slide" Target="slides/slide3.xml"/><Relationship Id="rId31" Type="http://schemas.openxmlformats.org/officeDocument/2006/relationships/slide" Target="slides/slide22.xml"/><Relationship Id="rId13" Type="http://schemas.openxmlformats.org/officeDocument/2006/relationships/slide" Target="slides/slide4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29" Type="http://schemas.openxmlformats.org/officeDocument/2006/relationships/slide" Target="slides/slide20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" Type="http://schemas.openxmlformats.org/officeDocument/2006/relationships/presProps" Target="presProps.xml"/><Relationship Id="rId21" Type="http://schemas.openxmlformats.org/officeDocument/2006/relationships/slide" Target="slides/slide12.xml"/><Relationship Id="rId40" Type="http://schemas.openxmlformats.org/officeDocument/2006/relationships/slide" Target="slides/slide31.xml"/><Relationship Id="rId1" Type="http://schemas.openxmlformats.org/officeDocument/2006/relationships/theme" Target="theme/theme7.xml"/><Relationship Id="rId22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4.xml"/><Relationship Id="rId3" Type="http://schemas.openxmlformats.org/officeDocument/2006/relationships/tableStyles" Target="tableStyles.xml"/><Relationship Id="rId24" Type="http://schemas.openxmlformats.org/officeDocument/2006/relationships/slide" Target="slides/slide15.xml"/><Relationship Id="rId20" Type="http://schemas.openxmlformats.org/officeDocument/2006/relationships/slide" Target="slides/slide11.xml"/><Relationship Id="rId9" Type="http://schemas.openxmlformats.org/officeDocument/2006/relationships/notesMaster" Target="notesMasters/notesMaster1.xml"/><Relationship Id="rId6" Type="http://schemas.openxmlformats.org/officeDocument/2006/relationships/slideMaster" Target="slideMasters/slideMaster3.xml"/><Relationship Id="rId5" Type="http://schemas.openxmlformats.org/officeDocument/2006/relationships/slideMaster" Target="slideMasters/slideMaster2.xml"/><Relationship Id="rId8" Type="http://schemas.openxmlformats.org/officeDocument/2006/relationships/slideMaster" Target="slideMasters/slideMaster5.xml"/><Relationship Id="rId7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4.xml"/><Relationship Id="rId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/Relationships>
</file>

<file path=ppt/slideMasters/_rels/slideMaster5.xml.rels><?xml version="1.0" encoding="UTF-8" standalone="yes"?><Relationships xmlns="http://schemas.openxmlformats.org/package/2006/relationships"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00.png"/><Relationship Id="rId3" Type="http://schemas.openxmlformats.org/officeDocument/2006/relationships/hyperlink" Target="www.pythonlearn.com" TargetMode="External"/><Relationship Id="rId5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Relationship Id="rId3" Type="http://schemas.openxmlformats.org/officeDocument/2006/relationships/image" Target="../media/image03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3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4.xml"/><Relationship Id="rId4" Type="http://schemas.openxmlformats.org/officeDocument/2006/relationships/hyperlink" Target="http://open.umich.edu/" TargetMode="External"/><Relationship Id="rId3" Type="http://schemas.openxmlformats.org/officeDocument/2006/relationships/hyperlink" Target="http://www.dr-chuck.com" TargetMode="External"/><Relationship Id="rId6" Type="http://schemas.openxmlformats.org/officeDocument/2006/relationships/image" Target="../media/image06.png"/><Relationship Id="rId5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6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865625" y="7759700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398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elegant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8774825" y="4622800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155700" y="2603500"/>
            <a:ext cx="65405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definite loop using a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is much more </a:t>
            </a:r>
            <a:r>
              <a:rPr b="0" baseline="0" i="0" lang="en-US" sz="3600" u="none" cap="none" strike="noStrike">
                <a:solidFill>
                  <a:srgbClr val="B45F06"/>
                </a:solidFill>
                <a:latin typeface="Cabin"/>
                <a:ea typeface="Cabin"/>
                <a:cs typeface="Cabin"/>
                <a:sym typeface="Cabin"/>
              </a:rPr>
              <a:t>elegant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completely taken care of by 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058075" y="3222575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and Counting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003300" y="2146300"/>
            <a:ext cx="6565800" cy="53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baseline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Looking deeper into </a:t>
            </a: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1155700" y="2603500"/>
            <a:ext cx="59816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8140700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letter</a:t>
            </a:r>
          </a:p>
        </p:txBody>
      </p:sp>
      <p:grpSp>
        <p:nvGrpSpPr>
          <p:cNvPr id="329" name="Shape 329"/>
          <p:cNvGrpSpPr/>
          <p:nvPr/>
        </p:nvGrpSpPr>
        <p:grpSpPr>
          <a:xfrm>
            <a:off x="7594589" y="3437028"/>
            <a:ext cx="8391615" cy="1897047"/>
            <a:chOff x="0" y="0"/>
            <a:chExt cx="8389937" cy="1897047"/>
          </a:xfrm>
        </p:grpSpPr>
        <p:sp>
          <p:nvSpPr>
            <p:cNvPr id="330" name="Shape 330"/>
            <p:cNvSpPr txBox="1"/>
            <p:nvPr/>
          </p:nvSpPr>
          <p:spPr>
            <a:xfrm>
              <a:off x="0" y="469900"/>
              <a:ext cx="3255962" cy="622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b="0" baseline="0" i="0" lang="en-US" sz="3600" u="none" cap="none" strike="noStrike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Iteration variable</a:t>
              </a:r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3703637" y="0"/>
              <a:ext cx="4686300" cy="622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b="0" baseline="0" i="0" lang="en-US" sz="3600" u="none" cap="none" strike="noStrike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Six-character string</a:t>
              </a:r>
            </a:p>
          </p:txBody>
        </p:sp>
        <p:cxnSp>
          <p:nvCxnSpPr>
            <p:cNvPr id="332" name="Shape 332"/>
            <p:cNvCxnSpPr/>
            <p:nvPr/>
          </p:nvCxnSpPr>
          <p:spPr>
            <a:xfrm rot="10800000">
              <a:off x="1468265" y="1074747"/>
              <a:ext cx="984600" cy="822300"/>
            </a:xfrm>
            <a:prstGeom prst="straightConnector1">
              <a:avLst/>
            </a:prstGeom>
            <a:noFill/>
            <a:ln cap="rnd" w="63500">
              <a:solidFill>
                <a:srgbClr val="00FF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cxnSp>
          <p:nvCxnSpPr>
            <p:cNvPr id="333" name="Shape 333"/>
            <p:cNvCxnSpPr/>
            <p:nvPr/>
          </p:nvCxnSpPr>
          <p:spPr>
            <a:xfrm flipH="1" rot="10800000">
              <a:off x="5434424" y="966711"/>
              <a:ext cx="727200" cy="822300"/>
            </a:xfrm>
            <a:prstGeom prst="straightConnector1">
              <a:avLst/>
            </a:prstGeom>
            <a:noFill/>
            <a:ln cap="rnd" w="63500">
              <a:solidFill>
                <a:srgbClr val="FF7F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Shape 338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39" name="Shape 339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340" name="Shape 340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41" name="Shape 341"/>
          <p:cNvCxnSpPr/>
          <p:nvPr/>
        </p:nvCxnSpPr>
        <p:spPr>
          <a:xfrm flipH="1" rot="10800000">
            <a:off x="6700837" y="2711574"/>
            <a:ext cx="15899" cy="644400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2" name="Shape 342"/>
          <p:cNvCxnSpPr/>
          <p:nvPr/>
        </p:nvCxnSpPr>
        <p:spPr>
          <a:xfrm flipH="1">
            <a:off x="6697623" y="3209925"/>
            <a:ext cx="4799" cy="1314300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3" name="Shape 343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4" name="Shape 344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3157537" y="5238874"/>
            <a:ext cx="15899" cy="644400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7" name="Shape 347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8" name="Shape 348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Advance letter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letter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2062161" y="7366000"/>
            <a:ext cx="1244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iteration variable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cxnSp>
        <p:nvCxnSpPr>
          <p:cNvPr id="359" name="Shape 359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sp>
        <p:nvSpPr>
          <p:cNvPr id="360" name="Shape 360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1155700" y="2339725"/>
            <a:ext cx="6438900" cy="59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look at any continuous section of a string using a </a:t>
            </a:r>
            <a:r>
              <a:rPr b="0" baseline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colon operator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 second number is one beyond the end of the slice -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second number is beyond the end of the string, it stops at the end </a:t>
            </a:r>
          </a:p>
        </p:txBody>
      </p:sp>
      <p:sp>
        <p:nvSpPr>
          <p:cNvPr id="366" name="Shape 366"/>
          <p:cNvSpPr txBox="1"/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777450" y="2708900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baseline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baseline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baseline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b="1" baseline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baseline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baseline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baseline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1155700" y="2603500"/>
            <a:ext cx="64389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97" name="Shape 397"/>
          <p:cNvSpPr txBox="1"/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Slicing Strings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8535900" y="2754300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baseline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baseline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baseline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baseline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3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baseline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String Concatenation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1003300" y="2603500"/>
            <a:ext cx="5714999" cy="40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the  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1" baseline="0" i="0" lang="en-US" sz="3600" u="none" cap="none" strike="noStrike">
                <a:solidFill>
                  <a:srgbClr val="996633"/>
                </a:solidFill>
                <a:latin typeface="Cabin"/>
                <a:ea typeface="Cabin"/>
                <a:cs typeface="Cabin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as a</a:t>
            </a: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logical</a:t>
            </a: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1155700" y="2451100"/>
            <a:ext cx="61340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can also be used to check to see if one string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another string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 is a logical expression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can be used in an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b="1"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it!</a:t>
            </a:r>
            <a:r>
              <a:rPr b="1"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String Comparison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27100" y="2667000"/>
            <a:ext cx="14693999" cy="53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baseline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baseline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3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baseline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banana.</a:t>
            </a:r>
            <a:r>
              <a:rPr b="1" lang="en-US" sz="34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baseline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banana.</a:t>
            </a:r>
            <a:r>
              <a:rPr b="1" lang="en-US" sz="34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baseline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155700" y="241300"/>
            <a:ext cx="7150099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 Data Type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155700" y="1841500"/>
            <a:ext cx="7150199" cy="6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329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is a sequence of characters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string literal uses quotes  </a:t>
            </a:r>
            <a:b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000">
                <a:solidFill>
                  <a:srgbClr val="FF00FF"/>
                </a:solidFill>
              </a:rPr>
              <a:t>"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lang="en-US" sz="3000">
                <a:solidFill>
                  <a:srgbClr val="FF00FF"/>
                </a:solidFill>
              </a:rPr>
              <a:t>"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For strings, + means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concatenate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When a string contains numbers, it is still a string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We can convert numbers in a string into a number using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9040811" y="749300"/>
            <a:ext cx="6959599" cy="79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b="1" lang="en-US" sz="3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cannot concatenate 'str' and 'int' objects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1231900" y="241300"/>
            <a:ext cx="131876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558800" y="2209800"/>
            <a:ext cx="7746899" cy="62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 number of string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are in the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string library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already </a:t>
            </a:r>
            <a:r>
              <a:rPr b="0" baseline="0" i="1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built into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every string - we invoke them by appending the function to the string variable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b="1" baseline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'Hi There'</a:t>
            </a:r>
            <a:r>
              <a:rPr b="1" baseline="0" i="0" lang="en-US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/>
        </p:nvSpPr>
        <p:spPr>
          <a:xfrm>
            <a:off x="912300" y="662375"/>
            <a:ext cx="14919599" cy="8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b="1"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'center', 'count', 'decode', 'encode', 'endswith', 'expandtabs', 'find', 'format',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https://docs.python.org/2/library/stdtypes.html#string-methods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Shape 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0" y="1109662"/>
            <a:ext cx="13379449" cy="613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/>
        </p:nvSpPr>
        <p:spPr>
          <a:xfrm>
            <a:off x="1700199" y="2565400"/>
            <a:ext cx="6600600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str.capitalize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str.center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(width[, fillchar])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str.endswith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(suffix[, start[, end]])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str.find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(sub[, start[, end]])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str.lstrip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9080500" y="2565400"/>
            <a:ext cx="6007199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str.replace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(old, new[, count])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str.lower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str.rstrip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str.strip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str.upper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466" name="Shape 46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609600" y="241300"/>
            <a:ext cx="8305799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67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Searching a String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1155700" y="2197100"/>
            <a:ext cx="74505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the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find()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to search for a substring within another string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finds the first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occurrence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substring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substring is not found,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</a:t>
            </a: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Remember that string position starts at zero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fruit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x="10302875" y="1084261"/>
            <a:ext cx="1400174" cy="692149"/>
          </a:xfrm>
          <a:prstGeom prst="straightConnector1">
            <a:avLst/>
          </a:prstGeom>
          <a:noFill/>
          <a:ln cap="rnd" w="635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5" name="Shape 475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Making everything </a:t>
            </a:r>
            <a:r>
              <a:rPr b="0" baseline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1155700" y="2603500"/>
            <a:ext cx="7308000" cy="522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make a copy of a string in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lower case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upper case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when we are searching for a string using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- we first convert the string to lower case so we can search a string regardless of case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1155700" y="2603500"/>
            <a:ext cx="49783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replace()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is like a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 and replace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operation in a word processor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replaces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all occurrences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search string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with the 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replacement string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'Jane'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nstr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Stripping Whitespace</a:t>
            </a: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927100" y="2603500"/>
            <a:ext cx="7353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take a string and remove whitespace at the beginning and/or end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lstrip()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rstrip()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remove whitespace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at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left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right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strip()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emoves both beginning and ending whitespace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b="1"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Prefixes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</a:t>
            </a:r>
            <a:r>
              <a:rPr b="1" lang="en-US" sz="28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baseline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baseline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baseline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baseline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baseline="0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baseline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baseline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522" name="Shape 522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3" name="Shape 523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4" name="Shape 524"/>
          <p:cNvCxnSpPr/>
          <p:nvPr/>
        </p:nvCxnSpPr>
        <p:spPr>
          <a:xfrm flipH="1" rot="10800000">
            <a:off x="6116450" y="3362449"/>
            <a:ext cx="1877699" cy="17700"/>
          </a:xfrm>
          <a:prstGeom prst="straightConnector1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5" name="Shape 525"/>
          <p:cNvSpPr txBox="1"/>
          <p:nvPr/>
        </p:nvSpPr>
        <p:spPr>
          <a:xfrm>
            <a:off x="3708647" y="258800"/>
            <a:ext cx="878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6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Parsing and Extracting</a:t>
            </a:r>
          </a:p>
        </p:txBody>
      </p:sp>
      <p:pic>
        <p:nvPicPr>
          <p:cNvPr id="526" name="Shape 5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155700" y="241300"/>
            <a:ext cx="59943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67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Reading and Converting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155700" y="2603500"/>
            <a:ext cx="59690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329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prefer to read data in using </a:t>
            </a: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strings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parse and convert the data as we need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gives us more control over error situations and/or bad user input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Raw input numbers must be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converted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strings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unsupported operand type(s) for -: 'str' and 'int'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1917700" y="469900"/>
            <a:ext cx="114381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1073775" y="2514450"/>
            <a:ext cx="6628799" cy="58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type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Read/Convert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Indexing strings 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[]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Slicing strings 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:4]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533" name="Shape 533"/>
          <p:cNvSpPr txBox="1"/>
          <p:nvPr>
            <p:ph idx="2" type="body"/>
          </p:nvPr>
        </p:nvSpPr>
        <p:spPr>
          <a:xfrm>
            <a:off x="8065875" y="2514450"/>
            <a:ext cx="7145100" cy="56270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operations 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library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Comparisons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Searching in strings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Replacing text</a:t>
            </a:r>
          </a:p>
          <a:p>
            <a:pPr indent="-3293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Stripping white space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0" name="Shape 5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Shape 5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460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Inside Strings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155700" y="2603500"/>
            <a:ext cx="76581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get at any single character in a string using an index specified in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must be an integer and starts at zero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index value can be an expression that is computed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0867921" y="4517525"/>
            <a:ext cx="48788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A Character Too Far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22300" y="2222500"/>
            <a:ext cx="71627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 </a:t>
            </a:r>
            <a:r>
              <a:rPr b="0" baseline="0" i="0" lang="en-US" sz="3600" u="none" cap="none" strike="noStrike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python error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you attempt to index beyond the end of a string.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be careful when constructing index values and slices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'abc'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&lt;module&gt;IndexError: string index out of range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Strings Have Length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1155700" y="2603500"/>
            <a:ext cx="7658100" cy="372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is a built-in function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gives us the length of a string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200150" y="2339975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72" name="Shape 272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3" name="Shape 273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  <p:cxnSp>
        <p:nvCxnSpPr>
          <p:cNvPr id="275" name="Shape 275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6" name="Shape 276"/>
          <p:cNvSpPr txBox="1"/>
          <p:nvPr/>
        </p:nvSpPr>
        <p:spPr>
          <a:xfrm>
            <a:off x="10283825" y="2508250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 Function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6845300" y="5168900"/>
            <a:ext cx="3330899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len(inp):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84" name="Shape 284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10267124" y="6587374"/>
            <a:ext cx="1135800" cy="35400"/>
          </a:xfrm>
          <a:prstGeom prst="straightConnector1">
            <a:avLst/>
          </a:prstGeom>
          <a:noFill/>
          <a:ln cap="rnd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86" name="Shape 286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200150" y="2339975"/>
            <a:ext cx="65973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number)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Strings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98500" y="2603500"/>
            <a:ext cx="6540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a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and an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0 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 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 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 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 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 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