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y="9144000" cx="1625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12" Type="http://schemas.openxmlformats.org/officeDocument/2006/relationships/slide" Target="slides/slide3.xml"/><Relationship Id="rId31" Type="http://schemas.openxmlformats.org/officeDocument/2006/relationships/slide" Target="slides/slide22.xml"/><Relationship Id="rId13" Type="http://schemas.openxmlformats.org/officeDocument/2006/relationships/slide" Target="slides/slide4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29" Type="http://schemas.openxmlformats.org/officeDocument/2006/relationships/slide" Target="slides/slide20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" Type="http://schemas.openxmlformats.org/officeDocument/2006/relationships/presProps" Target="presProps.xml"/><Relationship Id="rId21" Type="http://schemas.openxmlformats.org/officeDocument/2006/relationships/slide" Target="slides/slide12.xml"/><Relationship Id="rId1" Type="http://schemas.openxmlformats.org/officeDocument/2006/relationships/theme" Target="theme/theme2.xml"/><Relationship Id="rId22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4.xml"/><Relationship Id="rId3" Type="http://schemas.openxmlformats.org/officeDocument/2006/relationships/tableStyles" Target="tableStyles.xml"/><Relationship Id="rId24" Type="http://schemas.openxmlformats.org/officeDocument/2006/relationships/slide" Target="slides/slide15.xml"/><Relationship Id="rId20" Type="http://schemas.openxmlformats.org/officeDocument/2006/relationships/slide" Target="slides/slide11.xml"/><Relationship Id="rId9" Type="http://schemas.openxmlformats.org/officeDocument/2006/relationships/notesMaster" Target="notesMasters/notesMaster1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8" Type="http://schemas.openxmlformats.org/officeDocument/2006/relationships/slideMaster" Target="slideMasters/slideMaster5.xml"/><Relationship Id="rId7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4.xml"/><Relationship Id="rId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/Relationships>
</file>

<file path=ppt/slideMasters/_rels/slideMaster5.xml.rels><?xml version="1.0" encoding="UTF-8" standalone="yes"?><Relationships xmlns="http://schemas.openxmlformats.org/package/2006/relationships"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00.png"/><Relationship Id="rId3" Type="http://schemas.openxmlformats.org/officeDocument/2006/relationships/hyperlink" Target="www.pythonlearn.com" TargetMode="External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Relationship Id="rId4" Type="http://schemas.openxmlformats.org/officeDocument/2006/relationships/hyperlink" Target="mailto:stephen.marquard@uct.ac.za" TargetMode="External"/><Relationship Id="rId3" Type="http://schemas.openxmlformats.org/officeDocument/2006/relationships/hyperlink" Target="mailto:stephen.marquard@uct.ac.za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02.png"/><Relationship Id="rId3" Type="http://schemas.openxmlformats.org/officeDocument/2006/relationships/image" Target="../media/image03.jpg"/><Relationship Id="rId5" Type="http://schemas.openxmlformats.org/officeDocument/2006/relationships/image" Target="../media/image04.jp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4.xml"/><Relationship Id="rId4" Type="http://schemas.openxmlformats.org/officeDocument/2006/relationships/hyperlink" Target="http://open.umich.edu/" TargetMode="External"/><Relationship Id="rId3" Type="http://schemas.openxmlformats.org/officeDocument/2006/relationships/hyperlink" Target="http://www.dr-chuck.com" TargetMode="External"/><Relationship Id="rId6" Type="http://schemas.openxmlformats.org/officeDocument/2006/relationships/image" Target="../media/image06.png"/><Relationship Id="rId5" Type="http://schemas.openxmlformats.org/officeDocument/2006/relationships/image" Target="../media/image07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Reading Files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7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824950" y="7759700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60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155700" y="2603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has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each line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1"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b="1" lang="en-US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1"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a </a:t>
            </a:r>
            <a:r>
              <a:rPr b="0" baseline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850900" y="2603500"/>
            <a:ext cx="75818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open for read can be treated as a </a:t>
            </a:r>
            <a:r>
              <a:rPr b="0" baseline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strings where each line in the file is a string in the 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use the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 to iterate through a </a:t>
            </a:r>
            <a:r>
              <a:rPr b="0" baseline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- a </a:t>
            </a:r>
            <a:r>
              <a:rPr b="0" baseline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ordered set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784175" y="3490925"/>
            <a:ext cx="7037399" cy="27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Counting Lines in a File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091325" y="2362200"/>
            <a:ext cx="6565800" cy="458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Open a 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read-only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Use a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to read each line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lines and print out the number of lines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'Line Count:',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open.py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Reading the </a:t>
            </a: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*Whole*</a:t>
            </a: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File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927625" y="2800275"/>
            <a:ext cx="5835599" cy="27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read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whole file (newlines and all) into a </a:t>
            </a:r>
            <a:r>
              <a:rPr b="0" baseline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single string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)94626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Searching Through a File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774700" y="2644200"/>
            <a:ext cx="6426300" cy="308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put an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 in our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to only print lines that meet some criteria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OOPS!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are all these blank lines doing here?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OOPS!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are all these blank lines doing here?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957400" y="4032000"/>
            <a:ext cx="5965199" cy="3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Each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the file has a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adds a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each line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Searching Through a File (fixed)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774700" y="2783500"/>
            <a:ext cx="64263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strip the whitespace from the right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string using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from the string library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newline is considered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white space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is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stripped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louis@media.berkeley.edu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zqian@umich.edu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rjlowe@iupui.edu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Skipping with 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836825" y="3285150"/>
            <a:ext cx="5109899" cy="294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convenient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ly skip a line by using 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534225" y="254000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cxnSp>
        <p:nvCxnSpPr>
          <p:cNvPr id="337" name="Shape 337"/>
          <p:cNvCxnSpPr/>
          <p:nvPr/>
        </p:nvCxnSpPr>
        <p:spPr>
          <a:xfrm>
            <a:off x="10733375" y="4944575"/>
            <a:ext cx="896999" cy="0"/>
          </a:xfrm>
          <a:prstGeom prst="straightConnector1">
            <a:avLst/>
          </a:prstGeom>
          <a:noFill/>
          <a:ln cap="rnd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select 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155700" y="2603500"/>
            <a:ext cx="6032499" cy="2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look for a string anywhere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our selection criteria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8547100" y="2516175"/>
            <a:ext cx="69471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1412675" y="5915175"/>
            <a:ext cx="13932000" cy="28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stephen.marquard@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b="1" baseline="0" i="0" lang="en-US" sz="2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b="1" baseline="0" i="0" lang="en-US" sz="2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david.horwitz@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david.horwitz@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46" name="Shape 346"/>
          <p:cNvCxnSpPr/>
          <p:nvPr/>
        </p:nvCxnSpPr>
        <p:spPr>
          <a:xfrm>
            <a:off x="11594475" y="4811225"/>
            <a:ext cx="1575299" cy="889499"/>
          </a:xfrm>
          <a:prstGeom prst="straightConnector1">
            <a:avLst/>
          </a:prstGeom>
          <a:noFill/>
          <a:ln cap="rnd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724400" y="1041400"/>
            <a:ext cx="3454499" cy="6489599"/>
          </a:xfrm>
          <a:prstGeom prst="rect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460500" y="1790700"/>
            <a:ext cx="2184300" cy="2184300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Output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359400" y="1892300"/>
            <a:ext cx="2133599" cy="1981199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359400" y="4927600"/>
            <a:ext cx="2171700" cy="2133599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9893300" y="3098800"/>
            <a:ext cx="2184300" cy="2184300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213" name="Shape 213"/>
          <p:cNvCxnSpPr/>
          <p:nvPr/>
        </p:nvCxnSpPr>
        <p:spPr>
          <a:xfrm flipH="1">
            <a:off x="3659048" y="2917825"/>
            <a:ext cx="1058999" cy="17399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stealth"/>
          </a:ln>
        </p:spPr>
      </p:cxnSp>
      <p:cxnSp>
        <p:nvCxnSpPr>
          <p:cNvPr id="214" name="Shape 214"/>
          <p:cNvCxnSpPr/>
          <p:nvPr/>
        </p:nvCxnSpPr>
        <p:spPr>
          <a:xfrm rot="10800000">
            <a:off x="6019800" y="3901924"/>
            <a:ext cx="0" cy="971700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6973886" y="3919537"/>
            <a:ext cx="0" cy="919200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6" name="Shape 216"/>
          <p:cNvCxnSpPr/>
          <p:nvPr/>
        </p:nvCxnSpPr>
        <p:spPr>
          <a:xfrm flipH="1">
            <a:off x="8283575" y="3541712"/>
            <a:ext cx="1562099" cy="17399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8248650" y="4546600"/>
            <a:ext cx="1579499" cy="0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18" name="Shape 218"/>
          <p:cNvSpPr txBox="1"/>
          <p:nvPr/>
        </p:nvSpPr>
        <p:spPr>
          <a:xfrm>
            <a:off x="10385425" y="482600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time to go find some Data to mess with!</a:t>
            </a:r>
          </a:p>
        </p:txBody>
      </p:sp>
      <p:sp>
        <p:nvSpPr>
          <p:cNvPr id="219" name="Shape 219"/>
          <p:cNvSpPr/>
          <p:nvPr/>
        </p:nvSpPr>
        <p:spPr>
          <a:xfrm>
            <a:off x="7810500" y="838200"/>
            <a:ext cx="1803300" cy="1269899"/>
          </a:xfrm>
          <a:prstGeom prst="wedgeEllipseCallout">
            <a:avLst>
              <a:gd fmla="val -66356" name="adj1"/>
              <a:gd fmla="val 96966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What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Next?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211" y="5168900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6299200" y="3937050"/>
            <a:ext cx="2768700" cy="1269899"/>
          </a:xfrm>
          <a:prstGeom prst="wedgeEllipseCallout">
            <a:avLst>
              <a:gd fmla="val -16423" name="adj1"/>
              <a:gd fmla="val 86316" name="adj2"/>
            </a:avLst>
          </a:prstGeom>
          <a:solidFill>
            <a:schemeClr val="accent1"/>
          </a:solidFill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 x &lt; 3: print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9334500" y="5899150"/>
            <a:ext cx="4927500" cy="1650900"/>
          </a:xfrm>
          <a:prstGeom prst="rect">
            <a:avLst/>
          </a:prstGeom>
          <a:noFill/>
          <a:ln cap="rnd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23" name="Shape 223"/>
          <p:cNvSpPr/>
          <p:nvPr/>
        </p:nvSpPr>
        <p:spPr>
          <a:xfrm>
            <a:off x="12192000" y="2552700"/>
            <a:ext cx="1955699" cy="1003199"/>
          </a:xfrm>
          <a:prstGeom prst="wedgeEllipseCallout">
            <a:avLst>
              <a:gd fmla="val -56870" name="adj1"/>
              <a:gd fmla="val 111090" name="adj2"/>
            </a:avLst>
          </a:prstGeom>
          <a:blipFill rotWithShape="1">
            <a:blip r:embed="rId5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Files R Us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0058400" y="558800"/>
            <a:ext cx="58547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Prompt for File Name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800975" y="773100"/>
            <a:ext cx="95174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440611" y="5441950"/>
            <a:ext cx="8643937" cy="276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mbox-short.txt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27 subject lines in mbox-short.txt</a:t>
            </a:r>
          </a:p>
        </p:txBody>
      </p:sp>
      <p:cxnSp>
        <p:nvCxnSpPr>
          <p:cNvPr id="354" name="Shape 354"/>
          <p:cNvCxnSpPr/>
          <p:nvPr/>
        </p:nvCxnSpPr>
        <p:spPr>
          <a:xfrm>
            <a:off x="8752675" y="1701975"/>
            <a:ext cx="993000" cy="369599"/>
          </a:xfrm>
          <a:prstGeom prst="straightConnector1">
            <a:avLst/>
          </a:prstGeom>
          <a:noFill/>
          <a:ln cap="rnd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5" name="Shape 355"/>
          <p:cNvCxnSpPr/>
          <p:nvPr/>
        </p:nvCxnSpPr>
        <p:spPr>
          <a:xfrm flipH="1" rot="10800000">
            <a:off x="13096875" y="4540250"/>
            <a:ext cx="1065212" cy="671511"/>
          </a:xfrm>
          <a:prstGeom prst="straightConnector1">
            <a:avLst/>
          </a:prstGeom>
          <a:noFill/>
          <a:ln cap="rnd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55600" y="1600200"/>
            <a:ext cx="45153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Bad File Names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423775" y="344475"/>
            <a:ext cx="10205700" cy="4735800"/>
          </a:xfrm>
          <a:prstGeom prst="rect">
            <a:avLst/>
          </a:prstGeom>
          <a:noFill/>
          <a:ln cap="rnd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'File cannot be opened:',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4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na na boo boo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cannot be opened: na na boo boo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1002875" y="3149975"/>
            <a:ext cx="7450500" cy="4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 storage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Opening a file - file handle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File structure - newline character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line with a </a:t>
            </a:r>
            <a:b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loop</a:t>
            </a:r>
          </a:p>
        </p:txBody>
      </p:sp>
      <p:sp>
        <p:nvSpPr>
          <p:cNvPr id="369" name="Shape 369"/>
          <p:cNvSpPr txBox="1"/>
          <p:nvPr>
            <p:ph idx="2" type="body"/>
          </p:nvPr>
        </p:nvSpPr>
        <p:spPr>
          <a:xfrm>
            <a:off x="8709425" y="2810100"/>
            <a:ext cx="5268599" cy="41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for lines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Reading file names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Dealing with bad files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slidee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16200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155700" y="2222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can be thought of as a sequence of lines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b="1" lang="en-US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073400" y="805180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http://www.py4inf.com/code/mbox-short.txt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50900" y="241300"/>
            <a:ext cx="13932000" cy="205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Opening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File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done with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returns a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a variable used to perform operations on the file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Similar to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File -&gt; Open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 Word Processor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079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Using open()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155700" y="2603500"/>
            <a:ext cx="13932000" cy="52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filename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mode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&gt;"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returns a handle use to manipulate the file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&gt;"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filename is a string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&gt;"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9283700" y="3232150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fhand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', '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is a Handle?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952500" y="2554275"/>
            <a:ext cx="97619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'mbox.txt'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'mbox.txt', mode 'r' at 0x1005088b0&gt;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495800"/>
            <a:ext cx="8005800" cy="40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Files are Missing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stuff.txt'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&lt;module&gt;IOError: [Err</a:t>
            </a:r>
            <a:r>
              <a:rPr b="1" lang="en-US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2]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505550" y="241300"/>
            <a:ext cx="12695700" cy="21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Character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155700" y="2166650"/>
            <a:ext cx="6578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 special character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called the “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indicate when a line ends 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represent it as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\n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strings 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still one character - not two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155700" y="2603500"/>
            <a:ext cx="139319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can be thought of as a sequence of lines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b="1" lang="en-US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