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20.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55.xml"/>
  <Override ContentType="application/vnd.openxmlformats-officedocument.presentationml.slideLayout+xml" PartName="/ppt/slideLayouts/slideLayout30.xml"/>
  <Override ContentType="application/vnd.openxmlformats-officedocument.presentationml.slideLayout+xml" PartName="/ppt/slideLayouts/slideLayout51.xml"/>
  <Override ContentType="application/vnd.openxmlformats-officedocument.presentationml.slideLayout+xml" PartName="/ppt/slideLayouts/slideLayout39.xml"/>
  <Override ContentType="application/vnd.openxmlformats-officedocument.presentationml.slideLayout+xml" PartName="/ppt/slideLayouts/slideLayout7.xml"/>
  <Override ContentType="application/vnd.openxmlformats-officedocument.presentationml.slideLayout+xml" PartName="/ppt/slideLayouts/slideLayout38.xml"/>
  <Override ContentType="application/vnd.openxmlformats-officedocument.presentationml.slideLayout+xml" PartName="/ppt/slideLayouts/slideLayout48.xml"/>
  <Override ContentType="application/vnd.openxmlformats-officedocument.presentationml.slideLayout+xml" PartName="/ppt/slideLayouts/slideLayout24.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28.xml"/>
  <Override ContentType="application/vnd.openxmlformats-officedocument.presentationml.slideLayout+xml" PartName="/ppt/slideLayouts/slideLayout54.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22.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50.xml"/>
  <Override ContentType="application/vnd.openxmlformats-officedocument.presentationml.slideLayout+xml" PartName="/ppt/slideLayouts/slideLayout36.xml"/>
  <Override ContentType="application/vnd.openxmlformats-officedocument.presentationml.slideLayout+xml" PartName="/ppt/slideLayouts/slideLayout21.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49.xml"/>
  <Override ContentType="application/vnd.openxmlformats-officedocument.presentationml.slideLayout+xml" PartName="/ppt/slideLayouts/slideLayout41.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25.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34.xml"/>
  <Override ContentType="application/vnd.openxmlformats-officedocument.presentationml.slideLayout+xml" PartName="/ppt/slideLayouts/slideLayout3.xml"/>
  <Override ContentType="application/vnd.openxmlformats-officedocument.presentationml.slideLayout+xml" PartName="/ppt/slideLayouts/slideLayout42.xml"/>
  <Override ContentType="application/vnd.openxmlformats-officedocument.presentationml.slideLayout+xml" PartName="/ppt/slideLayouts/slideLayout47.xml"/>
  <Override ContentType="application/vnd.openxmlformats-officedocument.presentationml.slideLayout+xml" PartName="/ppt/slideLayouts/slideLayout23.xml"/>
  <Override ContentType="application/vnd.openxmlformats-officedocument.presentationml.slideLayout+xml" PartName="/ppt/slideLayouts/slideLayout40.xml"/>
  <Override ContentType="application/vnd.openxmlformats-officedocument.presentationml.slideLayout+xml" PartName="/ppt/slideLayouts/slideLayout52.xml"/>
  <Override ContentType="application/vnd.openxmlformats-officedocument.presentationml.slideLayout+xml" PartName="/ppt/slideLayouts/slideLayout1.xml"/>
  <Override ContentType="application/vnd.openxmlformats-officedocument.presentationml.slideLayout+xml" PartName="/ppt/slideLayouts/slideLayout53.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13.xml"/>
  <Override ContentType="application/vnd.openxmlformats-officedocument.presentationml.slideLayout+xml" PartName="/ppt/slideLayouts/slideLayout29.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4.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5.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Lst>
  <p:sldSz cy="9144000" cx="16256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19" Type="http://schemas.openxmlformats.org/officeDocument/2006/relationships/slide" Target="slides/slide10.xml"/><Relationship Id="rId36" Type="http://schemas.openxmlformats.org/officeDocument/2006/relationships/slide" Target="slides/slide27.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30" Type="http://schemas.openxmlformats.org/officeDocument/2006/relationships/slide" Target="slides/slide21.xml"/><Relationship Id="rId12" Type="http://schemas.openxmlformats.org/officeDocument/2006/relationships/slide" Target="slides/slide3.xml"/><Relationship Id="rId31" Type="http://schemas.openxmlformats.org/officeDocument/2006/relationships/slide" Target="slides/slide22.xml"/><Relationship Id="rId13" Type="http://schemas.openxmlformats.org/officeDocument/2006/relationships/slide" Target="slides/slide4.xml"/><Relationship Id="rId10" Type="http://schemas.openxmlformats.org/officeDocument/2006/relationships/slide" Target="slides/slide1.xml"/><Relationship Id="rId11" Type="http://schemas.openxmlformats.org/officeDocument/2006/relationships/slide" Target="slides/slide2.xml"/><Relationship Id="rId34" Type="http://schemas.openxmlformats.org/officeDocument/2006/relationships/slide" Target="slides/slide25.xml"/><Relationship Id="rId35" Type="http://schemas.openxmlformats.org/officeDocument/2006/relationships/slide" Target="slides/slide26.xml"/><Relationship Id="rId32" Type="http://schemas.openxmlformats.org/officeDocument/2006/relationships/slide" Target="slides/slide23.xml"/><Relationship Id="rId33" Type="http://schemas.openxmlformats.org/officeDocument/2006/relationships/slide" Target="slides/slide24.xml"/><Relationship Id="rId29" Type="http://schemas.openxmlformats.org/officeDocument/2006/relationships/slide" Target="slides/slide20.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 Type="http://schemas.openxmlformats.org/officeDocument/2006/relationships/presProps" Target="presProps.xml"/><Relationship Id="rId21" Type="http://schemas.openxmlformats.org/officeDocument/2006/relationships/slide" Target="slides/slide12.xml"/><Relationship Id="rId40" Type="http://schemas.openxmlformats.org/officeDocument/2006/relationships/slide" Target="slides/slide31.xml"/><Relationship Id="rId1" Type="http://schemas.openxmlformats.org/officeDocument/2006/relationships/theme" Target="theme/theme3.xml"/><Relationship Id="rId22" Type="http://schemas.openxmlformats.org/officeDocument/2006/relationships/slide" Target="slides/slide13.xml"/><Relationship Id="rId41" Type="http://schemas.openxmlformats.org/officeDocument/2006/relationships/slide" Target="slides/slide32.xml"/><Relationship Id="rId4" Type="http://schemas.openxmlformats.org/officeDocument/2006/relationships/slideMaster" Target="slideMasters/slideMaster1.xml"/><Relationship Id="rId23" Type="http://schemas.openxmlformats.org/officeDocument/2006/relationships/slide" Target="slides/slide14.xml"/><Relationship Id="rId3" Type="http://schemas.openxmlformats.org/officeDocument/2006/relationships/tableStyles" Target="tableStyles.xml"/><Relationship Id="rId24" Type="http://schemas.openxmlformats.org/officeDocument/2006/relationships/slide" Target="slides/slide15.xml"/><Relationship Id="rId20" Type="http://schemas.openxmlformats.org/officeDocument/2006/relationships/slide" Target="slides/slide11.xml"/><Relationship Id="rId9" Type="http://schemas.openxmlformats.org/officeDocument/2006/relationships/notesMaster" Target="notesMasters/notesMaster1.xml"/><Relationship Id="rId6" Type="http://schemas.openxmlformats.org/officeDocument/2006/relationships/slideMaster" Target="slideMasters/slideMaster3.xml"/><Relationship Id="rId5" Type="http://schemas.openxmlformats.org/officeDocument/2006/relationships/slideMaster" Target="slideMasters/slideMaster2.xml"/><Relationship Id="rId8" Type="http://schemas.openxmlformats.org/officeDocument/2006/relationships/slideMaster" Target="slideMasters/slideMaster5.xml"/><Relationship Id="rId7"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w="9525">
            <a:solidFill>
              <a:srgbClr val="000000"/>
            </a:solidFill>
            <a:prstDash val="solid"/>
            <a:miter/>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6" name="Shape 2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2" name="Shape 30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5" name="Shape 3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3" name="Shape 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2" name="Shape 3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2" name="Shape 3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9" name="Shape 3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7" name="Shape 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7" name="Shape 3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7" name="Shape 4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3" name="Shape 4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66" name="Shape 4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1" name="Shape 4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8" name="Shape 4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4" name="Shape 4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4" name="Shape 50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9" name="Shape 2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x="0" y="0"/>
          <a:ext cx="0" cy="0"/>
          <a:chOff x="0" y="0"/>
          <a:chExt cx="0" cy="0"/>
        </a:xfrm>
      </p:grpSpPr>
      <p:sp>
        <p:nvSpPr>
          <p:cNvPr id="8" name="Shape 8"/>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 name="Shape 9"/>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9" name="Shape 39"/>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x="0" y="0"/>
          <a:ext cx="0" cy="0"/>
          <a:chOff x="0" y="0"/>
          <a:chExt cx="0" cy="0"/>
        </a:xfrm>
      </p:grpSpPr>
      <p:sp>
        <p:nvSpPr>
          <p:cNvPr id="41" name="Shape 41"/>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2" name="Shape 42"/>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8" name="Shape 48"/>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x="0" y="0"/>
          <a:ext cx="0" cy="0"/>
          <a:chOff x="0" y="0"/>
          <a:chExt cx="0" cy="0"/>
        </a:xfrm>
      </p:grpSpPr>
      <p:sp>
        <p:nvSpPr>
          <p:cNvPr id="50" name="Shape 5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1" name="Shape 51"/>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x="0" y="0"/>
          <a:ext cx="0" cy="0"/>
          <a:chOff x="0" y="0"/>
          <a:chExt cx="0" cy="0"/>
        </a:xfrm>
      </p:grpSpPr>
      <p:sp>
        <p:nvSpPr>
          <p:cNvPr id="53" name="Shape 53"/>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x="3186113" y="817562"/>
            <a:ext cx="9753599" cy="5486399"/>
          </a:xfrm>
          <a:prstGeom prst="rect">
            <a:avLst/>
          </a:prstGeom>
          <a:noFill/>
          <a:ln>
            <a:noFill/>
          </a:ln>
        </p:spPr>
      </p:sp>
      <p:sp>
        <p:nvSpPr>
          <p:cNvPr id="55" name="Shape 55"/>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66" name="Shape 66"/>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68" name="Shape 68"/>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1" name="Shape 71"/>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x="0" y="0"/>
          <a:ext cx="0" cy="0"/>
          <a:chOff x="0" y="0"/>
          <a:chExt cx="0" cy="0"/>
        </a:xfrm>
      </p:grpSpPr>
      <p:sp>
        <p:nvSpPr>
          <p:cNvPr id="11" name="Shape 1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 name="Shape 12"/>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x="0" y="0"/>
          <a:ext cx="0" cy="0"/>
          <a:chOff x="0" y="0"/>
          <a:chExt cx="0" cy="0"/>
        </a:xfrm>
      </p:grpSpPr>
      <p:sp>
        <p:nvSpPr>
          <p:cNvPr id="77" name="Shape 7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8" name="Shape 7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x="0" y="0"/>
          <a:ext cx="0" cy="0"/>
          <a:chOff x="0" y="0"/>
          <a:chExt cx="0" cy="0"/>
        </a:xfrm>
      </p:grpSpPr>
      <p:sp>
        <p:nvSpPr>
          <p:cNvPr id="80" name="Shape 8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81" name="Shape 81"/>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6" name="Shape 86"/>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9" name="Shape 89"/>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0" name="Shape 90"/>
        <p:cNvGrpSpPr/>
        <p:nvPr/>
      </p:nvGrpSpPr>
      <p:grpSpPr>
        <a:xfrm>
          <a:off x="0" y="0"/>
          <a:ext cx="0" cy="0"/>
          <a:chOff x="0" y="0"/>
          <a:chExt cx="0" cy="0"/>
        </a:xfrm>
      </p:grpSpPr>
      <p:sp>
        <p:nvSpPr>
          <p:cNvPr id="91" name="Shape 91"/>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p:nvPr>
            <p:ph idx="2" type="pic"/>
          </p:nvPr>
        </p:nvSpPr>
        <p:spPr>
          <a:xfrm>
            <a:off x="3186113" y="817562"/>
            <a:ext cx="9753599" cy="5486399"/>
          </a:xfrm>
          <a:prstGeom prst="rect">
            <a:avLst/>
          </a:prstGeom>
          <a:noFill/>
          <a:ln>
            <a:noFill/>
          </a:ln>
        </p:spPr>
      </p:sp>
      <p:sp>
        <p:nvSpPr>
          <p:cNvPr id="93" name="Shape 93"/>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4" name="Shape 94"/>
        <p:cNvGrpSpPr/>
        <p:nvPr/>
      </p:nvGrpSpPr>
      <p:grpSpPr>
        <a:xfrm>
          <a:off x="0" y="0"/>
          <a:ext cx="0" cy="0"/>
          <a:chOff x="0" y="0"/>
          <a:chExt cx="0" cy="0"/>
        </a:xfrm>
      </p:grpSpPr>
      <p:sp>
        <p:nvSpPr>
          <p:cNvPr id="95" name="Shape 95"/>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9" name="Shape 99"/>
        <p:cNvGrpSpPr/>
        <p:nvPr/>
      </p:nvGrpSpPr>
      <p:grpSpPr>
        <a:xfrm>
          <a:off x="0" y="0"/>
          <a:ext cx="0" cy="0"/>
          <a:chOff x="0" y="0"/>
          <a:chExt cx="0" cy="0"/>
        </a:xfrm>
      </p:grpSpPr>
      <p:sp>
        <p:nvSpPr>
          <p:cNvPr id="100" name="Shape 10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1" name="Shape 101"/>
        <p:cNvGrpSpPr/>
        <p:nvPr/>
      </p:nvGrpSpPr>
      <p:grpSpPr>
        <a:xfrm>
          <a:off x="0" y="0"/>
          <a:ext cx="0" cy="0"/>
          <a:chOff x="0" y="0"/>
          <a:chExt cx="0" cy="0"/>
        </a:xfrm>
      </p:grpSpPr>
      <p:sp>
        <p:nvSpPr>
          <p:cNvPr id="102" name="Shape 102"/>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4" name="Shape 104"/>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6" name="Shape 106"/>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x="0" y="0"/>
          <a:ext cx="0" cy="0"/>
          <a:chOff x="0" y="0"/>
          <a:chExt cx="0" cy="0"/>
        </a:xfrm>
      </p:grpSpPr>
      <p:sp>
        <p:nvSpPr>
          <p:cNvPr id="14" name="Shape 14"/>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x="3186113" y="817562"/>
            <a:ext cx="9753599" cy="5486399"/>
          </a:xfrm>
          <a:prstGeom prst="rect">
            <a:avLst/>
          </a:prstGeom>
          <a:noFill/>
          <a:ln>
            <a:noFill/>
          </a:ln>
        </p:spPr>
      </p:sp>
      <p:sp>
        <p:nvSpPr>
          <p:cNvPr id="16" name="Shape 16"/>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7" name="Shape 107"/>
        <p:cNvGrpSpPr/>
        <p:nvPr/>
      </p:nvGrpSpPr>
      <p:grpSpPr>
        <a:xfrm>
          <a:off x="0" y="0"/>
          <a:ext cx="0" cy="0"/>
          <a:chOff x="0" y="0"/>
          <a:chExt cx="0" cy="0"/>
        </a:xfrm>
      </p:grpSpPr>
      <p:sp>
        <p:nvSpPr>
          <p:cNvPr id="108" name="Shape 108"/>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09" name="Shape 109"/>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1" name="Shape 111"/>
        <p:cNvGrpSpPr/>
        <p:nvPr/>
      </p:nvGrpSpPr>
      <p:grpSpPr>
        <a:xfrm>
          <a:off x="0" y="0"/>
          <a:ext cx="0" cy="0"/>
          <a:chOff x="0" y="0"/>
          <a:chExt cx="0" cy="0"/>
        </a:xfrm>
      </p:grpSpPr>
      <p:sp>
        <p:nvSpPr>
          <p:cNvPr id="112" name="Shape 112"/>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3" name="Shape 113"/>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4" name="Shape 114"/>
        <p:cNvGrpSpPr/>
        <p:nvPr/>
      </p:nvGrpSpPr>
      <p:grpSpPr>
        <a:xfrm>
          <a:off x="0" y="0"/>
          <a:ext cx="0" cy="0"/>
          <a:chOff x="0" y="0"/>
          <a:chExt cx="0" cy="0"/>
        </a:xfrm>
      </p:grpSpPr>
      <p:sp>
        <p:nvSpPr>
          <p:cNvPr id="115" name="Shape 115"/>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16" name="Shape 116"/>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7" name="Shape 117"/>
        <p:cNvGrpSpPr/>
        <p:nvPr/>
      </p:nvGrpSpPr>
      <p:grpSpPr>
        <a:xfrm>
          <a:off x="0" y="0"/>
          <a:ext cx="0" cy="0"/>
          <a:chOff x="0" y="0"/>
          <a:chExt cx="0" cy="0"/>
        </a:xfrm>
      </p:grpSpPr>
      <p:sp>
        <p:nvSpPr>
          <p:cNvPr id="118" name="Shape 118"/>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19" name="Shape 119"/>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x="0" y="0"/>
          <a:ext cx="0" cy="0"/>
          <a:chOff x="0" y="0"/>
          <a:chExt cx="0" cy="0"/>
        </a:xfrm>
      </p:grpSpPr>
      <p:sp>
        <p:nvSpPr>
          <p:cNvPr id="124" name="Shape 124"/>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5" name="Shape 125"/>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8" name="Shape 128"/>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x="0" y="0"/>
          <a:ext cx="0" cy="0"/>
          <a:chOff x="0" y="0"/>
          <a:chExt cx="0" cy="0"/>
        </a:xfrm>
      </p:grpSpPr>
      <p:sp>
        <p:nvSpPr>
          <p:cNvPr id="130" name="Shape 130"/>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p:nvPr>
            <p:ph idx="2" type="pic"/>
          </p:nvPr>
        </p:nvSpPr>
        <p:spPr>
          <a:xfrm>
            <a:off x="3186113" y="817562"/>
            <a:ext cx="9753599" cy="5486399"/>
          </a:xfrm>
          <a:prstGeom prst="rect">
            <a:avLst/>
          </a:prstGeom>
          <a:noFill/>
          <a:ln>
            <a:noFill/>
          </a:ln>
        </p:spPr>
      </p:sp>
      <p:sp>
        <p:nvSpPr>
          <p:cNvPr id="132" name="Shape 132"/>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x="0" y="0"/>
          <a:ext cx="0" cy="0"/>
          <a:chOff x="0" y="0"/>
          <a:chExt cx="0" cy="0"/>
        </a:xfrm>
      </p:grpSpPr>
      <p:sp>
        <p:nvSpPr>
          <p:cNvPr id="134" name="Shape 134"/>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x="0" y="0"/>
          <a:ext cx="0" cy="0"/>
          <a:chOff x="0" y="0"/>
          <a:chExt cx="0" cy="0"/>
        </a:xfrm>
      </p:grpSpPr>
      <p:sp>
        <p:nvSpPr>
          <p:cNvPr id="139" name="Shape 13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x="0" y="0"/>
          <a:ext cx="0" cy="0"/>
          <a:chOff x="0" y="0"/>
          <a:chExt cx="0" cy="0"/>
        </a:xfrm>
      </p:grpSpPr>
      <p:sp>
        <p:nvSpPr>
          <p:cNvPr id="18" name="Shape 18"/>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x="0" y="0"/>
          <a:ext cx="0" cy="0"/>
          <a:chOff x="0" y="0"/>
          <a:chExt cx="0" cy="0"/>
        </a:xfrm>
      </p:grpSpPr>
      <p:sp>
        <p:nvSpPr>
          <p:cNvPr id="141" name="Shape 141"/>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3" name="Shape 143"/>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4" name="Shape 144"/>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5" name="Shape 145"/>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x="0" y="0"/>
          <a:ext cx="0" cy="0"/>
          <a:chOff x="0" y="0"/>
          <a:chExt cx="0" cy="0"/>
        </a:xfrm>
      </p:grpSpPr>
      <p:sp>
        <p:nvSpPr>
          <p:cNvPr id="147" name="Shape 14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48" name="Shape 148"/>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x="0" y="0"/>
          <a:ext cx="0" cy="0"/>
          <a:chOff x="0" y="0"/>
          <a:chExt cx="0" cy="0"/>
        </a:xfrm>
      </p:grpSpPr>
      <p:sp>
        <p:nvSpPr>
          <p:cNvPr id="151" name="Shape 151"/>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2" name="Shape 152"/>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x="0" y="0"/>
          <a:ext cx="0" cy="0"/>
          <a:chOff x="0" y="0"/>
          <a:chExt cx="0" cy="0"/>
        </a:xfrm>
      </p:grpSpPr>
      <p:sp>
        <p:nvSpPr>
          <p:cNvPr id="154" name="Shape 15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55" name="Shape 155"/>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marL="647700" rtl="0" algn="l">
              <a:spcBef>
                <a:spcPts val="3500"/>
              </a:spcBef>
              <a:spcAft>
                <a:spcPts val="0"/>
              </a:spcAft>
              <a:buClr>
                <a:schemeClr val="lt1"/>
              </a:buClr>
              <a:buFont typeface="Cabin"/>
              <a:buChar char="•"/>
              <a:defRPr/>
            </a:lvl1pPr>
            <a:lvl2pPr indent="-165861" marL="939800" rtl="0" algn="l">
              <a:spcBef>
                <a:spcPts val="3500"/>
              </a:spcBef>
              <a:spcAft>
                <a:spcPts val="0"/>
              </a:spcAft>
              <a:buClr>
                <a:schemeClr val="lt1"/>
              </a:buClr>
              <a:buFont typeface="Cabin"/>
              <a:buChar char="•"/>
              <a:defRPr/>
            </a:lvl2pPr>
            <a:lvl3pPr indent="-165861" marL="1231900" rtl="0" algn="l">
              <a:spcBef>
                <a:spcPts val="3500"/>
              </a:spcBef>
              <a:spcAft>
                <a:spcPts val="0"/>
              </a:spcAft>
              <a:buClr>
                <a:schemeClr val="lt1"/>
              </a:buClr>
              <a:buFont typeface="Cabin"/>
              <a:buChar char="•"/>
              <a:defRPr/>
            </a:lvl3pPr>
            <a:lvl4pPr indent="-165861" marL="1536700" rtl="0" algn="l">
              <a:spcBef>
                <a:spcPts val="3500"/>
              </a:spcBef>
              <a:spcAft>
                <a:spcPts val="0"/>
              </a:spcAft>
              <a:buClr>
                <a:schemeClr val="lt1"/>
              </a:buClr>
              <a:buFont typeface="Cabin"/>
              <a:buChar char="•"/>
              <a:defRPr/>
            </a:lvl4pPr>
            <a:lvl5pPr indent="-165861" marL="1828800" rtl="0" algn="l">
              <a:spcBef>
                <a:spcPts val="3500"/>
              </a:spcBef>
              <a:spcAft>
                <a:spcPts val="0"/>
              </a:spcAft>
              <a:buClr>
                <a:schemeClr val="lt1"/>
              </a:buClr>
              <a:buFont typeface="Cabin"/>
              <a:buChar char="•"/>
              <a:defRPr/>
            </a:lvl5pPr>
            <a:lvl6pPr indent="-165861" marL="2286000" rtl="0" algn="l">
              <a:spcBef>
                <a:spcPts val="3500"/>
              </a:spcBef>
              <a:spcAft>
                <a:spcPts val="0"/>
              </a:spcAft>
              <a:buClr>
                <a:schemeClr val="lt1"/>
              </a:buClr>
              <a:buFont typeface="Cabin"/>
              <a:buChar char="•"/>
              <a:defRPr/>
            </a:lvl6pPr>
            <a:lvl7pPr indent="-165861" marL="2743200" rtl="0" algn="l">
              <a:spcBef>
                <a:spcPts val="3500"/>
              </a:spcBef>
              <a:spcAft>
                <a:spcPts val="0"/>
              </a:spcAft>
              <a:buClr>
                <a:schemeClr val="lt1"/>
              </a:buClr>
              <a:buFont typeface="Cabin"/>
              <a:buChar char="•"/>
              <a:defRPr/>
            </a:lvl7pPr>
            <a:lvl8pPr indent="-165861" marL="3200400" rtl="0" algn="l">
              <a:spcBef>
                <a:spcPts val="3500"/>
              </a:spcBef>
              <a:spcAft>
                <a:spcPts val="0"/>
              </a:spcAft>
              <a:buClr>
                <a:schemeClr val="lt1"/>
              </a:buClr>
              <a:buFont typeface="Cabin"/>
              <a:buChar char="•"/>
              <a:defRPr/>
            </a:lvl8pPr>
            <a:lvl9pPr indent="-165861"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x="0" y="0"/>
          <a:ext cx="0" cy="0"/>
          <a:chOff x="0" y="0"/>
          <a:chExt cx="0" cy="0"/>
        </a:xfrm>
      </p:grpSpPr>
      <p:sp>
        <p:nvSpPr>
          <p:cNvPr id="157" name="Shape 157"/>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58" name="Shape 158"/>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2" name="Shape 162"/>
        <p:cNvGrpSpPr/>
        <p:nvPr/>
      </p:nvGrpSpPr>
      <p:grpSpPr>
        <a:xfrm>
          <a:off x="0" y="0"/>
          <a:ext cx="0" cy="0"/>
          <a:chOff x="0" y="0"/>
          <a:chExt cx="0" cy="0"/>
        </a:xfrm>
      </p:grpSpPr>
      <p:sp>
        <p:nvSpPr>
          <p:cNvPr id="163" name="Shape 163"/>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4" name="Shape 164"/>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5" name="Shape 165"/>
        <p:cNvGrpSpPr/>
        <p:nvPr/>
      </p:nvGrpSpPr>
      <p:grpSpPr>
        <a:xfrm>
          <a:off x="0" y="0"/>
          <a:ext cx="0" cy="0"/>
          <a:chOff x="0" y="0"/>
          <a:chExt cx="0" cy="0"/>
        </a:xfrm>
      </p:grpSpPr>
      <p:sp>
        <p:nvSpPr>
          <p:cNvPr id="166" name="Shape 166"/>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7" name="Shape 167"/>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8" name="Shape 168"/>
        <p:cNvGrpSpPr/>
        <p:nvPr/>
      </p:nvGrpSpPr>
      <p:grpSpPr>
        <a:xfrm>
          <a:off x="0" y="0"/>
          <a:ext cx="0" cy="0"/>
          <a:chOff x="0" y="0"/>
          <a:chExt cx="0" cy="0"/>
        </a:xfrm>
      </p:grpSpPr>
      <p:sp>
        <p:nvSpPr>
          <p:cNvPr id="169" name="Shape 169"/>
          <p:cNvSpPr txBox="1"/>
          <p:nvPr>
            <p:ph type="title"/>
          </p:nvPr>
        </p:nvSpPr>
        <p:spPr>
          <a:xfrm>
            <a:off x="3186113" y="6400800"/>
            <a:ext cx="9753599" cy="7556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0" name="Shape 170"/>
          <p:cNvSpPr/>
          <p:nvPr>
            <p:ph idx="2" type="pic"/>
          </p:nvPr>
        </p:nvSpPr>
        <p:spPr>
          <a:xfrm>
            <a:off x="3186113" y="817562"/>
            <a:ext cx="9753599" cy="5486399"/>
          </a:xfrm>
          <a:prstGeom prst="rect">
            <a:avLst/>
          </a:prstGeom>
          <a:noFill/>
          <a:ln>
            <a:noFill/>
          </a:ln>
        </p:spPr>
      </p:sp>
      <p:sp>
        <p:nvSpPr>
          <p:cNvPr id="171" name="Shape 171"/>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2" name="Shape 172"/>
        <p:cNvGrpSpPr/>
        <p:nvPr/>
      </p:nvGrpSpPr>
      <p:grpSpPr>
        <a:xfrm>
          <a:off x="0" y="0"/>
          <a:ext cx="0" cy="0"/>
          <a:chOff x="0" y="0"/>
          <a:chExt cx="0" cy="0"/>
        </a:xfrm>
      </p:grpSpPr>
      <p:sp>
        <p:nvSpPr>
          <p:cNvPr id="173" name="Shape 173"/>
          <p:cNvSpPr txBox="1"/>
          <p:nvPr>
            <p:ph type="title"/>
          </p:nvPr>
        </p:nvSpPr>
        <p:spPr>
          <a:xfrm>
            <a:off x="812800" y="363537"/>
            <a:ext cx="5348399" cy="15494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4" name="Shape 174"/>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5" name="Shape 175"/>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6"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7" name="Shape 177"/>
        <p:cNvGrpSpPr/>
        <p:nvPr/>
      </p:nvGrpSpPr>
      <p:grpSpPr>
        <a:xfrm>
          <a:off x="0" y="0"/>
          <a:ext cx="0" cy="0"/>
          <a:chOff x="0" y="0"/>
          <a:chExt cx="0" cy="0"/>
        </a:xfrm>
      </p:grpSpPr>
      <p:sp>
        <p:nvSpPr>
          <p:cNvPr id="178" name="Shape 17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9" name="Shape 179"/>
        <p:cNvGrpSpPr/>
        <p:nvPr/>
      </p:nvGrpSpPr>
      <p:grpSpPr>
        <a:xfrm>
          <a:off x="0" y="0"/>
          <a:ext cx="0" cy="0"/>
          <a:chOff x="0" y="0"/>
          <a:chExt cx="0" cy="0"/>
        </a:xfrm>
      </p:grpSpPr>
      <p:sp>
        <p:nvSpPr>
          <p:cNvPr id="180" name="Shape 180"/>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1" name="Shape 181"/>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82" name="Shape 182"/>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3" name="Shape 183"/>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84" name="Shape 184"/>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5" name="Shape 185"/>
        <p:cNvGrpSpPr/>
        <p:nvPr/>
      </p:nvGrpSpPr>
      <p:grpSpPr>
        <a:xfrm>
          <a:off x="0" y="0"/>
          <a:ext cx="0" cy="0"/>
          <a:chOff x="0" y="0"/>
          <a:chExt cx="0" cy="0"/>
        </a:xfrm>
      </p:grpSpPr>
      <p:sp>
        <p:nvSpPr>
          <p:cNvPr id="186" name="Shape 186"/>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87" name="Shape 187"/>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8" name="Shape 188"/>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9" name="Shape 189"/>
        <p:cNvGrpSpPr/>
        <p:nvPr/>
      </p:nvGrpSpPr>
      <p:grpSpPr>
        <a:xfrm>
          <a:off x="0" y="0"/>
          <a:ext cx="0" cy="0"/>
          <a:chOff x="0" y="0"/>
          <a:chExt cx="0" cy="0"/>
        </a:xfrm>
      </p:grpSpPr>
      <p:sp>
        <p:nvSpPr>
          <p:cNvPr id="190" name="Shape 190"/>
          <p:cNvSpPr txBox="1"/>
          <p:nvPr>
            <p:ph type="title"/>
          </p:nvPr>
        </p:nvSpPr>
        <p:spPr>
          <a:xfrm>
            <a:off x="1284287" y="5875337"/>
            <a:ext cx="13817699" cy="1816200"/>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1" name="Shape 191"/>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2" name="Shape 192"/>
        <p:cNvGrpSpPr/>
        <p:nvPr/>
      </p:nvGrpSpPr>
      <p:grpSpPr>
        <a:xfrm>
          <a:off x="0" y="0"/>
          <a:ext cx="0" cy="0"/>
          <a:chOff x="0" y="0"/>
          <a:chExt cx="0" cy="0"/>
        </a:xfrm>
      </p:grpSpPr>
      <p:sp>
        <p:nvSpPr>
          <p:cNvPr id="193" name="Shape 193"/>
          <p:cNvSpPr txBox="1"/>
          <p:nvPr>
            <p:ph type="title"/>
          </p:nvPr>
        </p:nvSpPr>
        <p:spPr>
          <a:xfrm>
            <a:off x="1155700" y="241300"/>
            <a:ext cx="13932000" cy="2298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94" name="Shape 194"/>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5" name="Shape 195"/>
        <p:cNvGrpSpPr/>
        <p:nvPr/>
      </p:nvGrpSpPr>
      <p:grpSpPr>
        <a:xfrm>
          <a:off x="0" y="0"/>
          <a:ext cx="0" cy="0"/>
          <a:chOff x="0" y="0"/>
          <a:chExt cx="0" cy="0"/>
        </a:xfrm>
      </p:grpSpPr>
      <p:sp>
        <p:nvSpPr>
          <p:cNvPr id="196" name="Shape 196"/>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97" name="Shape 197"/>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x="0" y="0"/>
          <a:ext cx="0" cy="0"/>
          <a:chOff x="0" y="0"/>
          <a:chExt cx="0" cy="0"/>
        </a:xfrm>
      </p:grpSpPr>
      <p:sp>
        <p:nvSpPr>
          <p:cNvPr id="25" name="Shape 25"/>
          <p:cNvSpPr txBox="1"/>
          <p:nvPr>
            <p:ph type="title"/>
          </p:nvPr>
        </p:nvSpPr>
        <p:spPr>
          <a:xfrm>
            <a:off x="812800" y="366712"/>
            <a:ext cx="14630400" cy="15240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7" name="Shape 27"/>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29" name="Shape 29"/>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2" name="Shape 32"/>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6.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3" Type="http://schemas.openxmlformats.org/officeDocument/2006/relationships/slideLayout" Target="../slideLayouts/slideLayout14.xml"/><Relationship Id="rId9" Type="http://schemas.openxmlformats.org/officeDocument/2006/relationships/slideLayout" Target="../slideLayouts/slideLayout20.xml"/><Relationship Id="rId6" Type="http://schemas.openxmlformats.org/officeDocument/2006/relationships/slideLayout" Target="../slideLayouts/slideLayout17.xml"/><Relationship Id="rId5" Type="http://schemas.openxmlformats.org/officeDocument/2006/relationships/slideLayout" Target="../slideLayouts/slideLayout16.xml"/><Relationship Id="rId8" Type="http://schemas.openxmlformats.org/officeDocument/2006/relationships/slideLayout" Target="../slideLayouts/slideLayout19.xml"/><Relationship Id="rId7"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3" Type="http://schemas.openxmlformats.org/officeDocument/2006/relationships/slideLayout" Target="../slideLayouts/slideLayout25.xml"/><Relationship Id="rId9" Type="http://schemas.openxmlformats.org/officeDocument/2006/relationships/slideLayout" Target="../slideLayouts/slideLayout31.xml"/><Relationship Id="rId6" Type="http://schemas.openxmlformats.org/officeDocument/2006/relationships/slideLayout" Target="../slideLayouts/slideLayout28.xml"/><Relationship Id="rId5" Type="http://schemas.openxmlformats.org/officeDocument/2006/relationships/slideLayout" Target="../slideLayouts/slideLayout27.xml"/><Relationship Id="rId8" Type="http://schemas.openxmlformats.org/officeDocument/2006/relationships/slideLayout" Target="../slideLayouts/slideLayout30.xml"/><Relationship Id="rId7"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2" Type="http://schemas.openxmlformats.org/officeDocument/2006/relationships/theme" Target="../theme/theme7.xml"/><Relationship Id="rId2" Type="http://schemas.openxmlformats.org/officeDocument/2006/relationships/slideLayout" Target="../slideLayouts/slideLayout35.xml"/><Relationship Id="rId1" Type="http://schemas.openxmlformats.org/officeDocument/2006/relationships/slideLayout" Target="../slideLayouts/slideLayout3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3" Type="http://schemas.openxmlformats.org/officeDocument/2006/relationships/slideLayout" Target="../slideLayouts/slideLayout36.xml"/><Relationship Id="rId9" Type="http://schemas.openxmlformats.org/officeDocument/2006/relationships/slideLayout" Target="../slideLayouts/slideLayout42.xml"/><Relationship Id="rId6" Type="http://schemas.openxmlformats.org/officeDocument/2006/relationships/slideLayout" Target="../slideLayouts/slideLayout39.xml"/><Relationship Id="rId5" Type="http://schemas.openxmlformats.org/officeDocument/2006/relationships/slideLayout" Target="../slideLayouts/slideLayout38.xml"/><Relationship Id="rId8" Type="http://schemas.openxmlformats.org/officeDocument/2006/relationships/slideLayout" Target="../slideLayouts/slideLayout41.xml"/><Relationship Id="rId7"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3" Type="http://schemas.openxmlformats.org/officeDocument/2006/relationships/slideLayout" Target="../slideLayouts/slideLayout47.xml"/><Relationship Id="rId9" Type="http://schemas.openxmlformats.org/officeDocument/2006/relationships/slideLayout" Target="../slideLayouts/slideLayout53.xml"/><Relationship Id="rId6" Type="http://schemas.openxmlformats.org/officeDocument/2006/relationships/slideLayout" Target="../slideLayouts/slideLayout50.xml"/><Relationship Id="rId5" Type="http://schemas.openxmlformats.org/officeDocument/2006/relationships/slideLayout" Target="../slideLayouts/slideLayout49.xml"/><Relationship Id="rId8" Type="http://schemas.openxmlformats.org/officeDocument/2006/relationships/slideLayout" Target="../slideLayouts/slideLayout52.xml"/><Relationship Id="rId7"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6" name="Shape 6"/>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5" name="Shape 45"/>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22" name="Shape 122"/>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marL="647700" marR="0" rtl="0" algn="l">
              <a:spcBef>
                <a:spcPts val="3500"/>
              </a:spcBef>
              <a:spcAft>
                <a:spcPts val="0"/>
              </a:spcAft>
              <a:buClr>
                <a:schemeClr val="lt1"/>
              </a:buClr>
              <a:buFont typeface="Cabin"/>
              <a:buChar char="•"/>
              <a:defRPr/>
            </a:lvl1pPr>
            <a:lvl2pPr indent="-165861" marL="939800" marR="0" rtl="0" algn="l">
              <a:spcBef>
                <a:spcPts val="3500"/>
              </a:spcBef>
              <a:spcAft>
                <a:spcPts val="0"/>
              </a:spcAft>
              <a:buClr>
                <a:schemeClr val="lt1"/>
              </a:buClr>
              <a:buFont typeface="Cabin"/>
              <a:buChar char="•"/>
              <a:defRPr/>
            </a:lvl2pPr>
            <a:lvl3pPr indent="-165861" marL="1231900" marR="0" rtl="0" algn="l">
              <a:spcBef>
                <a:spcPts val="3500"/>
              </a:spcBef>
              <a:spcAft>
                <a:spcPts val="0"/>
              </a:spcAft>
              <a:buClr>
                <a:schemeClr val="lt1"/>
              </a:buClr>
              <a:buFont typeface="Cabin"/>
              <a:buChar char="•"/>
              <a:defRPr/>
            </a:lvl3pPr>
            <a:lvl4pPr indent="-165861" marL="1536700" marR="0" rtl="0" algn="l">
              <a:spcBef>
                <a:spcPts val="3500"/>
              </a:spcBef>
              <a:spcAft>
                <a:spcPts val="0"/>
              </a:spcAft>
              <a:buClr>
                <a:schemeClr val="lt1"/>
              </a:buClr>
              <a:buFont typeface="Cabin"/>
              <a:buChar char="•"/>
              <a:defRPr/>
            </a:lvl4pPr>
            <a:lvl5pPr indent="-165861" marL="1828800" marR="0" rtl="0" algn="l">
              <a:spcBef>
                <a:spcPts val="3500"/>
              </a:spcBef>
              <a:spcAft>
                <a:spcPts val="0"/>
              </a:spcAft>
              <a:buClr>
                <a:schemeClr val="lt1"/>
              </a:buClr>
              <a:buFont typeface="Cabin"/>
              <a:buChar char="•"/>
              <a:defRPr/>
            </a:lvl5pPr>
            <a:lvl6pPr indent="-165861" marL="2286000" marR="0" rtl="0" algn="l">
              <a:spcBef>
                <a:spcPts val="3500"/>
              </a:spcBef>
              <a:spcAft>
                <a:spcPts val="0"/>
              </a:spcAft>
              <a:buClr>
                <a:schemeClr val="lt1"/>
              </a:buClr>
              <a:buFont typeface="Cabin"/>
              <a:buChar char="•"/>
              <a:defRPr/>
            </a:lvl6pPr>
            <a:lvl7pPr indent="-165861" marL="2743200" marR="0" rtl="0" algn="l">
              <a:spcBef>
                <a:spcPts val="3500"/>
              </a:spcBef>
              <a:spcAft>
                <a:spcPts val="0"/>
              </a:spcAft>
              <a:buClr>
                <a:schemeClr val="lt1"/>
              </a:buClr>
              <a:buFont typeface="Cabin"/>
              <a:buChar char="•"/>
              <a:defRPr/>
            </a:lvl7pPr>
            <a:lvl8pPr indent="-165861" marL="3200400" marR="0" rtl="0" algn="l">
              <a:spcBef>
                <a:spcPts val="3500"/>
              </a:spcBef>
              <a:spcAft>
                <a:spcPts val="0"/>
              </a:spcAft>
              <a:buClr>
                <a:schemeClr val="lt1"/>
              </a:buClr>
              <a:buFont typeface="Cabin"/>
              <a:buChar char="•"/>
              <a:defRPr/>
            </a:lvl8pPr>
            <a:lvl9pPr indent="-165861"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61" name="Shape 161"/>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00.png"/><Relationship Id="rId3" Type="http://schemas.openxmlformats.org/officeDocument/2006/relationships/hyperlink" Target="www.pythonlearn.com" TargetMode="External"/><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 Id="rId3" Type="http://schemas.openxmlformats.org/officeDocument/2006/relationships/image" Target="../media/image0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hyperlink" Target="http://www.youtube.com/watch?v=EHJ9uYx5L58" TargetMode="Externa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13.png"/><Relationship Id="rId3" Type="http://schemas.openxmlformats.org/officeDocument/2006/relationships/hyperlink" Target="http://www.flickr.com/photos/71502646@N00/2526007974/"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3.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 Id="rId4" Type="http://schemas.openxmlformats.org/officeDocument/2006/relationships/hyperlink" Target="http://open.umich.edu/" TargetMode="External"/><Relationship Id="rId3" Type="http://schemas.openxmlformats.org/officeDocument/2006/relationships/hyperlink" Target="http://www.dr-chuck.com" TargetMode="External"/><Relationship Id="rId6" Type="http://schemas.openxmlformats.org/officeDocument/2006/relationships/image" Target="../media/image17.png"/><Relationship Id="rId5" Type="http://schemas.openxmlformats.org/officeDocument/2006/relationships/image" Target="../media/image16.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07.jpg"/><Relationship Id="rId3" Type="http://schemas.openxmlformats.org/officeDocument/2006/relationships/image" Target="../media/image04.png"/><Relationship Id="rId6" Type="http://schemas.openxmlformats.org/officeDocument/2006/relationships/image" Target="../media/image06.jpg"/><Relationship Id="rId5" Type="http://schemas.openxmlformats.org/officeDocument/2006/relationships/image" Target="../media/image03.jpg"/><Relationship Id="rId7" Type="http://schemas.openxmlformats.org/officeDocument/2006/relationships/image" Target="../media/image0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 Id="rId4" Type="http://schemas.openxmlformats.org/officeDocument/2006/relationships/image" Target="../media/image09.jpg"/><Relationship Id="rId3" Type="http://schemas.openxmlformats.org/officeDocument/2006/relationships/image" Target="../media/image08.jpg"/><Relationship Id="rId5" Type="http://schemas.openxmlformats.org/officeDocument/2006/relationships/hyperlink" Target="http://en.wikipedia.org/wiki/Associative_array"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0.jpg"/><Relationship Id="rId3" Type="http://schemas.openxmlformats.org/officeDocument/2006/relationships/hyperlink" Target="http://en.wikipedia.org/wiki/Associative_array"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Python Dictionaries</a:t>
            </a:r>
          </a:p>
        </p:txBody>
      </p:sp>
      <p:sp>
        <p:nvSpPr>
          <p:cNvPr id="200" name="Shape 200"/>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800" u="none" cap="none" strike="noStrike">
                <a:solidFill>
                  <a:schemeClr val="lt1"/>
                </a:solidFill>
                <a:latin typeface="Cabin"/>
                <a:ea typeface="Cabin"/>
                <a:cs typeface="Cabin"/>
                <a:sym typeface="Cabin"/>
              </a:rPr>
              <a:t>Chapter 9</a:t>
            </a:r>
          </a:p>
        </p:txBody>
      </p:sp>
      <p:sp>
        <p:nvSpPr>
          <p:cNvPr id="201" name="Shape 201"/>
          <p:cNvSpPr txBox="1"/>
          <p:nvPr/>
        </p:nvSpPr>
        <p:spPr>
          <a:xfrm>
            <a:off x="3206300" y="7759700"/>
            <a:ext cx="96371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baseline="0" i="0" lang="en-US" sz="3200" u="sng" cap="none" strike="noStrike">
                <a:solidFill>
                  <a:srgbClr val="FFFF00"/>
                </a:solidFill>
                <a:latin typeface="Cabin"/>
                <a:ea typeface="Cabin"/>
                <a:cs typeface="Cabin"/>
                <a:sym typeface="Cabin"/>
                <a:hlinkClick r:id="rId3"/>
              </a:rPr>
              <a:t>www.pythonlearn.com</a:t>
            </a:r>
          </a:p>
        </p:txBody>
      </p:sp>
      <p:pic>
        <p:nvPicPr>
          <p:cNvPr id="202" name="Shape 202"/>
          <p:cNvPicPr preferRelativeResize="0"/>
          <p:nvPr/>
        </p:nvPicPr>
        <p:blipFill rotWithShape="1">
          <a:blip r:embed="rId4">
            <a:alphaModFix/>
          </a:blip>
          <a:srcRect b="0" l="0" r="0" t="0"/>
          <a:stretch/>
        </p:blipFill>
        <p:spPr>
          <a:xfrm>
            <a:off x="13130212" y="8118475"/>
            <a:ext cx="1968500" cy="668337"/>
          </a:xfrm>
          <a:prstGeom prst="rect">
            <a:avLst/>
          </a:prstGeom>
          <a:noFill/>
          <a:ln>
            <a:noFill/>
          </a:ln>
        </p:spPr>
      </p:pic>
      <p:pic>
        <p:nvPicPr>
          <p:cNvPr id="203" name="Shape 203"/>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Dictionary Literals (Constants)</a:t>
            </a:r>
          </a:p>
        </p:txBody>
      </p:sp>
      <p:sp>
        <p:nvSpPr>
          <p:cNvPr id="292" name="Shape 292"/>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Dictionary literals use curly braces and have a list of </a:t>
            </a:r>
            <a:r>
              <a:rPr b="0" baseline="0" i="0" lang="en-US" sz="3600" u="none" cap="none" strike="noStrike">
                <a:solidFill>
                  <a:srgbClr val="00FF00"/>
                </a:solidFill>
                <a:latin typeface="Cabin"/>
                <a:ea typeface="Cabin"/>
                <a:cs typeface="Cabin"/>
                <a:sym typeface="Cabin"/>
              </a:rPr>
              <a:t>key</a:t>
            </a:r>
            <a:r>
              <a:rPr b="0" baseline="0" i="0" lang="en-US" sz="3600" u="none" cap="none" strike="noStrike">
                <a:solidFill>
                  <a:schemeClr val="lt1"/>
                </a:solidFill>
                <a:latin typeface="Cabin"/>
                <a:ea typeface="Cabin"/>
                <a:cs typeface="Cabin"/>
                <a:sym typeface="Cabin"/>
              </a:rPr>
              <a:t> : </a:t>
            </a:r>
            <a:r>
              <a:rPr b="0" baseline="0" i="0" lang="en-US" sz="3600" u="none" cap="none" strike="noStrike">
                <a:solidFill>
                  <a:srgbClr val="FF00FF"/>
                </a:solidFill>
                <a:latin typeface="Cabin"/>
                <a:ea typeface="Cabin"/>
                <a:cs typeface="Cabin"/>
                <a:sym typeface="Cabin"/>
              </a:rPr>
              <a:t>value</a:t>
            </a:r>
            <a:r>
              <a:rPr b="0" baseline="0" i="0" lang="en-US" sz="3600" u="none" cap="none" strike="noStrike">
                <a:solidFill>
                  <a:schemeClr val="lt1"/>
                </a:solidFill>
                <a:latin typeface="Cabin"/>
                <a:ea typeface="Cabin"/>
                <a:cs typeface="Cabin"/>
                <a:sym typeface="Cabin"/>
              </a:rPr>
              <a:t> pairs</a:t>
            </a:r>
          </a:p>
          <a:p>
            <a:pPr indent="-457200" lvl="0" marL="457200" marR="0" rtl="0" algn="l">
              <a:lnSpc>
                <a:spcPct val="15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You can make an </a:t>
            </a:r>
            <a:r>
              <a:rPr b="0" baseline="0" i="0" lang="en-US" sz="3600" u="none" cap="none" strike="noStrike">
                <a:solidFill>
                  <a:srgbClr val="FF7F00"/>
                </a:solidFill>
                <a:latin typeface="Cabin"/>
                <a:ea typeface="Cabin"/>
                <a:cs typeface="Cabin"/>
                <a:sym typeface="Cabin"/>
              </a:rPr>
              <a:t>empty dictionary</a:t>
            </a:r>
            <a:r>
              <a:rPr b="0" baseline="0" i="0" lang="en-US" sz="3600" u="none" cap="none" strike="noStrike">
                <a:solidFill>
                  <a:schemeClr val="lt1"/>
                </a:solidFill>
                <a:latin typeface="Cabin"/>
                <a:ea typeface="Cabin"/>
                <a:cs typeface="Cabin"/>
                <a:sym typeface="Cabin"/>
              </a:rPr>
              <a:t> using empty curly braces</a:t>
            </a:r>
          </a:p>
        </p:txBody>
      </p:sp>
      <p:sp>
        <p:nvSpPr>
          <p:cNvPr id="293" name="Shape 293"/>
          <p:cNvSpPr txBox="1"/>
          <p:nvPr/>
        </p:nvSpPr>
        <p:spPr>
          <a:xfrm>
            <a:off x="1994000" y="4804675"/>
            <a:ext cx="12465600" cy="3771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jjj = { '</a:t>
            </a:r>
            <a:r>
              <a:rPr b="1" baseline="0" i="0" lang="en-US" sz="3000" u="none" cap="none" strike="noStrike">
                <a:solidFill>
                  <a:srgbClr val="00FF00"/>
                </a:solidFill>
                <a:latin typeface="Courier New"/>
                <a:ea typeface="Courier New"/>
                <a:cs typeface="Courier New"/>
                <a:sym typeface="Courier New"/>
              </a:rPr>
              <a:t>chuck</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FF00FF"/>
                </a:solidFill>
                <a:latin typeface="Courier New"/>
                <a:ea typeface="Courier New"/>
                <a:cs typeface="Courier New"/>
                <a:sym typeface="Courier New"/>
              </a:rPr>
              <a:t>1</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00FF00"/>
                </a:solidFill>
                <a:latin typeface="Courier New"/>
                <a:ea typeface="Courier New"/>
                <a:cs typeface="Courier New"/>
                <a:sym typeface="Courier New"/>
              </a:rPr>
              <a:t>fred</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FF00FF"/>
                </a:solidFill>
                <a:latin typeface="Courier New"/>
                <a:ea typeface="Courier New"/>
                <a:cs typeface="Courier New"/>
                <a:sym typeface="Courier New"/>
              </a:rPr>
              <a:t>42</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jan</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00FF"/>
                </a:solidFill>
                <a:latin typeface="Courier New"/>
                <a:ea typeface="Courier New"/>
                <a:cs typeface="Courier New"/>
                <a:sym typeface="Courier New"/>
              </a:rPr>
              <a:t>100</a:t>
            </a:r>
            <a:r>
              <a:rPr b="1"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jjj</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00FF00"/>
                </a:solidFill>
                <a:latin typeface="Courier New"/>
                <a:ea typeface="Courier New"/>
                <a:cs typeface="Courier New"/>
                <a:sym typeface="Courier New"/>
              </a:rPr>
              <a:t>jan</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00FF"/>
                </a:solidFill>
                <a:latin typeface="Courier New"/>
                <a:ea typeface="Courier New"/>
                <a:cs typeface="Courier New"/>
                <a:sym typeface="Courier New"/>
              </a:rPr>
              <a:t>100</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chuck</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00FF"/>
                </a:solidFill>
                <a:latin typeface="Courier New"/>
                <a:ea typeface="Courier New"/>
                <a:cs typeface="Courier New"/>
                <a:sym typeface="Courier New"/>
              </a:rPr>
              <a:t>1</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fred</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00FF"/>
                </a:solidFill>
                <a:latin typeface="Courier New"/>
                <a:ea typeface="Courier New"/>
                <a:cs typeface="Courier New"/>
                <a:sym typeface="Courier New"/>
              </a:rPr>
              <a:t>42</a:t>
            </a:r>
            <a:r>
              <a:rPr b="1"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ooo = </a:t>
            </a:r>
            <a:r>
              <a:rPr b="1" baseline="0" i="0" lang="en-US" sz="3000" u="none" cap="none" strike="noStrike">
                <a:solidFill>
                  <a:srgbClr val="0000FF"/>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ooo</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1155700" y="241300"/>
            <a:ext cx="13932000" cy="2298600"/>
          </a:xfrm>
          <a:prstGeom prst="rect">
            <a:avLst/>
          </a:prstGeom>
        </p:spPr>
        <p:txBody>
          <a:bodyPr anchorCtr="0" anchor="ctr" bIns="91425" lIns="91425" rIns="91425" tIns="91425">
            <a:noAutofit/>
          </a:bodyPr>
          <a:lstStyle/>
          <a:p>
            <a:pPr>
              <a:spcBef>
                <a:spcPts val="0"/>
              </a:spcBef>
              <a:buNone/>
            </a:pPr>
            <a:r>
              <a:t/>
            </a:r>
            <a:endParaRPr/>
          </a:p>
        </p:txBody>
      </p:sp>
      <p:sp>
        <p:nvSpPr>
          <p:cNvPr id="299" name="Shape 299"/>
          <p:cNvSpPr txBox="1"/>
          <p:nvPr>
            <p:ph idx="1" type="body"/>
          </p:nvPr>
        </p:nvSpPr>
        <p:spPr>
          <a:xfrm>
            <a:off x="1155700" y="2603500"/>
            <a:ext cx="13932000" cy="5702399"/>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Most Common Name?</a:t>
            </a:r>
          </a:p>
        </p:txBody>
      </p:sp>
      <p:sp>
        <p:nvSpPr>
          <p:cNvPr id="305" name="Shape 305"/>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06" name="Shape 306"/>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07" name="Shape 307"/>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08" name="Shape 308"/>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09" name="Shape 309"/>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10" name="Shape 310"/>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cwen</a:t>
            </a:r>
          </a:p>
        </p:txBody>
      </p:sp>
      <p:sp>
        <p:nvSpPr>
          <p:cNvPr id="311" name="Shape 311"/>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12" name="Shape 312"/>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13" name="Shape 313"/>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14" name="Shape 314"/>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15" name="Shape 315"/>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16" name="Shape 316"/>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cwen</a:t>
            </a:r>
          </a:p>
        </p:txBody>
      </p:sp>
      <p:sp>
        <p:nvSpPr>
          <p:cNvPr id="317" name="Shape 317"/>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8"/>
                                        </p:tgtEl>
                                      </p:cBhvr>
                                    </p:animEffect>
                                    <p:set>
                                      <p:cBhvr>
                                        <p:cTn dur="1" fill="hold">
                                          <p:stCondLst>
                                            <p:cond delay="1000"/>
                                          </p:stCondLst>
                                        </p:cTn>
                                        <p:tgtEl>
                                          <p:spTgt spid="3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6"/>
                                        </p:tgtEl>
                                      </p:cBhvr>
                                    </p:animEffect>
                                    <p:set>
                                      <p:cBhvr>
                                        <p:cTn dur="1" fill="hold">
                                          <p:stCondLst>
                                            <p:cond delay="1000"/>
                                          </p:stCondLst>
                                        </p:cTn>
                                        <p:tgtEl>
                                          <p:spTgt spid="3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5"/>
                                        </p:tgtEl>
                                      </p:cBhvr>
                                    </p:animEffect>
                                    <p:set>
                                      <p:cBhvr>
                                        <p:cTn dur="1" fill="hold">
                                          <p:stCondLst>
                                            <p:cond delay="1000"/>
                                          </p:stCondLst>
                                        </p:cTn>
                                        <p:tgtEl>
                                          <p:spTgt spid="3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7"/>
                                        </p:tgtEl>
                                      </p:cBhvr>
                                    </p:animEffect>
                                    <p:set>
                                      <p:cBhvr>
                                        <p:cTn dur="1" fill="hold">
                                          <p:stCondLst>
                                            <p:cond delay="1000"/>
                                          </p:stCondLst>
                                        </p:cTn>
                                        <p:tgtEl>
                                          <p:spTgt spid="3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314"/>
                                        </p:tgtEl>
                                      </p:cBhvr>
                                    </p:animEffect>
                                    <p:set>
                                      <p:cBhvr>
                                        <p:cTn dur="1" fill="hold">
                                          <p:stCondLst>
                                            <p:cond delay="1500"/>
                                          </p:stCondLst>
                                        </p:cTn>
                                        <p:tgtEl>
                                          <p:spTgt spid="3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Most Common Name?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Most Common Name?</a:t>
            </a:r>
          </a:p>
        </p:txBody>
      </p:sp>
      <p:sp>
        <p:nvSpPr>
          <p:cNvPr id="328" name="Shape 328"/>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29" name="Shape 329"/>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30" name="Shape 330"/>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31" name="Shape 331"/>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32" name="Shape 332"/>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33" name="Shape 333"/>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cwen</a:t>
            </a:r>
          </a:p>
        </p:txBody>
      </p:sp>
      <p:sp>
        <p:nvSpPr>
          <p:cNvPr id="334" name="Shape 334"/>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35" name="Shape 335"/>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36" name="Shape 336"/>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37" name="Shape 337"/>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38" name="Shape 338"/>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39" name="Shape 339"/>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cwen</a:t>
            </a:r>
          </a:p>
        </p:txBody>
      </p:sp>
      <p:sp>
        <p:nvSpPr>
          <p:cNvPr id="340" name="Shape 340"/>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Most Common Name?</a:t>
            </a:r>
          </a:p>
        </p:txBody>
      </p:sp>
      <p:sp>
        <p:nvSpPr>
          <p:cNvPr id="346" name="Shape 346"/>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47" name="Shape 347"/>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48" name="Shape 348"/>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49" name="Shape 349"/>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50" name="Shape 350"/>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51" name="Shape 351"/>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cwen</a:t>
            </a:r>
          </a:p>
        </p:txBody>
      </p:sp>
      <p:sp>
        <p:nvSpPr>
          <p:cNvPr id="352" name="Shape 352"/>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53" name="Shape 353"/>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54" name="Shape 354"/>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sp>
        <p:nvSpPr>
          <p:cNvPr id="355" name="Shape 355"/>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marquard</a:t>
            </a:r>
          </a:p>
        </p:txBody>
      </p:sp>
      <p:sp>
        <p:nvSpPr>
          <p:cNvPr id="356" name="Shape 356"/>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csev</a:t>
            </a:r>
          </a:p>
        </p:txBody>
      </p:sp>
      <p:sp>
        <p:nvSpPr>
          <p:cNvPr id="357" name="Shape 357"/>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cwen</a:t>
            </a:r>
          </a:p>
        </p:txBody>
      </p:sp>
      <p:sp>
        <p:nvSpPr>
          <p:cNvPr id="358" name="Shape 358"/>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baseline="0" i="0" lang="en-US" sz="6600" u="none" cap="none" strike="noStrike">
                <a:solidFill>
                  <a:srgbClr val="FF00FF"/>
                </a:solidFill>
                <a:latin typeface="Cabin"/>
                <a:ea typeface="Cabin"/>
                <a:cs typeface="Cabin"/>
                <a:sym typeface="Cabin"/>
              </a:rPr>
              <a:t>zhen</a:t>
            </a:r>
          </a:p>
        </p:txBody>
      </p:sp>
      <p:pic>
        <p:nvPicPr>
          <p:cNvPr id="359" name="Shape 359"/>
          <p:cNvPicPr preferRelativeResize="0"/>
          <p:nvPr/>
        </p:nvPicPr>
        <p:blipFill rotWithShape="1">
          <a:blip r:embed="rId3">
            <a:alphaModFix/>
          </a:blip>
          <a:srcRect b="0" l="0" r="0" t="0"/>
          <a:stretch/>
        </p:blipFill>
        <p:spPr>
          <a:xfrm>
            <a:off x="5626050" y="3865012"/>
            <a:ext cx="4761000" cy="33527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Many Counters with a Dictionary</a:t>
            </a:r>
          </a:p>
        </p:txBody>
      </p:sp>
      <p:sp>
        <p:nvSpPr>
          <p:cNvPr id="365" name="Shape 365"/>
          <p:cNvSpPr txBox="1"/>
          <p:nvPr>
            <p:ph idx="1" type="body"/>
          </p:nvPr>
        </p:nvSpPr>
        <p:spPr>
          <a:xfrm>
            <a:off x="1155700" y="2413000"/>
            <a:ext cx="8572500" cy="1600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One common use of dictionary is </a:t>
            </a:r>
            <a:r>
              <a:rPr b="0" baseline="0" i="0" lang="en-US" sz="3600" u="none" cap="none" strike="noStrike">
                <a:solidFill>
                  <a:srgbClr val="FFFF00"/>
                </a:solidFill>
                <a:latin typeface="Cabin"/>
                <a:ea typeface="Cabin"/>
                <a:cs typeface="Cabin"/>
                <a:sym typeface="Cabin"/>
              </a:rPr>
              <a:t>counting</a:t>
            </a:r>
            <a:r>
              <a:rPr b="0" baseline="0" i="0" lang="en-US" sz="3600" u="none" cap="none" strike="noStrike">
                <a:solidFill>
                  <a:schemeClr val="lt1"/>
                </a:solidFill>
                <a:latin typeface="Cabin"/>
                <a:ea typeface="Cabin"/>
                <a:cs typeface="Cabin"/>
                <a:sym typeface="Cabin"/>
              </a:rPr>
              <a:t> how often we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see</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something</a:t>
            </a:r>
          </a:p>
        </p:txBody>
      </p:sp>
      <p:pic>
        <p:nvPicPr>
          <p:cNvPr id="366" name="Shape 366"/>
          <p:cNvPicPr preferRelativeResize="0"/>
          <p:nvPr/>
        </p:nvPicPr>
        <p:blipFill rotWithShape="1">
          <a:blip r:embed="rId3">
            <a:alphaModFix/>
          </a:blip>
          <a:srcRect b="0" l="0" r="0" t="0"/>
          <a:stretch/>
        </p:blipFill>
        <p:spPr>
          <a:xfrm>
            <a:off x="10287000" y="3611562"/>
            <a:ext cx="4760912" cy="3352799"/>
          </a:xfrm>
          <a:prstGeom prst="rect">
            <a:avLst/>
          </a:prstGeom>
          <a:noFill/>
          <a:ln>
            <a:noFill/>
          </a:ln>
        </p:spPr>
      </p:pic>
      <p:sp>
        <p:nvSpPr>
          <p:cNvPr id="367" name="Shape 367"/>
          <p:cNvSpPr txBox="1"/>
          <p:nvPr/>
        </p:nvSpPr>
        <p:spPr>
          <a:xfrm>
            <a:off x="10880725" y="27813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Key</a:t>
            </a:r>
          </a:p>
        </p:txBody>
      </p:sp>
      <p:sp>
        <p:nvSpPr>
          <p:cNvPr id="368" name="Shape 368"/>
          <p:cNvSpPr txBox="1"/>
          <p:nvPr/>
        </p:nvSpPr>
        <p:spPr>
          <a:xfrm>
            <a:off x="13114337" y="27813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Value</a:t>
            </a:r>
          </a:p>
        </p:txBody>
      </p:sp>
      <p:sp>
        <p:nvSpPr>
          <p:cNvPr id="369" name="Shape 369"/>
          <p:cNvSpPr txBox="1"/>
          <p:nvPr/>
        </p:nvSpPr>
        <p:spPr>
          <a:xfrm>
            <a:off x="1803400" y="4165600"/>
            <a:ext cx="78255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00FF00"/>
                </a:solidFill>
                <a:latin typeface="Courier New"/>
                <a:ea typeface="Courier New"/>
                <a:cs typeface="Courier New"/>
                <a:sym typeface="Courier New"/>
              </a:rPr>
              <a:t>ccc</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FF00FF"/>
                </a:solidFill>
                <a:latin typeface="Courier New"/>
                <a:ea typeface="Courier New"/>
                <a:cs typeface="Courier New"/>
                <a:sym typeface="Courier New"/>
              </a:rPr>
              <a:t>dict</a:t>
            </a:r>
            <a:r>
              <a:rPr b="1"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00FF00"/>
                </a:solidFill>
                <a:latin typeface="Courier New"/>
                <a:ea typeface="Courier New"/>
                <a:cs typeface="Courier New"/>
                <a:sym typeface="Courier New"/>
              </a:rPr>
              <a:t>ccc</a:t>
            </a: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csev</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00FF00"/>
                </a:solidFill>
                <a:latin typeface="Courier New"/>
                <a:ea typeface="Courier New"/>
                <a:cs typeface="Courier New"/>
                <a:sym typeface="Courier New"/>
              </a:rPr>
              <a:t>ccc</a:t>
            </a: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cwen</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ccc</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csev</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00FF"/>
                </a:solidFill>
                <a:latin typeface="Courier New"/>
                <a:ea typeface="Courier New"/>
                <a:cs typeface="Courier New"/>
                <a:sym typeface="Courier New"/>
              </a:rPr>
              <a:t>1</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7F00"/>
                </a:solidFill>
                <a:latin typeface="Courier New"/>
                <a:ea typeface="Courier New"/>
                <a:cs typeface="Courier New"/>
                <a:sym typeface="Courier New"/>
              </a:rPr>
              <a:t>cwen</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00FF"/>
                </a:solidFill>
                <a:latin typeface="Courier New"/>
                <a:ea typeface="Courier New"/>
                <a:cs typeface="Courier New"/>
                <a:sym typeface="Courier New"/>
              </a:rPr>
              <a:t>1</a:t>
            </a:r>
            <a:r>
              <a:rPr b="1"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00FF00"/>
                </a:solidFill>
                <a:latin typeface="Courier New"/>
                <a:ea typeface="Courier New"/>
                <a:cs typeface="Courier New"/>
                <a:sym typeface="Courier New"/>
              </a:rPr>
              <a:t>ccc</a:t>
            </a: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cwen</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00FF00"/>
                </a:solidFill>
                <a:latin typeface="Courier New"/>
                <a:ea typeface="Courier New"/>
                <a:cs typeface="Courier New"/>
                <a:sym typeface="Courier New"/>
              </a:rPr>
              <a:t>ccc</a:t>
            </a: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cwen</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csev</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00FF"/>
                </a:solidFill>
                <a:latin typeface="Courier New"/>
                <a:ea typeface="Courier New"/>
                <a:cs typeface="Courier New"/>
                <a:sym typeface="Courier New"/>
              </a:rPr>
              <a:t>1</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7F00"/>
                </a:solidFill>
                <a:latin typeface="Courier New"/>
                <a:ea typeface="Courier New"/>
                <a:cs typeface="Courier New"/>
                <a:sym typeface="Courier New"/>
              </a:rPr>
              <a:t>cwen</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00FF"/>
                </a:solidFill>
                <a:latin typeface="Courier New"/>
                <a:ea typeface="Courier New"/>
                <a:cs typeface="Courier New"/>
                <a:sym typeface="Courier New"/>
              </a:rPr>
              <a:t>2</a:t>
            </a:r>
            <a:r>
              <a:rPr b="1" baseline="0" i="0" lang="en-US" sz="3000" u="none" cap="none" strike="noStrike">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Dictionary </a:t>
            </a:r>
            <a:r>
              <a:rPr b="0" baseline="0" i="0" lang="en-US" sz="7600" u="none" cap="none" strike="noStrike">
                <a:solidFill>
                  <a:srgbClr val="FF66FF"/>
                </a:solidFill>
                <a:latin typeface="Cabin"/>
                <a:ea typeface="Cabin"/>
                <a:cs typeface="Cabin"/>
                <a:sym typeface="Cabin"/>
              </a:rPr>
              <a:t>Tracebacks</a:t>
            </a:r>
          </a:p>
        </p:txBody>
      </p:sp>
      <p:sp>
        <p:nvSpPr>
          <p:cNvPr id="375" name="Shape 375"/>
          <p:cNvSpPr txBox="1"/>
          <p:nvPr>
            <p:ph idx="1" type="body"/>
          </p:nvPr>
        </p:nvSpPr>
        <p:spPr>
          <a:xfrm>
            <a:off x="1155700" y="2603500"/>
            <a:ext cx="13932000" cy="19265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It is an </a:t>
            </a:r>
            <a:r>
              <a:rPr b="0" baseline="0" i="0" lang="en-US" sz="3600" u="none" cap="none" strike="noStrike">
                <a:solidFill>
                  <a:srgbClr val="FF66FF"/>
                </a:solidFill>
                <a:latin typeface="Cabin"/>
                <a:ea typeface="Cabin"/>
                <a:cs typeface="Cabin"/>
                <a:sym typeface="Cabin"/>
              </a:rPr>
              <a:t>error</a:t>
            </a:r>
            <a:r>
              <a:rPr b="0" baseline="0" i="0" lang="en-US" sz="3600" u="none" cap="none" strike="noStrike">
                <a:solidFill>
                  <a:schemeClr val="lt1"/>
                </a:solidFill>
                <a:latin typeface="Cabin"/>
                <a:ea typeface="Cabin"/>
                <a:cs typeface="Cabin"/>
                <a:sym typeface="Cabin"/>
              </a:rPr>
              <a:t> to reference a key which is not in the dictionary</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can use the </a:t>
            </a:r>
            <a:r>
              <a:rPr b="0" baseline="0" i="0" lang="en-US" sz="3600" u="none" cap="none" strike="noStrike">
                <a:solidFill>
                  <a:srgbClr val="00FF00"/>
                </a:solidFill>
                <a:latin typeface="Cabin"/>
                <a:ea typeface="Cabin"/>
                <a:cs typeface="Cabin"/>
                <a:sym typeface="Cabin"/>
              </a:rPr>
              <a:t>in</a:t>
            </a:r>
            <a:r>
              <a:rPr b="0" baseline="0" i="0" lang="en-US" sz="3600" u="none" cap="none" strike="noStrike">
                <a:solidFill>
                  <a:schemeClr val="lt1"/>
                </a:solidFill>
                <a:latin typeface="Cabin"/>
                <a:ea typeface="Cabin"/>
                <a:cs typeface="Cabin"/>
                <a:sym typeface="Cabin"/>
              </a:rPr>
              <a:t> operator to see if a key is in the dictionary</a:t>
            </a:r>
          </a:p>
        </p:txBody>
      </p:sp>
      <p:sp>
        <p:nvSpPr>
          <p:cNvPr id="376" name="Shape 376"/>
          <p:cNvSpPr txBox="1"/>
          <p:nvPr/>
        </p:nvSpPr>
        <p:spPr>
          <a:xfrm>
            <a:off x="3928225" y="4786950"/>
            <a:ext cx="90566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ccc = </a:t>
            </a:r>
            <a:r>
              <a:rPr b="1" baseline="0"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a:t>
            </a:r>
            <a:r>
              <a:rPr b="1" baseline="0" i="0" lang="en-US" sz="3000" u="none" cap="none" strike="noStrike">
                <a:solidFill>
                  <a:srgbClr val="FF0000"/>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FF0000"/>
                </a:solidFill>
                <a:latin typeface="Courier New"/>
                <a:ea typeface="Courier New"/>
                <a:cs typeface="Courier New"/>
                <a:sym typeface="Courier New"/>
              </a:rPr>
              <a:t> </a:t>
            </a:r>
            <a:r>
              <a:rPr b="1" baseline="0" i="0" lang="en-US" sz="3000" u="none" cap="none" strike="noStrike">
                <a:solidFill>
                  <a:srgbClr val="FF66FF"/>
                </a:solidFill>
                <a:latin typeface="Courier New"/>
                <a:ea typeface="Courier New"/>
                <a:cs typeface="Courier New"/>
                <a:sym typeface="Courier New"/>
              </a:rPr>
              <a:t>ccc['csev']</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66FF"/>
              </a:buClr>
              <a:buSzPct val="25000"/>
              <a:buFont typeface="Cabin"/>
              <a:buNone/>
            </a:pPr>
            <a:r>
              <a:rPr b="1" baseline="0" i="0" lang="en-US" sz="3000" u="none" cap="none" strike="noStrike">
                <a:solidFill>
                  <a:srgbClr val="FF66FF"/>
                </a:solidFill>
                <a:latin typeface="Courier New"/>
                <a:ea typeface="Courier New"/>
                <a:cs typeface="Courier New"/>
                <a:sym typeface="Courier New"/>
              </a:rPr>
              <a:t>KeyError: 'csev'</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'csev' </a:t>
            </a:r>
            <a:r>
              <a:rPr b="1" baseline="0" i="0" lang="en-US" sz="3000" u="none" cap="none" strike="noStrike">
                <a:solidFill>
                  <a:srgbClr val="FFFF00"/>
                </a:solidFill>
                <a:latin typeface="Courier New"/>
                <a:ea typeface="Courier New"/>
                <a:cs typeface="Courier New"/>
                <a:sym typeface="Courier New"/>
              </a:rPr>
              <a:t>in</a:t>
            </a:r>
            <a:r>
              <a:rPr b="1" baseline="0"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False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When we see a new name</a:t>
            </a:r>
          </a:p>
        </p:txBody>
      </p:sp>
      <p:sp>
        <p:nvSpPr>
          <p:cNvPr id="382" name="Shape 382"/>
          <p:cNvSpPr txBox="1"/>
          <p:nvPr>
            <p:ph idx="1" type="body"/>
          </p:nvPr>
        </p:nvSpPr>
        <p:spPr>
          <a:xfrm>
            <a:off x="1155700" y="2374900"/>
            <a:ext cx="139320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When we encounter a new name, we need to add a new entry in the </a:t>
            </a:r>
            <a:r>
              <a:rPr b="0" baseline="0" i="0" lang="en-US" sz="3600" u="none" cap="none" strike="noStrike">
                <a:solidFill>
                  <a:srgbClr val="FF00FF"/>
                </a:solidFill>
                <a:latin typeface="Cabin"/>
                <a:ea typeface="Cabin"/>
                <a:cs typeface="Cabin"/>
                <a:sym typeface="Cabin"/>
              </a:rPr>
              <a:t>dictionary</a:t>
            </a:r>
            <a:r>
              <a:rPr b="0" baseline="0" i="0" lang="en-US" sz="3600" u="none" cap="none" strike="noStrike">
                <a:solidFill>
                  <a:schemeClr val="lt1"/>
                </a:solidFill>
                <a:latin typeface="Cabin"/>
                <a:ea typeface="Cabin"/>
                <a:cs typeface="Cabin"/>
                <a:sym typeface="Cabin"/>
              </a:rPr>
              <a:t> and if this the second or later time we have seen the </a:t>
            </a:r>
            <a:r>
              <a:rPr b="0" baseline="0" i="0" lang="en-US" sz="3600" u="none" cap="none" strike="noStrike">
                <a:solidFill>
                  <a:srgbClr val="00FF00"/>
                </a:solidFill>
                <a:latin typeface="Cabin"/>
                <a:ea typeface="Cabin"/>
                <a:cs typeface="Cabin"/>
                <a:sym typeface="Cabin"/>
              </a:rPr>
              <a:t>name</a:t>
            </a:r>
            <a:r>
              <a:rPr b="0" baseline="0" i="0" lang="en-US" sz="3600" u="none" cap="none" strike="noStrike">
                <a:solidFill>
                  <a:schemeClr val="lt1"/>
                </a:solidFill>
                <a:latin typeface="Cabin"/>
                <a:ea typeface="Cabin"/>
                <a:cs typeface="Cabin"/>
                <a:sym typeface="Cabin"/>
              </a:rPr>
              <a:t>, we simply add one to the count in the </a:t>
            </a:r>
            <a:r>
              <a:rPr b="0" baseline="0" i="0" lang="en-US" sz="3600" u="none" cap="none" strike="noStrike">
                <a:solidFill>
                  <a:srgbClr val="FF00FF"/>
                </a:solidFill>
                <a:latin typeface="Cabin"/>
                <a:ea typeface="Cabin"/>
                <a:cs typeface="Cabin"/>
                <a:sym typeface="Cabin"/>
              </a:rPr>
              <a:t>dictionary</a:t>
            </a:r>
            <a:r>
              <a:rPr b="0" baseline="0" i="0" lang="en-US" sz="3600" u="none" cap="none" strike="noStrike">
                <a:solidFill>
                  <a:schemeClr val="lt1"/>
                </a:solidFill>
                <a:latin typeface="Cabin"/>
                <a:ea typeface="Cabin"/>
                <a:cs typeface="Cabin"/>
                <a:sym typeface="Cabin"/>
              </a:rPr>
              <a:t> under that </a:t>
            </a:r>
            <a:r>
              <a:rPr b="0" baseline="0" i="0" lang="en-US" sz="3600" u="none" cap="none" strike="noStrike">
                <a:solidFill>
                  <a:srgbClr val="00FF00"/>
                </a:solidFill>
                <a:latin typeface="Cabin"/>
                <a:ea typeface="Cabin"/>
                <a:cs typeface="Cabin"/>
                <a:sym typeface="Cabin"/>
              </a:rPr>
              <a:t>name</a:t>
            </a:r>
          </a:p>
        </p:txBody>
      </p:sp>
      <p:sp>
        <p:nvSpPr>
          <p:cNvPr id="383" name="Shape 383"/>
          <p:cNvSpPr txBox="1"/>
          <p:nvPr/>
        </p:nvSpPr>
        <p:spPr>
          <a:xfrm>
            <a:off x="1308150" y="4478400"/>
            <a:ext cx="11463599" cy="34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baseline="0" i="0" lang="en-US" sz="2600" u="none" cap="none" strike="noStrike">
                <a:solidFill>
                  <a:srgbClr val="00FF00"/>
                </a:solidFill>
                <a:latin typeface="Courier New"/>
                <a:ea typeface="Courier New"/>
                <a:cs typeface="Courier New"/>
                <a:sym typeface="Courier New"/>
              </a:rPr>
              <a:t>counts</a:t>
            </a:r>
            <a:r>
              <a:rPr b="1" baseline="0" i="0" lang="en-US" sz="2600" u="none" cap="none" strike="noStrike">
                <a:solidFill>
                  <a:schemeClr val="lt1"/>
                </a:solidFill>
                <a:latin typeface="Courier New"/>
                <a:ea typeface="Courier New"/>
                <a:cs typeface="Courier New"/>
                <a:sym typeface="Courier New"/>
              </a:rPr>
              <a:t> = </a:t>
            </a:r>
            <a:r>
              <a:rPr b="1" baseline="0" i="0" lang="en-US" sz="2600" u="none" cap="none" strike="noStrike">
                <a:solidFill>
                  <a:srgbClr val="FF00FF"/>
                </a:solidFill>
                <a:latin typeface="Courier New"/>
                <a:ea typeface="Courier New"/>
                <a:cs typeface="Courier New"/>
                <a:sym typeface="Courier New"/>
              </a:rPr>
              <a:t>dict</a:t>
            </a:r>
            <a:r>
              <a:rPr b="1" baseline="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baseline="0" i="0" lang="en-US" sz="2600" u="none" cap="none" strike="noStrike">
                <a:solidFill>
                  <a:srgbClr val="00FF00"/>
                </a:solidFill>
                <a:latin typeface="Courier New"/>
                <a:ea typeface="Courier New"/>
                <a:cs typeface="Courier New"/>
                <a:sym typeface="Courier New"/>
              </a:rPr>
              <a:t>names</a:t>
            </a:r>
            <a:r>
              <a:rPr b="1" baseline="0" i="0" lang="en-US" sz="26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baseline="0" i="0" lang="en-US" sz="2600" u="none" cap="none" strike="noStrike">
                <a:solidFill>
                  <a:srgbClr val="FFFF00"/>
                </a:solidFill>
                <a:latin typeface="Courier New"/>
                <a:ea typeface="Courier New"/>
                <a:cs typeface="Courier New"/>
                <a:sym typeface="Courier New"/>
              </a:rPr>
              <a:t>for</a:t>
            </a: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00FF00"/>
                </a:solidFill>
                <a:latin typeface="Courier New"/>
                <a:ea typeface="Courier New"/>
                <a:cs typeface="Courier New"/>
                <a:sym typeface="Courier New"/>
              </a:rPr>
              <a:t>name</a:t>
            </a: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FFFF00"/>
                </a:solidFill>
                <a:latin typeface="Courier New"/>
                <a:ea typeface="Courier New"/>
                <a:cs typeface="Courier New"/>
                <a:sym typeface="Courier New"/>
              </a:rPr>
              <a:t>in</a:t>
            </a: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00FF00"/>
                </a:solidFill>
                <a:latin typeface="Courier New"/>
                <a:ea typeface="Courier New"/>
                <a:cs typeface="Courier New"/>
                <a:sym typeface="Courier New"/>
              </a:rPr>
              <a:t>names</a:t>
            </a:r>
            <a:r>
              <a:rPr b="1" baseline="0"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FFFF00"/>
                </a:solidFill>
                <a:latin typeface="Courier New"/>
                <a:ea typeface="Courier New"/>
                <a:cs typeface="Courier New"/>
                <a:sym typeface="Courier New"/>
              </a:rPr>
              <a:t> if </a:t>
            </a:r>
            <a:r>
              <a:rPr b="1" baseline="0" i="0" lang="en-US" sz="2600" u="none" cap="none" strike="noStrike">
                <a:solidFill>
                  <a:srgbClr val="00FF00"/>
                </a:solidFill>
                <a:latin typeface="Courier New"/>
                <a:ea typeface="Courier New"/>
                <a:cs typeface="Courier New"/>
                <a:sym typeface="Courier New"/>
              </a:rPr>
              <a:t>name</a:t>
            </a: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FFFF00"/>
                </a:solidFill>
                <a:latin typeface="Courier New"/>
                <a:ea typeface="Courier New"/>
                <a:cs typeface="Courier New"/>
                <a:sym typeface="Courier New"/>
              </a:rPr>
              <a:t>not in</a:t>
            </a: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00FF00"/>
                </a:solidFill>
                <a:latin typeface="Courier New"/>
                <a:ea typeface="Courier New"/>
                <a:cs typeface="Courier New"/>
                <a:sym typeface="Courier New"/>
              </a:rPr>
              <a:t>counts</a:t>
            </a:r>
            <a:r>
              <a:rPr b="1" baseline="0"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00FF00"/>
                </a:solidFill>
                <a:latin typeface="Courier New"/>
                <a:ea typeface="Courier New"/>
                <a:cs typeface="Courier New"/>
                <a:sym typeface="Courier New"/>
              </a:rPr>
              <a:t>counts</a:t>
            </a:r>
            <a:r>
              <a:rPr b="1" baseline="0" i="0" lang="en-US" sz="2600" u="none" cap="none" strike="noStrike">
                <a:solidFill>
                  <a:srgbClr val="00FFFF"/>
                </a:solidFill>
                <a:latin typeface="Courier New"/>
                <a:ea typeface="Courier New"/>
                <a:cs typeface="Courier New"/>
                <a:sym typeface="Courier New"/>
              </a:rPr>
              <a:t>[name]</a:t>
            </a:r>
            <a:r>
              <a:rPr b="1" baseline="0"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ourier New"/>
              <a:buNone/>
            </a:pP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FFFF00"/>
                </a:solidFill>
                <a:latin typeface="Courier New"/>
                <a:ea typeface="Courier New"/>
                <a:cs typeface="Courier New"/>
                <a:sym typeface="Courier New"/>
              </a:rPr>
              <a:t>else</a:t>
            </a:r>
            <a:r>
              <a:rPr b="1" baseline="0"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00FF00"/>
                </a:solidFill>
                <a:latin typeface="Courier New"/>
                <a:ea typeface="Courier New"/>
                <a:cs typeface="Courier New"/>
                <a:sym typeface="Courier New"/>
              </a:rPr>
              <a:t>counts</a:t>
            </a:r>
            <a:r>
              <a:rPr b="1" baseline="0" i="0" lang="en-US" sz="2600" u="none" cap="none" strike="noStrike">
                <a:solidFill>
                  <a:srgbClr val="00FFFF"/>
                </a:solidFill>
                <a:latin typeface="Courier New"/>
                <a:ea typeface="Courier New"/>
                <a:cs typeface="Courier New"/>
                <a:sym typeface="Courier New"/>
              </a:rPr>
              <a:t>[name]</a:t>
            </a:r>
            <a:r>
              <a:rPr b="1" baseline="0" i="0" lang="en-US" sz="2600" u="none" cap="none" strike="noStrike">
                <a:solidFill>
                  <a:schemeClr val="lt1"/>
                </a:solidFill>
                <a:latin typeface="Courier New"/>
                <a:ea typeface="Courier New"/>
                <a:cs typeface="Courier New"/>
                <a:sym typeface="Courier New"/>
              </a:rPr>
              <a:t> = </a:t>
            </a:r>
            <a:r>
              <a:rPr b="1" baseline="0" i="0" lang="en-US" sz="2600" u="none" cap="none" strike="noStrike">
                <a:solidFill>
                  <a:srgbClr val="00FF00"/>
                </a:solidFill>
                <a:latin typeface="Courier New"/>
                <a:ea typeface="Courier New"/>
                <a:cs typeface="Courier New"/>
                <a:sym typeface="Courier New"/>
              </a:rPr>
              <a:t>counts</a:t>
            </a:r>
            <a:r>
              <a:rPr b="1" baseline="0" i="0" lang="en-US" sz="2600" u="none" cap="none" strike="noStrike">
                <a:solidFill>
                  <a:srgbClr val="00FFFF"/>
                </a:solidFill>
                <a:latin typeface="Courier New"/>
                <a:ea typeface="Courier New"/>
                <a:cs typeface="Courier New"/>
                <a:sym typeface="Courier New"/>
              </a:rPr>
              <a:t>[name]</a:t>
            </a:r>
            <a:r>
              <a:rPr b="1" baseline="0"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baseline="0" i="0" lang="en-US" sz="2600" u="none" cap="none" strike="noStrike">
                <a:solidFill>
                  <a:srgbClr val="FFFF00"/>
                </a:solidFill>
                <a:latin typeface="Courier New"/>
                <a:ea typeface="Courier New"/>
                <a:cs typeface="Courier New"/>
                <a:sym typeface="Courier New"/>
              </a:rPr>
              <a:t>print</a:t>
            </a:r>
            <a:r>
              <a:rPr b="1" baseline="0" i="0" lang="en-US" sz="2600" u="none" cap="none" strike="noStrike">
                <a:solidFill>
                  <a:schemeClr val="lt1"/>
                </a:solidFill>
                <a:latin typeface="Courier New"/>
                <a:ea typeface="Courier New"/>
                <a:cs typeface="Courier New"/>
                <a:sym typeface="Courier New"/>
              </a:rPr>
              <a:t> </a:t>
            </a:r>
            <a:r>
              <a:rPr b="1" baseline="0" i="0" lang="en-US" sz="2600" u="none" cap="none" strike="noStrike">
                <a:solidFill>
                  <a:srgbClr val="00FF00"/>
                </a:solidFill>
                <a:latin typeface="Courier New"/>
                <a:ea typeface="Courier New"/>
                <a:cs typeface="Courier New"/>
                <a:sym typeface="Courier New"/>
              </a:rPr>
              <a:t>counts</a:t>
            </a:r>
          </a:p>
        </p:txBody>
      </p:sp>
      <p:sp>
        <p:nvSpPr>
          <p:cNvPr id="384" name="Shape 384"/>
          <p:cNvSpPr txBox="1"/>
          <p:nvPr/>
        </p:nvSpPr>
        <p:spPr>
          <a:xfrm>
            <a:off x="9004375" y="821705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a:t>
            </a:r>
            <a:r>
              <a:rPr b="0" baseline="0" i="0" lang="en-US" sz="3600" u="none" cap="none" strike="noStrike">
                <a:solidFill>
                  <a:srgbClr val="00FFFF"/>
                </a:solidFill>
                <a:latin typeface="Cabin"/>
                <a:ea typeface="Cabin"/>
                <a:cs typeface="Cabin"/>
                <a:sym typeface="Cabin"/>
              </a:rPr>
              <a:t>'csev'</a:t>
            </a:r>
            <a:r>
              <a:rPr b="0" baseline="0" i="0" lang="en-US" sz="3600" u="none" cap="none" strike="noStrike">
                <a:solidFill>
                  <a:srgbClr val="FF00FF"/>
                </a:solidFill>
                <a:latin typeface="Cabin"/>
                <a:ea typeface="Cabin"/>
                <a:cs typeface="Cabin"/>
                <a:sym typeface="Cabin"/>
              </a:rPr>
              <a:t>: 2, </a:t>
            </a:r>
            <a:r>
              <a:rPr b="0" baseline="0" i="0" lang="en-US" sz="3600" u="none" cap="none" strike="noStrike">
                <a:solidFill>
                  <a:srgbClr val="00FFFF"/>
                </a:solidFill>
                <a:latin typeface="Cabin"/>
                <a:ea typeface="Cabin"/>
                <a:cs typeface="Cabin"/>
                <a:sym typeface="Cabin"/>
              </a:rPr>
              <a:t>'zqian'</a:t>
            </a:r>
            <a:r>
              <a:rPr b="0" baseline="0" i="0" lang="en-US" sz="3600" u="none" cap="none" strike="noStrike">
                <a:solidFill>
                  <a:srgbClr val="FF00FF"/>
                </a:solidFill>
                <a:latin typeface="Cabin"/>
                <a:ea typeface="Cabin"/>
                <a:cs typeface="Cabin"/>
                <a:sym typeface="Cabin"/>
              </a:rPr>
              <a:t>: 1,</a:t>
            </a:r>
            <a:r>
              <a:rPr b="0" baseline="0" i="0" lang="en-US" sz="3600" u="none" cap="none" strike="noStrike">
                <a:solidFill>
                  <a:srgbClr val="00FFFF"/>
                </a:solidFill>
                <a:latin typeface="Cabin"/>
                <a:ea typeface="Cabin"/>
                <a:cs typeface="Cabin"/>
                <a:sym typeface="Cabin"/>
              </a:rPr>
              <a:t> 'cwen'</a:t>
            </a:r>
            <a:r>
              <a:rPr b="0" baseline="0" i="0" lang="en-US" sz="3600" u="none" cap="none" strike="noStrike">
                <a:solidFill>
                  <a:srgbClr val="FF00FF"/>
                </a:solidFill>
                <a:latin typeface="Cabin"/>
                <a:ea typeface="Cabin"/>
                <a:cs typeface="Cabin"/>
                <a:sym typeface="Cabin"/>
              </a:rPr>
              <a:t>: 2}</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The </a:t>
            </a:r>
            <a:r>
              <a:rPr b="0" baseline="0" i="0" lang="en-US" sz="7600" u="none" cap="none" strike="noStrike">
                <a:solidFill>
                  <a:srgbClr val="FF00FF"/>
                </a:solidFill>
                <a:latin typeface="Cabin"/>
                <a:ea typeface="Cabin"/>
                <a:cs typeface="Cabin"/>
                <a:sym typeface="Cabin"/>
              </a:rPr>
              <a:t>get</a:t>
            </a:r>
            <a:r>
              <a:rPr b="0" baseline="0" i="0" lang="en-US" sz="7600" u="none" cap="none" strike="noStrike">
                <a:solidFill>
                  <a:schemeClr val="lt1"/>
                </a:solidFill>
                <a:latin typeface="Cabin"/>
                <a:ea typeface="Cabin"/>
                <a:cs typeface="Cabin"/>
                <a:sym typeface="Cabin"/>
              </a:rPr>
              <a:t> method for dictionaries</a:t>
            </a:r>
          </a:p>
        </p:txBody>
      </p:sp>
      <p:sp>
        <p:nvSpPr>
          <p:cNvPr id="390" name="Shape 390"/>
          <p:cNvSpPr txBox="1"/>
          <p:nvPr>
            <p:ph idx="1" type="body"/>
          </p:nvPr>
        </p:nvSpPr>
        <p:spPr>
          <a:xfrm>
            <a:off x="1155700" y="2603500"/>
            <a:ext cx="6502500" cy="43062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This pattern of checking to see if a </a:t>
            </a:r>
            <a:r>
              <a:rPr b="0" baseline="0" i="0" lang="en-US" sz="3600" u="none" cap="none" strike="noStrike">
                <a:solidFill>
                  <a:srgbClr val="00FFFF"/>
                </a:solidFill>
                <a:latin typeface="Cabin"/>
                <a:ea typeface="Cabin"/>
                <a:cs typeface="Cabin"/>
                <a:sym typeface="Cabin"/>
              </a:rPr>
              <a:t>key</a:t>
            </a:r>
            <a:r>
              <a:rPr b="0" baseline="0" i="0" lang="en-US" sz="3600" u="none" cap="none" strike="noStrike">
                <a:solidFill>
                  <a:schemeClr val="lt1"/>
                </a:solidFill>
                <a:latin typeface="Cabin"/>
                <a:ea typeface="Cabin"/>
                <a:cs typeface="Cabin"/>
                <a:sym typeface="Cabin"/>
              </a:rPr>
              <a:t> is already in a dictionary and assuming a default value if the </a:t>
            </a:r>
            <a:r>
              <a:rPr b="0" baseline="0" i="0" lang="en-US" sz="3600" u="none" cap="none" strike="noStrike">
                <a:solidFill>
                  <a:srgbClr val="00FFFF"/>
                </a:solidFill>
                <a:latin typeface="Cabin"/>
                <a:ea typeface="Cabin"/>
                <a:cs typeface="Cabin"/>
                <a:sym typeface="Cabin"/>
              </a:rPr>
              <a:t>key</a:t>
            </a:r>
            <a:r>
              <a:rPr b="0" baseline="0" i="0" lang="en-US" sz="3600" u="none" cap="none" strike="noStrike">
                <a:solidFill>
                  <a:schemeClr val="lt1"/>
                </a:solidFill>
                <a:latin typeface="Cabin"/>
                <a:ea typeface="Cabin"/>
                <a:cs typeface="Cabin"/>
                <a:sym typeface="Cabin"/>
              </a:rPr>
              <a:t> is not there is so common, that there is a </a:t>
            </a:r>
            <a:r>
              <a:rPr b="0" baseline="0" i="0" lang="en-US" sz="3600" u="none" cap="none" strike="noStrike">
                <a:solidFill>
                  <a:srgbClr val="FF00FF"/>
                </a:solidFill>
                <a:latin typeface="Cabin"/>
                <a:ea typeface="Cabin"/>
                <a:cs typeface="Cabin"/>
                <a:sym typeface="Cabin"/>
              </a:rPr>
              <a:t>method</a:t>
            </a:r>
            <a:r>
              <a:rPr b="0" baseline="0" i="0" lang="en-US" sz="3600" u="none" cap="none" strike="noStrike">
                <a:solidFill>
                  <a:schemeClr val="lt1"/>
                </a:solidFill>
                <a:latin typeface="Cabin"/>
                <a:ea typeface="Cabin"/>
                <a:cs typeface="Cabin"/>
                <a:sym typeface="Cabin"/>
              </a:rPr>
              <a:t> called </a:t>
            </a:r>
            <a:r>
              <a:rPr b="0" baseline="0" i="0" lang="en-US" sz="3600" u="none" cap="none" strike="noStrike">
                <a:solidFill>
                  <a:srgbClr val="FF00FF"/>
                </a:solidFill>
                <a:latin typeface="Cabin"/>
                <a:ea typeface="Cabin"/>
                <a:cs typeface="Cabin"/>
                <a:sym typeface="Cabin"/>
              </a:rPr>
              <a:t>get</a:t>
            </a:r>
            <a:r>
              <a:rPr b="0" baseline="0" i="0" lang="en-US" sz="3600" u="none" cap="none" strike="noStrike">
                <a:solidFill>
                  <a:schemeClr val="lt1"/>
                </a:solidFill>
                <a:latin typeface="Cabin"/>
                <a:ea typeface="Cabin"/>
                <a:cs typeface="Cabin"/>
                <a:sym typeface="Cabin"/>
              </a:rPr>
              <a:t>() that does this for us</a:t>
            </a:r>
          </a:p>
        </p:txBody>
      </p:sp>
      <p:sp>
        <p:nvSpPr>
          <p:cNvPr id="391" name="Shape 391"/>
          <p:cNvSpPr txBox="1"/>
          <p:nvPr/>
        </p:nvSpPr>
        <p:spPr>
          <a:xfrm>
            <a:off x="9232900" y="3070225"/>
            <a:ext cx="6502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 if </a:t>
            </a:r>
            <a:r>
              <a:rPr b="1" baseline="0" i="0" lang="en-US" sz="3000" u="none" cap="none" strike="noStrike">
                <a:solidFill>
                  <a:srgbClr val="00FF00"/>
                </a:solidFill>
                <a:latin typeface="Courier New"/>
                <a:ea typeface="Courier New"/>
                <a:cs typeface="Courier New"/>
                <a:sym typeface="Courier New"/>
              </a:rPr>
              <a:t>name</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in</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counts</a:t>
            </a:r>
            <a:r>
              <a:rPr b="1"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x =</a:t>
            </a:r>
            <a:r>
              <a:rPr b="1" baseline="0" i="0" lang="en-US" sz="3000" u="none" cap="none" strike="noStrike">
                <a:solidFill>
                  <a:srgbClr val="00FF00"/>
                </a:solidFill>
                <a:latin typeface="Courier New"/>
                <a:ea typeface="Courier New"/>
                <a:cs typeface="Courier New"/>
                <a:sym typeface="Courier New"/>
              </a:rPr>
              <a:t> counts</a:t>
            </a:r>
            <a:r>
              <a:rPr b="1" baseline="0" i="0" lang="en-US" sz="3000" u="none" cap="none" strike="noStrike">
                <a:solidFill>
                  <a:srgbClr val="00FFFF"/>
                </a:solidFill>
                <a:latin typeface="Courier New"/>
                <a:ea typeface="Courier New"/>
                <a:cs typeface="Courier New"/>
                <a:sym typeface="Courier New"/>
              </a:rPr>
              <a:t>[name]</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else</a:t>
            </a:r>
            <a:r>
              <a:rPr b="1" baseline="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x =</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7F00"/>
                </a:solidFill>
                <a:latin typeface="Courier New"/>
                <a:ea typeface="Courier New"/>
                <a:cs typeface="Courier New"/>
                <a:sym typeface="Courier New"/>
              </a:rPr>
              <a:t>0</a:t>
            </a:r>
          </a:p>
        </p:txBody>
      </p:sp>
      <p:sp>
        <p:nvSpPr>
          <p:cNvPr id="392" name="Shape 392"/>
          <p:cNvSpPr txBox="1"/>
          <p:nvPr/>
        </p:nvSpPr>
        <p:spPr>
          <a:xfrm>
            <a:off x="9728200" y="6019800"/>
            <a:ext cx="6044400" cy="62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baseline="0" i="0" lang="en-US" sz="3000" u="none" cap="none" strike="noStrike">
                <a:solidFill>
                  <a:srgbClr val="FFFF00"/>
                </a:solidFill>
                <a:latin typeface="Courier New"/>
                <a:ea typeface="Courier New"/>
                <a:cs typeface="Courier New"/>
                <a:sym typeface="Courier New"/>
              </a:rPr>
              <a:t>x = </a:t>
            </a:r>
            <a:r>
              <a:rPr b="1" baseline="0" i="0" lang="en-US" sz="3000" u="none" cap="none" strike="noStrike">
                <a:solidFill>
                  <a:srgbClr val="00FF00"/>
                </a:solidFill>
                <a:latin typeface="Courier New"/>
                <a:ea typeface="Courier New"/>
                <a:cs typeface="Courier New"/>
                <a:sym typeface="Courier New"/>
              </a:rPr>
              <a:t>counts</a:t>
            </a:r>
            <a:r>
              <a:rPr b="1" baseline="0" i="0" lang="en-US" sz="3000" u="none" cap="none" strike="noStrike">
                <a:solidFill>
                  <a:srgbClr val="FF00FF"/>
                </a:solidFill>
                <a:latin typeface="Courier New"/>
                <a:ea typeface="Courier New"/>
                <a:cs typeface="Courier New"/>
                <a:sym typeface="Courier New"/>
              </a:rPr>
              <a:t>.get</a:t>
            </a: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00FFFF"/>
                </a:solidFill>
                <a:latin typeface="Courier New"/>
                <a:ea typeface="Courier New"/>
                <a:cs typeface="Courier New"/>
                <a:sym typeface="Courier New"/>
              </a:rPr>
              <a:t>name</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7F00"/>
                </a:solidFill>
                <a:latin typeface="Courier New"/>
                <a:ea typeface="Courier New"/>
                <a:cs typeface="Courier New"/>
                <a:sym typeface="Courier New"/>
              </a:rPr>
              <a:t>0</a:t>
            </a:r>
            <a:r>
              <a:rPr b="1" baseline="0" i="0" lang="en-US" sz="3000" u="none" cap="none" strike="noStrike">
                <a:solidFill>
                  <a:schemeClr val="lt1"/>
                </a:solidFill>
                <a:latin typeface="Courier New"/>
                <a:ea typeface="Courier New"/>
                <a:cs typeface="Courier New"/>
                <a:sym typeface="Courier New"/>
              </a:rPr>
              <a:t>)</a:t>
            </a:r>
          </a:p>
        </p:txBody>
      </p:sp>
      <p:sp>
        <p:nvSpPr>
          <p:cNvPr id="393" name="Shape 393"/>
          <p:cNvSpPr txBox="1"/>
          <p:nvPr/>
        </p:nvSpPr>
        <p:spPr>
          <a:xfrm>
            <a:off x="847750" y="7423225"/>
            <a:ext cx="71184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Default value if key does not exist (and no Traceback).</a:t>
            </a:r>
          </a:p>
        </p:txBody>
      </p:sp>
      <p:sp>
        <p:nvSpPr>
          <p:cNvPr id="394" name="Shape 394"/>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a:t>
            </a:r>
            <a:r>
              <a:rPr b="0" baseline="0" i="0" lang="en-US" sz="3600" u="none" cap="none" strike="noStrike">
                <a:solidFill>
                  <a:srgbClr val="00FFFF"/>
                </a:solidFill>
                <a:latin typeface="Cabin"/>
                <a:ea typeface="Cabin"/>
                <a:cs typeface="Cabin"/>
                <a:sym typeface="Cabin"/>
              </a:rPr>
              <a:t>'csev'</a:t>
            </a:r>
            <a:r>
              <a:rPr b="0" baseline="0" i="0" lang="en-US" sz="3600" u="none" cap="none" strike="noStrike">
                <a:solidFill>
                  <a:srgbClr val="FF00FF"/>
                </a:solidFill>
                <a:latin typeface="Cabin"/>
                <a:ea typeface="Cabin"/>
                <a:cs typeface="Cabin"/>
                <a:sym typeface="Cabin"/>
              </a:rPr>
              <a:t>: 2, </a:t>
            </a:r>
            <a:r>
              <a:rPr b="0" baseline="0" i="0" lang="en-US" sz="3600" u="none" cap="none" strike="noStrike">
                <a:solidFill>
                  <a:srgbClr val="00FFFF"/>
                </a:solidFill>
                <a:latin typeface="Cabin"/>
                <a:ea typeface="Cabin"/>
                <a:cs typeface="Cabin"/>
                <a:sym typeface="Cabin"/>
              </a:rPr>
              <a:t>'zqian'</a:t>
            </a:r>
            <a:r>
              <a:rPr b="0" baseline="0" i="0" lang="en-US" sz="3600" u="none" cap="none" strike="noStrike">
                <a:solidFill>
                  <a:srgbClr val="FF00FF"/>
                </a:solidFill>
                <a:latin typeface="Cabin"/>
                <a:ea typeface="Cabin"/>
                <a:cs typeface="Cabin"/>
                <a:sym typeface="Cabin"/>
              </a:rPr>
              <a:t>: 1,</a:t>
            </a:r>
            <a:r>
              <a:rPr b="0" baseline="0" i="0" lang="en-US" sz="3600" u="none" cap="none" strike="noStrike">
                <a:solidFill>
                  <a:srgbClr val="00FFFF"/>
                </a:solidFill>
                <a:latin typeface="Cabin"/>
                <a:ea typeface="Cabin"/>
                <a:cs typeface="Cabin"/>
                <a:sym typeface="Cabin"/>
              </a:rPr>
              <a:t> 'cwen'</a:t>
            </a:r>
            <a:r>
              <a:rPr b="0" baseline="0" i="0" lang="en-US" sz="3600" u="none" cap="none" strike="noStrike">
                <a:solidFill>
                  <a:srgbClr val="FF00FF"/>
                </a:solidFill>
                <a:latin typeface="Cabin"/>
                <a:ea typeface="Cabin"/>
                <a:cs typeface="Cabin"/>
                <a:sym typeface="Cabin"/>
              </a:rPr>
              <a:t>: 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838200" y="241300"/>
            <a:ext cx="109220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What is a Collection?</a:t>
            </a:r>
          </a:p>
        </p:txBody>
      </p:sp>
      <p:sp>
        <p:nvSpPr>
          <p:cNvPr id="209" name="Shape 209"/>
          <p:cNvSpPr txBox="1"/>
          <p:nvPr>
            <p:ph idx="1" type="body"/>
          </p:nvPr>
        </p:nvSpPr>
        <p:spPr>
          <a:xfrm>
            <a:off x="1155700" y="2603500"/>
            <a:ext cx="130788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b="0" baseline="0" i="0" lang="en-US" sz="3600" u="none" cap="none" strike="noStrike">
                <a:solidFill>
                  <a:schemeClr val="lt1"/>
                </a:solidFill>
                <a:latin typeface="Cabin"/>
                <a:ea typeface="Cabin"/>
                <a:cs typeface="Cabin"/>
                <a:sym typeface="Cabin"/>
              </a:rPr>
              <a:t> and carry them all around in one convenient package</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have a bunch of values in a single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variable</a:t>
            </a:r>
            <a:r>
              <a:rPr b="0" baseline="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do this by having more than one place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in</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the variable</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have ways of finding the different places in the variable</a:t>
            </a:r>
          </a:p>
        </p:txBody>
      </p:sp>
      <p:pic>
        <p:nvPicPr>
          <p:cNvPr id="210" name="Shape 210"/>
          <p:cNvPicPr preferRelativeResize="0"/>
          <p:nvPr/>
        </p:nvPicPr>
        <p:blipFill rotWithShape="1">
          <a:blip r:embed="rId3">
            <a:alphaModFix/>
          </a:blip>
          <a:srcRect b="0" l="0" r="0" t="0"/>
          <a:stretch/>
        </p:blipFill>
        <p:spPr>
          <a:xfrm>
            <a:off x="12279950" y="506050"/>
            <a:ext cx="3136800" cy="22653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Simplified counting with </a:t>
            </a:r>
            <a:r>
              <a:rPr b="0" baseline="0" i="0" lang="en-US" sz="7600" u="none" cap="none" strike="noStrike">
                <a:solidFill>
                  <a:srgbClr val="FF00FF"/>
                </a:solidFill>
                <a:latin typeface="Cabin"/>
                <a:ea typeface="Cabin"/>
                <a:cs typeface="Cabin"/>
                <a:sym typeface="Cabin"/>
              </a:rPr>
              <a:t>get</a:t>
            </a:r>
            <a:r>
              <a:rPr b="0" baseline="0" i="0" lang="en-US" sz="7600" u="none" cap="none" strike="noStrike">
                <a:solidFill>
                  <a:srgbClr val="FFFF00"/>
                </a:solidFill>
                <a:latin typeface="Cabin"/>
                <a:ea typeface="Cabin"/>
                <a:cs typeface="Cabin"/>
                <a:sym typeface="Cabin"/>
              </a:rPr>
              <a:t>()</a:t>
            </a:r>
          </a:p>
        </p:txBody>
      </p:sp>
      <p:sp>
        <p:nvSpPr>
          <p:cNvPr id="400" name="Shape 400"/>
          <p:cNvSpPr txBox="1"/>
          <p:nvPr>
            <p:ph idx="1" type="body"/>
          </p:nvPr>
        </p:nvSpPr>
        <p:spPr>
          <a:xfrm>
            <a:off x="1155700" y="2730500"/>
            <a:ext cx="139319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can use </a:t>
            </a:r>
            <a:r>
              <a:rPr b="0" baseline="0" i="0" lang="en-US" sz="3600" u="none" cap="none" strike="noStrike">
                <a:solidFill>
                  <a:srgbClr val="FF00FF"/>
                </a:solidFill>
                <a:latin typeface="Cabin"/>
                <a:ea typeface="Cabin"/>
                <a:cs typeface="Cabin"/>
                <a:sym typeface="Cabin"/>
              </a:rPr>
              <a:t>get</a:t>
            </a:r>
            <a:r>
              <a:rPr b="0" baseline="0" i="0" lang="en-US" sz="3600" u="none" cap="none" strike="noStrike">
                <a:solidFill>
                  <a:schemeClr val="lt1"/>
                </a:solidFill>
                <a:latin typeface="Cabin"/>
                <a:ea typeface="Cabin"/>
                <a:cs typeface="Cabin"/>
                <a:sym typeface="Cabin"/>
              </a:rPr>
              <a:t>() and provide a </a:t>
            </a:r>
            <a:r>
              <a:rPr b="0" baseline="0" i="0" lang="en-US" sz="3600" u="none" cap="none" strike="noStrike">
                <a:solidFill>
                  <a:srgbClr val="FF7F00"/>
                </a:solidFill>
                <a:latin typeface="Cabin"/>
                <a:ea typeface="Cabin"/>
                <a:cs typeface="Cabin"/>
                <a:sym typeface="Cabin"/>
              </a:rPr>
              <a:t>default value of zero</a:t>
            </a:r>
            <a:r>
              <a:rPr b="0" baseline="0" i="0" lang="en-US" sz="3600" u="none" cap="none" strike="noStrike">
                <a:solidFill>
                  <a:schemeClr val="lt1"/>
                </a:solidFill>
                <a:latin typeface="Cabin"/>
                <a:ea typeface="Cabin"/>
                <a:cs typeface="Cabin"/>
                <a:sym typeface="Cabin"/>
              </a:rPr>
              <a:t> when the </a:t>
            </a:r>
            <a:r>
              <a:rPr b="0" baseline="0" i="0" lang="en-US" sz="3600" u="none" cap="none" strike="noStrike">
                <a:solidFill>
                  <a:srgbClr val="00FFFF"/>
                </a:solidFill>
                <a:latin typeface="Cabin"/>
                <a:ea typeface="Cabin"/>
                <a:cs typeface="Cabin"/>
                <a:sym typeface="Cabin"/>
              </a:rPr>
              <a:t>key</a:t>
            </a:r>
            <a:r>
              <a:rPr b="0" baseline="0" i="0" lang="en-US" sz="3600" u="none" cap="none" strike="noStrike">
                <a:solidFill>
                  <a:schemeClr val="lt1"/>
                </a:solidFill>
                <a:latin typeface="Cabin"/>
                <a:ea typeface="Cabin"/>
                <a:cs typeface="Cabin"/>
                <a:sym typeface="Cabin"/>
              </a:rPr>
              <a:t> is not yet in the dictionary - and then just add one</a:t>
            </a:r>
          </a:p>
        </p:txBody>
      </p:sp>
      <p:sp>
        <p:nvSpPr>
          <p:cNvPr id="401" name="Shape 401"/>
          <p:cNvSpPr txBox="1"/>
          <p:nvPr/>
        </p:nvSpPr>
        <p:spPr>
          <a:xfrm>
            <a:off x="1858961" y="5062549"/>
            <a:ext cx="10558500" cy="2155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baseline="0" i="0" lang="en-US" sz="2800" u="none" cap="none" strike="noStrike">
                <a:solidFill>
                  <a:srgbClr val="00FF00"/>
                </a:solidFill>
                <a:latin typeface="Courier New"/>
                <a:ea typeface="Courier New"/>
                <a:cs typeface="Courier New"/>
                <a:sym typeface="Courier New"/>
              </a:rPr>
              <a:t>counts</a:t>
            </a:r>
            <a:r>
              <a:rPr b="1" baseline="0" i="0" lang="en-US" sz="2800" u="none" cap="none" strike="noStrike">
                <a:solidFill>
                  <a:schemeClr val="lt1"/>
                </a:solidFill>
                <a:latin typeface="Courier New"/>
                <a:ea typeface="Courier New"/>
                <a:cs typeface="Courier New"/>
                <a:sym typeface="Courier New"/>
              </a:rPr>
              <a:t> = </a:t>
            </a:r>
            <a:r>
              <a:rPr b="1" baseline="0" i="0" lang="en-US" sz="2800" u="none" cap="none" strike="noStrike">
                <a:solidFill>
                  <a:srgbClr val="FF00FF"/>
                </a:solidFill>
                <a:latin typeface="Courier New"/>
                <a:ea typeface="Courier New"/>
                <a:cs typeface="Courier New"/>
                <a:sym typeface="Courier New"/>
              </a:rPr>
              <a:t>dict</a:t>
            </a:r>
            <a:r>
              <a:rPr b="1" baseline="0"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baseline="0" i="0" lang="en-US" sz="2800" u="none" cap="none" strike="noStrike">
                <a:solidFill>
                  <a:srgbClr val="00FF00"/>
                </a:solidFill>
                <a:latin typeface="Courier New"/>
                <a:ea typeface="Courier New"/>
                <a:cs typeface="Courier New"/>
                <a:sym typeface="Courier New"/>
              </a:rPr>
              <a:t>names</a:t>
            </a:r>
            <a:r>
              <a:rPr b="1" baseline="0"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baseline="0" i="0" lang="en-US" sz="2800" u="none" cap="none" strike="noStrike">
                <a:solidFill>
                  <a:srgbClr val="FFFF00"/>
                </a:solidFill>
                <a:latin typeface="Courier New"/>
                <a:ea typeface="Courier New"/>
                <a:cs typeface="Courier New"/>
                <a:sym typeface="Courier New"/>
              </a:rPr>
              <a:t>for</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00FF00"/>
                </a:solidFill>
                <a:latin typeface="Courier New"/>
                <a:ea typeface="Courier New"/>
                <a:cs typeface="Courier New"/>
                <a:sym typeface="Courier New"/>
              </a:rPr>
              <a:t>name</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FFFF00"/>
                </a:solidFill>
                <a:latin typeface="Courier New"/>
                <a:ea typeface="Courier New"/>
                <a:cs typeface="Courier New"/>
                <a:sym typeface="Courier New"/>
              </a:rPr>
              <a:t>in</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00FF00"/>
                </a:solidFill>
                <a:latin typeface="Courier New"/>
                <a:ea typeface="Courier New"/>
                <a:cs typeface="Courier New"/>
                <a:sym typeface="Courier New"/>
              </a:rPr>
              <a:t>names</a:t>
            </a:r>
            <a:r>
              <a:rPr b="1" baseline="0"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00FF00"/>
                </a:solidFill>
                <a:latin typeface="Courier New"/>
                <a:ea typeface="Courier New"/>
                <a:cs typeface="Courier New"/>
                <a:sym typeface="Courier New"/>
              </a:rPr>
              <a:t>counts</a:t>
            </a:r>
            <a:r>
              <a:rPr b="1" baseline="0" i="0" lang="en-US" sz="2800" u="none" cap="none" strike="noStrike">
                <a:solidFill>
                  <a:srgbClr val="00FFFF"/>
                </a:solidFill>
                <a:latin typeface="Courier New"/>
                <a:ea typeface="Courier New"/>
                <a:cs typeface="Courier New"/>
                <a:sym typeface="Courier New"/>
              </a:rPr>
              <a:t>[name]</a:t>
            </a:r>
            <a:r>
              <a:rPr b="1" baseline="0" i="0" lang="en-US" sz="2800" u="none" cap="none" strike="noStrike">
                <a:solidFill>
                  <a:schemeClr val="lt1"/>
                </a:solidFill>
                <a:latin typeface="Courier New"/>
                <a:ea typeface="Courier New"/>
                <a:cs typeface="Courier New"/>
                <a:sym typeface="Courier New"/>
              </a:rPr>
              <a:t> = </a:t>
            </a:r>
            <a:r>
              <a:rPr b="1" baseline="0" i="0" lang="en-US" sz="2800" u="none" cap="none" strike="noStrike">
                <a:solidFill>
                  <a:srgbClr val="00FF00"/>
                </a:solidFill>
                <a:latin typeface="Courier New"/>
                <a:ea typeface="Courier New"/>
                <a:cs typeface="Courier New"/>
                <a:sym typeface="Courier New"/>
              </a:rPr>
              <a:t>counts</a:t>
            </a:r>
            <a:r>
              <a:rPr b="1" baseline="0" i="0" lang="en-US" sz="2800" u="none" cap="none" strike="noStrike">
                <a:solidFill>
                  <a:srgbClr val="FF00FF"/>
                </a:solidFill>
                <a:latin typeface="Courier New"/>
                <a:ea typeface="Courier New"/>
                <a:cs typeface="Courier New"/>
                <a:sym typeface="Courier New"/>
              </a:rPr>
              <a:t>.get</a:t>
            </a:r>
            <a:r>
              <a:rPr b="1" baseline="0" i="0" lang="en-US" sz="2800" u="none" cap="none" strike="noStrike">
                <a:solidFill>
                  <a:srgbClr val="00FF00"/>
                </a:solidFill>
                <a:latin typeface="Courier New"/>
                <a:ea typeface="Courier New"/>
                <a:cs typeface="Courier New"/>
                <a:sym typeface="Courier New"/>
              </a:rPr>
              <a:t>(</a:t>
            </a:r>
            <a:r>
              <a:rPr b="1" baseline="0" i="0" lang="en-US" sz="2800" u="none" cap="none" strike="noStrike">
                <a:solidFill>
                  <a:srgbClr val="00FFFF"/>
                </a:solidFill>
                <a:latin typeface="Courier New"/>
                <a:ea typeface="Courier New"/>
                <a:cs typeface="Courier New"/>
                <a:sym typeface="Courier New"/>
              </a:rPr>
              <a:t>name, </a:t>
            </a:r>
            <a:r>
              <a:rPr b="1" baseline="0" i="0" lang="en-US" sz="2800" u="none" cap="none" strike="noStrike">
                <a:solidFill>
                  <a:srgbClr val="FF7F00"/>
                </a:solidFill>
                <a:latin typeface="Courier New"/>
                <a:ea typeface="Courier New"/>
                <a:cs typeface="Courier New"/>
                <a:sym typeface="Courier New"/>
              </a:rPr>
              <a:t>0</a:t>
            </a:r>
            <a:r>
              <a:rPr b="1" baseline="0" i="0" lang="en-US" sz="2800" u="none" cap="none" strike="noStrike">
                <a:solidFill>
                  <a:srgbClr val="00FFFF"/>
                </a:solidFill>
                <a:latin typeface="Courier New"/>
                <a:ea typeface="Courier New"/>
                <a:cs typeface="Courier New"/>
                <a:sym typeface="Courier New"/>
              </a:rPr>
              <a:t>)</a:t>
            </a:r>
            <a:r>
              <a:rPr b="1" baseline="0"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baseline="0" i="0" lang="en-US" sz="2800" u="none" cap="none" strike="noStrike">
                <a:solidFill>
                  <a:srgbClr val="FFFF00"/>
                </a:solidFill>
                <a:latin typeface="Courier New"/>
                <a:ea typeface="Courier New"/>
                <a:cs typeface="Courier New"/>
                <a:sym typeface="Courier New"/>
              </a:rPr>
              <a:t>print</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00FF00"/>
                </a:solidFill>
                <a:latin typeface="Courier New"/>
                <a:ea typeface="Courier New"/>
                <a:cs typeface="Courier New"/>
                <a:sym typeface="Courier New"/>
              </a:rPr>
              <a:t>counts</a:t>
            </a:r>
          </a:p>
        </p:txBody>
      </p:sp>
      <p:sp>
        <p:nvSpPr>
          <p:cNvPr id="402" name="Shape 402"/>
          <p:cNvSpPr txBox="1"/>
          <p:nvPr/>
        </p:nvSpPr>
        <p:spPr>
          <a:xfrm>
            <a:off x="6851650" y="8140700"/>
            <a:ext cx="146685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Default</a:t>
            </a:r>
          </a:p>
        </p:txBody>
      </p:sp>
      <p:cxnSp>
        <p:nvCxnSpPr>
          <p:cNvPr id="403" name="Shape 403"/>
          <p:cNvCxnSpPr/>
          <p:nvPr/>
        </p:nvCxnSpPr>
        <p:spPr>
          <a:xfrm flipH="1">
            <a:off x="7921474" y="6808925"/>
            <a:ext cx="1405200" cy="1411200"/>
          </a:xfrm>
          <a:prstGeom prst="straightConnector1">
            <a:avLst/>
          </a:prstGeom>
          <a:noFill/>
          <a:ln cap="rnd" w="63500">
            <a:solidFill>
              <a:srgbClr val="FF7F00"/>
            </a:solidFill>
            <a:prstDash val="solid"/>
            <a:miter/>
            <a:headEnd len="med" w="med" type="stealth"/>
            <a:tailEnd len="med" w="med" type="none"/>
          </a:ln>
        </p:spPr>
      </p:cxnSp>
      <p:sp>
        <p:nvSpPr>
          <p:cNvPr id="404" name="Shape 404"/>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a:t>
            </a:r>
            <a:r>
              <a:rPr b="0" baseline="0" i="0" lang="en-US" sz="3600" u="none" cap="none" strike="noStrike">
                <a:solidFill>
                  <a:srgbClr val="00FFFF"/>
                </a:solidFill>
                <a:latin typeface="Cabin"/>
                <a:ea typeface="Cabin"/>
                <a:cs typeface="Cabin"/>
                <a:sym typeface="Cabin"/>
              </a:rPr>
              <a:t>'csev'</a:t>
            </a:r>
            <a:r>
              <a:rPr b="0" baseline="0" i="0" lang="en-US" sz="3600" u="none" cap="none" strike="noStrike">
                <a:solidFill>
                  <a:srgbClr val="FF00FF"/>
                </a:solidFill>
                <a:latin typeface="Cabin"/>
                <a:ea typeface="Cabin"/>
                <a:cs typeface="Cabin"/>
                <a:sym typeface="Cabin"/>
              </a:rPr>
              <a:t>: 2, </a:t>
            </a:r>
            <a:r>
              <a:rPr b="0" baseline="0" i="0" lang="en-US" sz="3600" u="none" cap="none" strike="noStrike">
                <a:solidFill>
                  <a:srgbClr val="00FFFF"/>
                </a:solidFill>
                <a:latin typeface="Cabin"/>
                <a:ea typeface="Cabin"/>
                <a:cs typeface="Cabin"/>
                <a:sym typeface="Cabin"/>
              </a:rPr>
              <a:t>'zqian'</a:t>
            </a:r>
            <a:r>
              <a:rPr b="0" baseline="0" i="0" lang="en-US" sz="3600" u="none" cap="none" strike="noStrike">
                <a:solidFill>
                  <a:srgbClr val="FF00FF"/>
                </a:solidFill>
                <a:latin typeface="Cabin"/>
                <a:ea typeface="Cabin"/>
                <a:cs typeface="Cabin"/>
                <a:sym typeface="Cabin"/>
              </a:rPr>
              <a:t>: 1,</a:t>
            </a:r>
            <a:r>
              <a:rPr b="0" baseline="0" i="0" lang="en-US" sz="3600" u="none" cap="none" strike="noStrike">
                <a:solidFill>
                  <a:srgbClr val="00FFFF"/>
                </a:solidFill>
                <a:latin typeface="Cabin"/>
                <a:ea typeface="Cabin"/>
                <a:cs typeface="Cabin"/>
                <a:sym typeface="Cabin"/>
              </a:rPr>
              <a:t> 'cwen'</a:t>
            </a:r>
            <a:r>
              <a:rPr b="0" baseline="0" i="0" lang="en-US" sz="3600" u="none" cap="none" strike="noStrike">
                <a:solidFill>
                  <a:srgbClr val="FF00FF"/>
                </a:solidFill>
                <a:latin typeface="Cabin"/>
                <a:ea typeface="Cabin"/>
                <a:cs typeface="Cabin"/>
                <a:sym typeface="Cabin"/>
              </a:rPr>
              <a:t>: 2}</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pic>
        <p:nvPicPr>
          <p:cNvPr id="409" name="Shape 409"/>
          <p:cNvPicPr preferRelativeResize="0"/>
          <p:nvPr/>
        </p:nvPicPr>
        <p:blipFill rotWithShape="1">
          <a:blip r:embed="rId3">
            <a:alphaModFix/>
          </a:blip>
          <a:srcRect b="0" l="0" r="0" t="0"/>
          <a:stretch/>
        </p:blipFill>
        <p:spPr>
          <a:xfrm>
            <a:off x="11260136" y="3187700"/>
            <a:ext cx="4638674" cy="3467099"/>
          </a:xfrm>
          <a:prstGeom prst="rect">
            <a:avLst/>
          </a:prstGeom>
          <a:noFill/>
          <a:ln>
            <a:noFill/>
          </a:ln>
        </p:spPr>
      </p:pic>
      <p:sp>
        <p:nvSpPr>
          <p:cNvPr id="410" name="Shape 410"/>
          <p:cNvSpPr txBox="1"/>
          <p:nvPr/>
        </p:nvSpPr>
        <p:spPr>
          <a:xfrm>
            <a:off x="3568700" y="8089900"/>
            <a:ext cx="10558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http://www.youtube.com/watch?v=EHJ9uYx5L58</a:t>
            </a:r>
          </a:p>
        </p:txBody>
      </p:sp>
      <p:sp>
        <p:nvSpPr>
          <p:cNvPr id="411" name="Shape 411"/>
          <p:cNvSpPr txBox="1"/>
          <p:nvPr/>
        </p:nvSpPr>
        <p:spPr>
          <a:xfrm>
            <a:off x="508000" y="3810000"/>
            <a:ext cx="10558462" cy="2154236"/>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baseline="0" i="0" lang="en-US" sz="2800" u="none" cap="none" strike="noStrike">
                <a:solidFill>
                  <a:srgbClr val="00FF00"/>
                </a:solidFill>
                <a:latin typeface="Courier New"/>
                <a:ea typeface="Courier New"/>
                <a:cs typeface="Courier New"/>
                <a:sym typeface="Courier New"/>
              </a:rPr>
              <a:t>counts</a:t>
            </a:r>
            <a:r>
              <a:rPr b="1" baseline="0" i="0" lang="en-US" sz="2800" u="none" cap="none" strike="noStrike">
                <a:solidFill>
                  <a:schemeClr val="lt1"/>
                </a:solidFill>
                <a:latin typeface="Courier New"/>
                <a:ea typeface="Courier New"/>
                <a:cs typeface="Courier New"/>
                <a:sym typeface="Courier New"/>
              </a:rPr>
              <a:t> = </a:t>
            </a:r>
            <a:r>
              <a:rPr b="1" baseline="0" i="0" lang="en-US" sz="2800" u="none" cap="none" strike="noStrike">
                <a:solidFill>
                  <a:srgbClr val="FF00FF"/>
                </a:solidFill>
                <a:latin typeface="Courier New"/>
                <a:ea typeface="Courier New"/>
                <a:cs typeface="Courier New"/>
                <a:sym typeface="Courier New"/>
              </a:rPr>
              <a:t>dict</a:t>
            </a:r>
            <a:r>
              <a:rPr b="1" baseline="0"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baseline="0" i="0" lang="en-US" sz="2800" u="none" cap="none" strike="noStrike">
                <a:solidFill>
                  <a:srgbClr val="00FF00"/>
                </a:solidFill>
                <a:latin typeface="Courier New"/>
                <a:ea typeface="Courier New"/>
                <a:cs typeface="Courier New"/>
                <a:sym typeface="Courier New"/>
              </a:rPr>
              <a:t>names</a:t>
            </a:r>
            <a:r>
              <a:rPr b="1" baseline="0"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baseline="0" i="0" lang="en-US" sz="2800" u="none" cap="none" strike="noStrike">
                <a:solidFill>
                  <a:srgbClr val="FFFF00"/>
                </a:solidFill>
                <a:latin typeface="Courier New"/>
                <a:ea typeface="Courier New"/>
                <a:cs typeface="Courier New"/>
                <a:sym typeface="Courier New"/>
              </a:rPr>
              <a:t>for</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00FF00"/>
                </a:solidFill>
                <a:latin typeface="Courier New"/>
                <a:ea typeface="Courier New"/>
                <a:cs typeface="Courier New"/>
                <a:sym typeface="Courier New"/>
              </a:rPr>
              <a:t>name</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FFFF00"/>
                </a:solidFill>
                <a:latin typeface="Courier New"/>
                <a:ea typeface="Courier New"/>
                <a:cs typeface="Courier New"/>
                <a:sym typeface="Courier New"/>
              </a:rPr>
              <a:t>in</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00FF00"/>
                </a:solidFill>
                <a:latin typeface="Courier New"/>
                <a:ea typeface="Courier New"/>
                <a:cs typeface="Courier New"/>
                <a:sym typeface="Courier New"/>
              </a:rPr>
              <a:t>names</a:t>
            </a:r>
            <a:r>
              <a:rPr b="1" baseline="0"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00FF00"/>
                </a:solidFill>
                <a:latin typeface="Courier New"/>
                <a:ea typeface="Courier New"/>
                <a:cs typeface="Courier New"/>
                <a:sym typeface="Courier New"/>
              </a:rPr>
              <a:t>counts</a:t>
            </a:r>
            <a:r>
              <a:rPr b="1" baseline="0" i="0" lang="en-US" sz="2800" u="none" cap="none" strike="noStrike">
                <a:solidFill>
                  <a:srgbClr val="00FFFF"/>
                </a:solidFill>
                <a:latin typeface="Courier New"/>
                <a:ea typeface="Courier New"/>
                <a:cs typeface="Courier New"/>
                <a:sym typeface="Courier New"/>
              </a:rPr>
              <a:t>[name]</a:t>
            </a:r>
            <a:r>
              <a:rPr b="1" baseline="0" i="0" lang="en-US" sz="2800" u="none" cap="none" strike="noStrike">
                <a:solidFill>
                  <a:schemeClr val="lt1"/>
                </a:solidFill>
                <a:latin typeface="Courier New"/>
                <a:ea typeface="Courier New"/>
                <a:cs typeface="Courier New"/>
                <a:sym typeface="Courier New"/>
              </a:rPr>
              <a:t> = </a:t>
            </a:r>
            <a:r>
              <a:rPr b="1" baseline="0" i="0" lang="en-US" sz="2800" u="none" cap="none" strike="noStrike">
                <a:solidFill>
                  <a:srgbClr val="00FF00"/>
                </a:solidFill>
                <a:latin typeface="Courier New"/>
                <a:ea typeface="Courier New"/>
                <a:cs typeface="Courier New"/>
                <a:sym typeface="Courier New"/>
              </a:rPr>
              <a:t>counts</a:t>
            </a:r>
            <a:r>
              <a:rPr b="1" baseline="0" i="0" lang="en-US" sz="2800" u="none" cap="none" strike="noStrike">
                <a:solidFill>
                  <a:srgbClr val="FF00FF"/>
                </a:solidFill>
                <a:latin typeface="Courier New"/>
                <a:ea typeface="Courier New"/>
                <a:cs typeface="Courier New"/>
                <a:sym typeface="Courier New"/>
              </a:rPr>
              <a:t>.get</a:t>
            </a:r>
            <a:r>
              <a:rPr b="1" baseline="0" i="0" lang="en-US" sz="2800" u="none" cap="none" strike="noStrike">
                <a:solidFill>
                  <a:srgbClr val="00FF00"/>
                </a:solidFill>
                <a:latin typeface="Courier New"/>
                <a:ea typeface="Courier New"/>
                <a:cs typeface="Courier New"/>
                <a:sym typeface="Courier New"/>
              </a:rPr>
              <a:t>(</a:t>
            </a:r>
            <a:r>
              <a:rPr b="1" baseline="0" i="0" lang="en-US" sz="2800" u="none" cap="none" strike="noStrike">
                <a:solidFill>
                  <a:srgbClr val="00FFFF"/>
                </a:solidFill>
                <a:latin typeface="Courier New"/>
                <a:ea typeface="Courier New"/>
                <a:cs typeface="Courier New"/>
                <a:sym typeface="Courier New"/>
              </a:rPr>
              <a:t>name, </a:t>
            </a:r>
            <a:r>
              <a:rPr b="1" baseline="0" i="0" lang="en-US" sz="2800" u="none" cap="none" strike="noStrike">
                <a:solidFill>
                  <a:srgbClr val="FF7F00"/>
                </a:solidFill>
                <a:latin typeface="Courier New"/>
                <a:ea typeface="Courier New"/>
                <a:cs typeface="Courier New"/>
                <a:sym typeface="Courier New"/>
              </a:rPr>
              <a:t>0</a:t>
            </a:r>
            <a:r>
              <a:rPr b="1" baseline="0" i="0" lang="en-US" sz="2800" u="none" cap="none" strike="noStrike">
                <a:solidFill>
                  <a:srgbClr val="00FFFF"/>
                </a:solidFill>
                <a:latin typeface="Courier New"/>
                <a:ea typeface="Courier New"/>
                <a:cs typeface="Courier New"/>
                <a:sym typeface="Courier New"/>
              </a:rPr>
              <a:t>)</a:t>
            </a:r>
            <a:r>
              <a:rPr b="1" baseline="0"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baseline="0" i="0" lang="en-US" sz="2800" u="none" cap="none" strike="noStrike">
                <a:solidFill>
                  <a:srgbClr val="FFFF00"/>
                </a:solidFill>
                <a:latin typeface="Courier New"/>
                <a:ea typeface="Courier New"/>
                <a:cs typeface="Courier New"/>
                <a:sym typeface="Courier New"/>
              </a:rPr>
              <a:t>print</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00FF00"/>
                </a:solidFill>
                <a:latin typeface="Courier New"/>
                <a:ea typeface="Courier New"/>
                <a:cs typeface="Courier New"/>
                <a:sym typeface="Courier New"/>
              </a:rPr>
              <a:t>counts</a:t>
            </a:r>
          </a:p>
        </p:txBody>
      </p:sp>
      <p:sp>
        <p:nvSpPr>
          <p:cNvPr id="412" name="Shape 412"/>
          <p:cNvSpPr txBox="1"/>
          <p:nvPr>
            <p:ph type="title"/>
          </p:nvPr>
        </p:nvSpPr>
        <p:spPr>
          <a:xfrm>
            <a:off x="1155700" y="3048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Simplified counting with </a:t>
            </a:r>
            <a:r>
              <a:rPr b="0" baseline="0" i="0" lang="en-US" sz="7600" u="none" cap="none" strike="noStrike">
                <a:solidFill>
                  <a:srgbClr val="FF00FF"/>
                </a:solidFill>
                <a:latin typeface="Cabin"/>
                <a:ea typeface="Cabin"/>
                <a:cs typeface="Cabin"/>
                <a:sym typeface="Cabin"/>
              </a:rPr>
              <a:t>get</a:t>
            </a:r>
            <a:r>
              <a:rPr b="0" baseline="0" i="0" lang="en-US" sz="7600" u="none" cap="none" strike="noStrike">
                <a:solidFill>
                  <a:srgbClr val="FFFF00"/>
                </a:solidFill>
                <a:latin typeface="Cabin"/>
                <a:ea typeface="Cabin"/>
                <a:cs typeface="Cabin"/>
                <a:sym typeface="Cabin"/>
              </a:rPr>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nvSpPr>
        <p:spPr>
          <a:xfrm>
            <a:off x="307975" y="55880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3200" u="none" cap="none" strike="noStrike">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18" name="Shape 418"/>
          <p:cNvSpPr txBox="1"/>
          <p:nvPr/>
        </p:nvSpPr>
        <p:spPr>
          <a:xfrm>
            <a:off x="520700" y="33972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b="0" baseline="0" i="0" lang="en-US" sz="3200" u="none" cap="none" strike="noStrike">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b="0" baseline="0" i="0" lang="en-US" sz="3200" u="none" cap="none" strike="noStrike">
                <a:solidFill>
                  <a:srgbClr val="FFFF00"/>
                </a:solidFill>
                <a:latin typeface="Cabin"/>
                <a:ea typeface="Cabin"/>
                <a:cs typeface="Cabin"/>
                <a:sym typeface="Cabin"/>
              </a:rPr>
              <a:t>What would you like me to do next?''</a:t>
            </a:r>
          </a:p>
        </p:txBody>
      </p:sp>
      <p:sp>
        <p:nvSpPr>
          <p:cNvPr id="419" name="Shape 419"/>
          <p:cNvSpPr txBox="1"/>
          <p:nvPr/>
        </p:nvSpPr>
        <p:spPr>
          <a:xfrm>
            <a:off x="469900" y="61277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3200" u="none" cap="none" strike="noStrike">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b="0" baseline="0" i="0" lang="en-US" sz="3200" u="none" cap="none" strike="noStrike">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425" name="Shape 425"/>
          <p:cNvPicPr preferRelativeResize="0"/>
          <p:nvPr/>
        </p:nvPicPr>
        <p:blipFill rotWithShape="1">
          <a:blip r:embed="rId3">
            <a:alphaModFix/>
          </a:blip>
          <a:srcRect b="0" l="0" r="0" t="0"/>
          <a:stretch/>
        </p:blipFill>
        <p:spPr>
          <a:xfrm>
            <a:off x="12172950" y="723900"/>
            <a:ext cx="2927399" cy="19431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Counting Pattern</a:t>
            </a:r>
          </a:p>
        </p:txBody>
      </p:sp>
      <p:sp>
        <p:nvSpPr>
          <p:cNvPr id="431" name="Shape 431"/>
          <p:cNvSpPr txBox="1"/>
          <p:nvPr/>
        </p:nvSpPr>
        <p:spPr>
          <a:xfrm>
            <a:off x="875400" y="2305400"/>
            <a:ext cx="11090100" cy="60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baseline="0" i="0" lang="en-US" sz="3000" u="none" cap="none" strike="noStrike">
                <a:solidFill>
                  <a:srgbClr val="00FF00"/>
                </a:solidFill>
                <a:latin typeface="Courier New"/>
                <a:ea typeface="Courier New"/>
                <a:cs typeface="Courier New"/>
                <a:sym typeface="Courier New"/>
              </a:rPr>
              <a:t>counts</a:t>
            </a:r>
            <a:r>
              <a:rPr b="1" baseline="0" i="0" lang="en-US" sz="3000" u="none" cap="none" strike="noStrike">
                <a:solidFill>
                  <a:schemeClr val="lt1"/>
                </a:solidFill>
                <a:latin typeface="Courier New"/>
                <a:ea typeface="Courier New"/>
                <a:cs typeface="Courier New"/>
                <a:sym typeface="Courier New"/>
              </a:rPr>
              <a:t> = </a:t>
            </a:r>
            <a:r>
              <a:rPr b="1" baseline="0" i="0" lang="en-US" sz="3000" u="none" cap="none" strike="noStrike">
                <a:solidFill>
                  <a:srgbClr val="00FFFF"/>
                </a:solidFill>
                <a:latin typeface="Courier New"/>
                <a:ea typeface="Courier New"/>
                <a:cs typeface="Courier New"/>
                <a:sym typeface="Courier New"/>
              </a:rPr>
              <a:t>dict</a:t>
            </a:r>
            <a:r>
              <a:rPr b="1"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'Enter a line of text:</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baseline="0" i="0" lang="en-US" sz="3000" u="none" cap="none" strike="noStrike">
                <a:solidFill>
                  <a:schemeClr val="lt1"/>
                </a:solidFill>
                <a:latin typeface="Courier New"/>
                <a:ea typeface="Courier New"/>
                <a:cs typeface="Courier New"/>
                <a:sym typeface="Courier New"/>
              </a:rPr>
              <a:t>line = </a:t>
            </a:r>
            <a:r>
              <a:rPr b="1" baseline="0" i="0" lang="en-US" sz="3000" u="none" cap="none" strike="noStrike">
                <a:solidFill>
                  <a:srgbClr val="FF00FF"/>
                </a:solidFill>
                <a:latin typeface="Courier New"/>
                <a:ea typeface="Courier New"/>
                <a:cs typeface="Courier New"/>
                <a:sym typeface="Courier New"/>
              </a:rPr>
              <a:t>raw_input</a:t>
            </a:r>
            <a:r>
              <a:rPr b="1" baseline="0"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baseline="0"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baseline="0" i="0" lang="en-US" sz="3000" u="none" cap="none" strike="noStrike">
                <a:solidFill>
                  <a:schemeClr val="lt1"/>
                </a:solidFill>
                <a:latin typeface="Courier New"/>
                <a:ea typeface="Courier New"/>
                <a:cs typeface="Courier New"/>
                <a:sym typeface="Courier New"/>
              </a:rPr>
              <a:t>words = line.</a:t>
            </a:r>
            <a:r>
              <a:rPr b="1" baseline="0" i="0" lang="en-US" sz="3000" u="none" cap="none" strike="noStrike">
                <a:solidFill>
                  <a:srgbClr val="FF00FF"/>
                </a:solidFill>
                <a:latin typeface="Courier New"/>
                <a:ea typeface="Courier New"/>
                <a:cs typeface="Courier New"/>
                <a:sym typeface="Courier New"/>
              </a:rPr>
              <a:t>split</a:t>
            </a:r>
            <a:r>
              <a:rPr b="1" baseline="0"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baseline="0"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'Words:', words</a:t>
            </a:r>
          </a:p>
          <a:p>
            <a:pPr indent="0" lvl="0" marL="0" marR="0" rtl="0" algn="ctr">
              <a:lnSpc>
                <a:spcPct val="100000"/>
              </a:lnSpc>
              <a:spcBef>
                <a:spcPts val="0"/>
              </a:spcBef>
              <a:spcAft>
                <a:spcPts val="0"/>
              </a:spcAft>
              <a:buNone/>
            </a:pPr>
            <a:r>
              <a:t/>
            </a:r>
            <a:endParaRPr b="1" baseline="0" i="0" sz="30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'Counting...</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baseline="0" i="0" lang="en-US" sz="3000" u="none" cap="none" strike="noStrike">
                <a:solidFill>
                  <a:srgbClr val="FFFF00"/>
                </a:solidFill>
                <a:latin typeface="Courier New"/>
                <a:ea typeface="Courier New"/>
                <a:cs typeface="Courier New"/>
                <a:sym typeface="Courier New"/>
              </a:rPr>
              <a:t>for</a:t>
            </a:r>
            <a:r>
              <a:rPr b="1" baseline="0" i="0" lang="en-US" sz="3000" u="none" cap="none" strike="noStrike">
                <a:solidFill>
                  <a:schemeClr val="lt1"/>
                </a:solidFill>
                <a:latin typeface="Courier New"/>
                <a:ea typeface="Courier New"/>
                <a:cs typeface="Courier New"/>
                <a:sym typeface="Courier New"/>
              </a:rPr>
              <a:t> word </a:t>
            </a:r>
            <a:r>
              <a:rPr b="1" baseline="0" i="0" lang="en-US" sz="3000" u="none" cap="none" strike="noStrike">
                <a:solidFill>
                  <a:srgbClr val="FFFF00"/>
                </a:solidFill>
                <a:latin typeface="Courier New"/>
                <a:ea typeface="Courier New"/>
                <a:cs typeface="Courier New"/>
                <a:sym typeface="Courier New"/>
              </a:rPr>
              <a:t>in</a:t>
            </a:r>
            <a:r>
              <a:rPr b="1" baseline="0" i="0" lang="en-US" sz="30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counts</a:t>
            </a:r>
            <a:r>
              <a:rPr b="1" baseline="0" i="0" lang="en-US" sz="3000" u="none" cap="none" strike="noStrike">
                <a:solidFill>
                  <a:schemeClr val="lt1"/>
                </a:solidFill>
                <a:latin typeface="Courier New"/>
                <a:ea typeface="Courier New"/>
                <a:cs typeface="Courier New"/>
                <a:sym typeface="Courier New"/>
              </a:rPr>
              <a:t>[word] = </a:t>
            </a:r>
            <a:r>
              <a:rPr b="1" baseline="0" i="0" lang="en-US" sz="3000" u="none" cap="none" strike="noStrike">
                <a:solidFill>
                  <a:srgbClr val="00FF00"/>
                </a:solidFill>
                <a:latin typeface="Courier New"/>
                <a:ea typeface="Courier New"/>
                <a:cs typeface="Courier New"/>
                <a:sym typeface="Courier New"/>
              </a:rPr>
              <a:t>counts</a:t>
            </a:r>
            <a:r>
              <a:rPr b="1" baseline="0" i="0" lang="en-US" sz="3000" u="none" cap="none" strike="noStrike">
                <a:solidFill>
                  <a:schemeClr val="lt1"/>
                </a:solidFill>
                <a:latin typeface="Courier New"/>
                <a:ea typeface="Courier New"/>
                <a:cs typeface="Courier New"/>
                <a:sym typeface="Courier New"/>
              </a:rPr>
              <a:t>.</a:t>
            </a:r>
            <a:r>
              <a:rPr b="1" baseline="0" i="0" lang="en-US" sz="3000" u="none" cap="none" strike="noStrike">
                <a:solidFill>
                  <a:srgbClr val="FF00FF"/>
                </a:solidFill>
                <a:latin typeface="Courier New"/>
                <a:ea typeface="Courier New"/>
                <a:cs typeface="Courier New"/>
                <a:sym typeface="Courier New"/>
              </a:rPr>
              <a:t>get</a:t>
            </a:r>
            <a:r>
              <a:rPr b="1" baseline="0" i="0" lang="en-US" sz="30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'Counts', </a:t>
            </a:r>
            <a:r>
              <a:rPr b="1" baseline="0" i="0" lang="en-US" sz="3000" u="none" cap="none" strike="noStrike">
                <a:solidFill>
                  <a:srgbClr val="00FF00"/>
                </a:solidFill>
                <a:latin typeface="Courier New"/>
                <a:ea typeface="Courier New"/>
                <a:cs typeface="Courier New"/>
                <a:sym typeface="Courier New"/>
              </a:rPr>
              <a:t>counts</a:t>
            </a:r>
          </a:p>
        </p:txBody>
      </p:sp>
      <p:sp>
        <p:nvSpPr>
          <p:cNvPr id="432" name="Shape 432"/>
          <p:cNvSpPr txBox="1"/>
          <p:nvPr/>
        </p:nvSpPr>
        <p:spPr>
          <a:xfrm>
            <a:off x="9060700" y="3011125"/>
            <a:ext cx="5897100" cy="37872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baseline="0" i="0" lang="en-US" sz="3200" u="none" cap="none" strike="noStrike">
                <a:solidFill>
                  <a:schemeClr val="lt1"/>
                </a:solidFill>
                <a:latin typeface="Cabin"/>
                <a:ea typeface="Cabin"/>
                <a:cs typeface="Cabin"/>
                <a:sym typeface="Cabin"/>
              </a:rPr>
              <a:t>The general pattern to count the words in a line of text is to </a:t>
            </a:r>
            <a:r>
              <a:rPr baseline="0" i="0" lang="en-US" sz="3200" u="none" cap="none" strike="noStrike">
                <a:solidFill>
                  <a:srgbClr val="FF00FF"/>
                </a:solidFill>
                <a:latin typeface="Cabin"/>
                <a:ea typeface="Cabin"/>
                <a:cs typeface="Cabin"/>
                <a:sym typeface="Cabin"/>
              </a:rPr>
              <a:t>split</a:t>
            </a:r>
            <a:r>
              <a:rPr baseline="0" i="0" lang="en-US" sz="3200" u="none" cap="none" strike="noStrike">
                <a:solidFill>
                  <a:schemeClr val="lt1"/>
                </a:solidFill>
                <a:latin typeface="Cabin"/>
                <a:ea typeface="Cabin"/>
                <a:cs typeface="Cabin"/>
                <a:sym typeface="Cabin"/>
              </a:rPr>
              <a:t> the line into words, then loop through the words and use a </a:t>
            </a:r>
            <a:r>
              <a:rPr baseline="0" i="0" lang="en-US" sz="3200" u="none" cap="none" strike="noStrike">
                <a:solidFill>
                  <a:srgbClr val="00FF00"/>
                </a:solidFill>
                <a:latin typeface="Cabin"/>
                <a:ea typeface="Cabin"/>
                <a:cs typeface="Cabin"/>
                <a:sym typeface="Cabin"/>
              </a:rPr>
              <a:t>dictionary</a:t>
            </a:r>
            <a:r>
              <a:rPr baseline="0" i="0" lang="en-US" sz="3200" u="none" cap="none" strike="noStrike">
                <a:solidFill>
                  <a:schemeClr val="lt1"/>
                </a:solidFill>
                <a:latin typeface="Cabin"/>
                <a:ea typeface="Cabin"/>
                <a:cs typeface="Cabin"/>
                <a:sym typeface="Cabin"/>
              </a:rPr>
              <a:t> to track the count of each word independently.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1155700" y="241300"/>
            <a:ext cx="13931900" cy="19431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Counting Words</a:t>
            </a:r>
          </a:p>
        </p:txBody>
      </p:sp>
      <p:sp>
        <p:nvSpPr>
          <p:cNvPr id="438" name="Shape 438"/>
          <p:cNvSpPr txBox="1"/>
          <p:nvPr/>
        </p:nvSpPr>
        <p:spPr>
          <a:xfrm>
            <a:off x="437500" y="1831350"/>
            <a:ext cx="11558399" cy="635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baseline="0" i="0" lang="en-US" sz="26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rgbClr val="FFFF00"/>
              </a:buClr>
              <a:buSzPct val="25000"/>
              <a:buFont typeface="Cabin"/>
              <a:buNone/>
            </a:pPr>
            <a:r>
              <a:rPr b="1" baseline="0" i="0" lang="en-US" sz="2600" u="none" cap="none" strike="noStrike">
                <a:solidFill>
                  <a:schemeClr val="lt1"/>
                </a:solidFill>
                <a:latin typeface="Courier New"/>
                <a:ea typeface="Courier New"/>
                <a:cs typeface="Courier New"/>
                <a:sym typeface="Courier New"/>
              </a:rPr>
              <a:t>Enter a line of text:</a:t>
            </a:r>
          </a:p>
          <a:p>
            <a:pPr indent="0" lvl="0" marL="0" marR="0" rtl="0" algn="l">
              <a:lnSpc>
                <a:spcPct val="100000"/>
              </a:lnSpc>
              <a:spcBef>
                <a:spcPts val="0"/>
              </a:spcBef>
              <a:spcAft>
                <a:spcPts val="0"/>
              </a:spcAft>
              <a:buClr>
                <a:srgbClr val="FFFF00"/>
              </a:buClr>
              <a:buSzPct val="25000"/>
              <a:buFont typeface="Cabin"/>
              <a:buNone/>
            </a:pPr>
            <a:r>
              <a:rPr b="1" baseline="0" i="0" lang="en-US" sz="2600" u="none" cap="none" strike="noStrike">
                <a:solidFill>
                  <a:srgbClr val="00FF00"/>
                </a:solidFill>
                <a:latin typeface="Courier New"/>
                <a:ea typeface="Courier New"/>
                <a:cs typeface="Courier New"/>
                <a:sym typeface="Courier New"/>
              </a:rPr>
              <a:t>the</a:t>
            </a:r>
            <a:r>
              <a:rPr b="1" baseline="0" i="0" lang="en-US" sz="2600" u="none" cap="none" strike="noStrike">
                <a:solidFill>
                  <a:srgbClr val="FFFF00"/>
                </a:solidFill>
                <a:latin typeface="Courier New"/>
                <a:ea typeface="Courier New"/>
                <a:cs typeface="Courier New"/>
                <a:sym typeface="Courier New"/>
              </a:rPr>
              <a:t> clown ran after </a:t>
            </a:r>
            <a:r>
              <a:rPr b="1" baseline="0" i="0" lang="en-US" sz="2600" u="none" cap="none" strike="noStrike">
                <a:solidFill>
                  <a:srgbClr val="00FF00"/>
                </a:solidFill>
                <a:latin typeface="Courier New"/>
                <a:ea typeface="Courier New"/>
                <a:cs typeface="Courier New"/>
                <a:sym typeface="Courier New"/>
              </a:rPr>
              <a:t>the</a:t>
            </a:r>
            <a:r>
              <a:rPr b="1" baseline="0" i="0" lang="en-US" sz="2600" u="none" cap="none" strike="noStrike">
                <a:solidFill>
                  <a:srgbClr val="FFFF00"/>
                </a:solidFill>
                <a:latin typeface="Courier New"/>
                <a:ea typeface="Courier New"/>
                <a:cs typeface="Courier New"/>
                <a:sym typeface="Courier New"/>
              </a:rPr>
              <a:t> car and </a:t>
            </a:r>
            <a:r>
              <a:rPr b="1" baseline="0" i="0" lang="en-US" sz="2600" u="none" cap="none" strike="noStrike">
                <a:solidFill>
                  <a:srgbClr val="00FF00"/>
                </a:solidFill>
                <a:latin typeface="Courier New"/>
                <a:ea typeface="Courier New"/>
                <a:cs typeface="Courier New"/>
                <a:sym typeface="Courier New"/>
              </a:rPr>
              <a:t>the</a:t>
            </a:r>
            <a:r>
              <a:rPr b="1" baseline="0" i="0" lang="en-US" sz="2600" u="none" cap="none" strike="noStrike">
                <a:solidFill>
                  <a:srgbClr val="FFFF00"/>
                </a:solidFill>
                <a:latin typeface="Courier New"/>
                <a:ea typeface="Courier New"/>
                <a:cs typeface="Courier New"/>
                <a:sym typeface="Courier New"/>
              </a:rPr>
              <a:t> car ran into </a:t>
            </a:r>
            <a:r>
              <a:rPr b="1" baseline="0" i="0" lang="en-US" sz="2600" u="none" cap="none" strike="noStrike">
                <a:solidFill>
                  <a:srgbClr val="00FF00"/>
                </a:solidFill>
                <a:latin typeface="Courier New"/>
                <a:ea typeface="Courier New"/>
                <a:cs typeface="Courier New"/>
                <a:sym typeface="Courier New"/>
              </a:rPr>
              <a:t>the</a:t>
            </a:r>
            <a:r>
              <a:rPr b="1" baseline="0" i="0" lang="en-US" sz="2600" u="none" cap="none" strike="noStrike">
                <a:solidFill>
                  <a:srgbClr val="FFFF00"/>
                </a:solidFill>
                <a:latin typeface="Courier New"/>
                <a:ea typeface="Courier New"/>
                <a:cs typeface="Courier New"/>
                <a:sym typeface="Courier New"/>
              </a:rPr>
              <a:t> tent and </a:t>
            </a:r>
            <a:r>
              <a:rPr b="1" baseline="0" i="0" lang="en-US" sz="2600" u="none" cap="none" strike="noStrike">
                <a:solidFill>
                  <a:srgbClr val="00FF00"/>
                </a:solidFill>
                <a:latin typeface="Courier New"/>
                <a:ea typeface="Courier New"/>
                <a:cs typeface="Courier New"/>
                <a:sym typeface="Courier New"/>
              </a:rPr>
              <a:t>the</a:t>
            </a:r>
            <a:r>
              <a:rPr b="1" baseline="0" i="0" lang="en-US" sz="2600" u="none" cap="none" strike="noStrike">
                <a:solidFill>
                  <a:srgbClr val="FFFF00"/>
                </a:solidFill>
                <a:latin typeface="Courier New"/>
                <a:ea typeface="Courier New"/>
                <a:cs typeface="Courier New"/>
                <a:sym typeface="Courier New"/>
              </a:rPr>
              <a:t> tent fell down on </a:t>
            </a:r>
            <a:r>
              <a:rPr b="1" baseline="0" i="0" lang="en-US" sz="2600" u="none" cap="none" strike="noStrike">
                <a:solidFill>
                  <a:srgbClr val="00FF00"/>
                </a:solidFill>
                <a:latin typeface="Courier New"/>
                <a:ea typeface="Courier New"/>
                <a:cs typeface="Courier New"/>
                <a:sym typeface="Courier New"/>
              </a:rPr>
              <a:t>the</a:t>
            </a:r>
            <a:r>
              <a:rPr b="1" baseline="0" i="0" lang="en-US" sz="2600" u="none" cap="none" strike="noStrike">
                <a:solidFill>
                  <a:srgbClr val="FFFF00"/>
                </a:solidFill>
                <a:latin typeface="Courier New"/>
                <a:ea typeface="Courier New"/>
                <a:cs typeface="Courier New"/>
                <a:sym typeface="Courier New"/>
              </a:rPr>
              <a:t> clown and </a:t>
            </a:r>
            <a:r>
              <a:rPr b="1" baseline="0" i="0" lang="en-US" sz="2600" u="none" cap="none" strike="noStrike">
                <a:solidFill>
                  <a:srgbClr val="00FF00"/>
                </a:solidFill>
                <a:latin typeface="Courier New"/>
                <a:ea typeface="Courier New"/>
                <a:cs typeface="Courier New"/>
                <a:sym typeface="Courier New"/>
              </a:rPr>
              <a:t>the</a:t>
            </a:r>
            <a:r>
              <a:rPr b="1" baseline="0" i="0" lang="en-US" sz="2600" u="none" cap="none" strike="noStrike">
                <a:solidFill>
                  <a:srgbClr val="FFFF00"/>
                </a:solidFill>
                <a:latin typeface="Courier New"/>
                <a:ea typeface="Courier New"/>
                <a:cs typeface="Courier New"/>
                <a:sym typeface="Courier New"/>
              </a:rPr>
              <a:t> car </a:t>
            </a:r>
          </a:p>
          <a:p>
            <a:pPr indent="0" lvl="0" marL="0" marR="0" rtl="0" algn="l">
              <a:lnSpc>
                <a:spcPct val="100000"/>
              </a:lnSpc>
              <a:spcBef>
                <a:spcPts val="0"/>
              </a:spcBef>
              <a:spcAft>
                <a:spcPts val="0"/>
              </a:spcAft>
              <a:buClr>
                <a:srgbClr val="FFFF00"/>
              </a:buClr>
              <a:buSzPct val="25000"/>
              <a:buFont typeface="Cabin"/>
              <a:buNone/>
            </a:pPr>
            <a:r>
              <a:rPr b="1" baseline="0" i="0" lang="en-US" sz="26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baseline="0" i="0" lang="en-US" sz="2600" u="none" cap="none" strike="noStrike">
                <a:solidFill>
                  <a:schemeClr val="lt1"/>
                </a:solidFill>
                <a:latin typeface="Courier New"/>
                <a:ea typeface="Courier New"/>
                <a:cs typeface="Courier New"/>
                <a:sym typeface="Courier New"/>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1" baseline="0" i="0" lang="en-US" sz="2600" u="none" cap="none" strike="noStrike">
                <a:solidFill>
                  <a:schemeClr val="lt1"/>
                </a:solidFill>
                <a:latin typeface="Courier New"/>
                <a:ea typeface="Courier New"/>
                <a:cs typeface="Courier New"/>
                <a:sym typeface="Courier New"/>
              </a:rPr>
              <a:t>Counting</a:t>
            </a:r>
            <a:r>
              <a:rPr b="1"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Font typeface="Cabin"/>
              <a:buNone/>
            </a:pPr>
            <a:r>
              <a:t/>
            </a:r>
            <a:endParaRPr b="1" sz="2600">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abin"/>
              <a:buNone/>
            </a:pPr>
            <a:r>
              <a:rPr b="1" baseline="0" i="0" lang="en-US" sz="2600" u="none" cap="none" strike="noStrike">
                <a:solidFill>
                  <a:schemeClr val="lt1"/>
                </a:solidFill>
                <a:latin typeface="Courier New"/>
                <a:ea typeface="Courier New"/>
                <a:cs typeface="Courier New"/>
                <a:sym typeface="Courier New"/>
              </a:rPr>
              <a:t>Counts {'and': 3, 'on': 1, 'ran': 2, 'car': 3, 'into': 1, 'after': 1, 'clown': 2, 'down': 1, 'fell': 1, </a:t>
            </a:r>
            <a:r>
              <a:rPr b="1" baseline="0" i="0" lang="en-US" sz="2600" u="none" cap="none" strike="noStrike">
                <a:solidFill>
                  <a:srgbClr val="00FF00"/>
                </a:solidFill>
                <a:latin typeface="Courier New"/>
                <a:ea typeface="Courier New"/>
                <a:cs typeface="Courier New"/>
                <a:sym typeface="Courier New"/>
              </a:rPr>
              <a:t>'the': 7</a:t>
            </a:r>
            <a:r>
              <a:rPr b="1" baseline="0" i="0" lang="en-US" sz="2600" u="none" cap="none" strike="noStrike">
                <a:solidFill>
                  <a:schemeClr val="lt1"/>
                </a:solidFill>
                <a:latin typeface="Courier New"/>
                <a:ea typeface="Courier New"/>
                <a:cs typeface="Courier New"/>
                <a:sym typeface="Courier New"/>
              </a:rPr>
              <a:t>, 'tent': 2}</a:t>
            </a:r>
          </a:p>
        </p:txBody>
      </p:sp>
      <p:sp>
        <p:nvSpPr>
          <p:cNvPr id="439" name="Shape 439"/>
          <p:cNvSpPr txBox="1"/>
          <p:nvPr/>
        </p:nvSpPr>
        <p:spPr>
          <a:xfrm>
            <a:off x="6277146" y="8331850"/>
            <a:ext cx="9715199" cy="457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2400" u="sng" cap="none" strike="noStrike">
                <a:solidFill>
                  <a:srgbClr val="FFFF00"/>
                </a:solidFill>
                <a:latin typeface="Cabin"/>
                <a:ea typeface="Cabin"/>
                <a:cs typeface="Cabin"/>
                <a:sym typeface="Cabin"/>
                <a:hlinkClick r:id="rId3"/>
              </a:rPr>
              <a:t>http://www.flickr.com/photos/71502646@N00/2526007974/</a:t>
            </a:r>
          </a:p>
        </p:txBody>
      </p:sp>
      <p:pic>
        <p:nvPicPr>
          <p:cNvPr id="440" name="Shape 440"/>
          <p:cNvPicPr preferRelativeResize="0"/>
          <p:nvPr/>
        </p:nvPicPr>
        <p:blipFill rotWithShape="1">
          <a:blip r:embed="rId4">
            <a:alphaModFix/>
          </a:blip>
          <a:srcRect b="0" l="0" r="0" t="0"/>
          <a:stretch/>
        </p:blipFill>
        <p:spPr>
          <a:xfrm>
            <a:off x="12172950" y="723900"/>
            <a:ext cx="2927399" cy="19431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nvSpPr>
        <p:spPr>
          <a:xfrm>
            <a:off x="563562" y="2368550"/>
            <a:ext cx="7572375" cy="406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baseline="0" i="0" lang="en-US" sz="2400" u="none" cap="none" strike="noStrike">
                <a:solidFill>
                  <a:schemeClr val="lt1"/>
                </a:solidFill>
                <a:latin typeface="Courier New"/>
                <a:ea typeface="Courier New"/>
                <a:cs typeface="Courier New"/>
                <a:sym typeface="Courier New"/>
              </a:rPr>
              <a:t>counts = </a:t>
            </a:r>
            <a:r>
              <a:rPr b="1" baseline="0" i="0" lang="en-US" sz="2400" u="none" cap="none" strike="noStrike">
                <a:solidFill>
                  <a:srgbClr val="FF7F00"/>
                </a:solidFill>
                <a:latin typeface="Courier New"/>
                <a:ea typeface="Courier New"/>
                <a:cs typeface="Courier New"/>
                <a:sym typeface="Courier New"/>
              </a:rPr>
              <a:t>dict</a:t>
            </a:r>
            <a:r>
              <a:rPr b="1" baseline="0"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baseline="0" i="0" lang="en-US" sz="2400" u="none" cap="none" strike="noStrike">
                <a:solidFill>
                  <a:srgbClr val="FFFF00"/>
                </a:solidFill>
                <a:latin typeface="Courier New"/>
                <a:ea typeface="Courier New"/>
                <a:cs typeface="Courier New"/>
                <a:sym typeface="Courier New"/>
              </a:rPr>
              <a:t>print</a:t>
            </a:r>
            <a:r>
              <a:rPr b="1" baseline="0" i="0" lang="en-US" sz="2400" u="none" cap="none" strike="noStrike">
                <a:solidFill>
                  <a:schemeClr val="lt1"/>
                </a:solidFill>
                <a:latin typeface="Courier New"/>
                <a:ea typeface="Courier New"/>
                <a:cs typeface="Courier New"/>
                <a:sym typeface="Courier New"/>
              </a:rPr>
              <a:t> 'Enter a line of text:</a:t>
            </a:r>
            <a:r>
              <a:rPr b="1" lang="en-US" sz="24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baseline="0" i="0" lang="en-US" sz="2400" u="none" cap="none" strike="noStrike">
                <a:solidFill>
                  <a:schemeClr val="lt1"/>
                </a:solidFill>
                <a:latin typeface="Courier New"/>
                <a:ea typeface="Courier New"/>
                <a:cs typeface="Courier New"/>
                <a:sym typeface="Courier New"/>
              </a:rPr>
              <a:t>line = </a:t>
            </a:r>
            <a:r>
              <a:rPr b="1" baseline="0" i="0" lang="en-US" sz="2400" u="none" cap="none" strike="noStrike">
                <a:solidFill>
                  <a:srgbClr val="FF00FF"/>
                </a:solidFill>
                <a:latin typeface="Courier New"/>
                <a:ea typeface="Courier New"/>
                <a:cs typeface="Courier New"/>
                <a:sym typeface="Courier New"/>
              </a:rPr>
              <a:t>raw_input</a:t>
            </a:r>
            <a:r>
              <a:rPr b="1" baseline="0"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baseline="0" i="0" lang="en-US" sz="2400" u="none" cap="none" strike="noStrike">
                <a:solidFill>
                  <a:schemeClr val="lt1"/>
                </a:solidFill>
                <a:latin typeface="Courier New"/>
                <a:ea typeface="Courier New"/>
                <a:cs typeface="Courier New"/>
                <a:sym typeface="Courier New"/>
              </a:rPr>
              <a:t>words = line.</a:t>
            </a:r>
            <a:r>
              <a:rPr b="1" baseline="0" i="0" lang="en-US" sz="2400" u="none" cap="none" strike="noStrike">
                <a:solidFill>
                  <a:srgbClr val="FF00FF"/>
                </a:solidFill>
                <a:latin typeface="Courier New"/>
                <a:ea typeface="Courier New"/>
                <a:cs typeface="Courier New"/>
                <a:sym typeface="Courier New"/>
              </a:rPr>
              <a:t>split</a:t>
            </a:r>
            <a:r>
              <a:rPr b="1" baseline="0" i="0" lang="en-US" sz="24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baseline="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baseline="0" i="0" lang="en-US" sz="2400" u="none" cap="none" strike="noStrike">
                <a:solidFill>
                  <a:srgbClr val="FFFF00"/>
                </a:solidFill>
                <a:latin typeface="Courier New"/>
                <a:ea typeface="Courier New"/>
                <a:cs typeface="Courier New"/>
                <a:sym typeface="Courier New"/>
              </a:rPr>
              <a:t>print</a:t>
            </a:r>
            <a:r>
              <a:rPr b="1" baseline="0" i="0" lang="en-US" sz="2400" u="none" cap="none" strike="noStrike">
                <a:solidFill>
                  <a:schemeClr val="lt1"/>
                </a:solidFill>
                <a:latin typeface="Courier New"/>
                <a:ea typeface="Courier New"/>
                <a:cs typeface="Courier New"/>
                <a:sym typeface="Courier New"/>
              </a:rPr>
              <a:t> 'Words:', words</a:t>
            </a:r>
          </a:p>
          <a:p>
            <a:pPr indent="0" lvl="0" marL="0" marR="0" rtl="0" algn="l">
              <a:lnSpc>
                <a:spcPct val="100000"/>
              </a:lnSpc>
              <a:spcBef>
                <a:spcPts val="0"/>
              </a:spcBef>
              <a:spcAft>
                <a:spcPts val="0"/>
              </a:spcAft>
              <a:buClr>
                <a:srgbClr val="FFFF00"/>
              </a:buClr>
              <a:buSzPct val="25000"/>
              <a:buFont typeface="Courier New"/>
              <a:buNone/>
            </a:pPr>
            <a:r>
              <a:rPr b="1" baseline="0" i="0" lang="en-US" sz="2400" u="none" cap="none" strike="noStrike">
                <a:solidFill>
                  <a:srgbClr val="FFFF00"/>
                </a:solidFill>
                <a:latin typeface="Courier New"/>
                <a:ea typeface="Courier New"/>
                <a:cs typeface="Courier New"/>
                <a:sym typeface="Courier New"/>
              </a:rPr>
              <a:t>print</a:t>
            </a:r>
            <a:r>
              <a:rPr b="1" baseline="0" i="0" lang="en-US" sz="2400" u="none" cap="none" strike="noStrike">
                <a:solidFill>
                  <a:schemeClr val="lt1"/>
                </a:solidFill>
                <a:latin typeface="Courier New"/>
                <a:ea typeface="Courier New"/>
                <a:cs typeface="Courier New"/>
                <a:sym typeface="Courier New"/>
              </a:rPr>
              <a:t> 'Counting...’</a:t>
            </a:r>
          </a:p>
          <a:p>
            <a:pPr indent="0" lvl="0" marL="0" marR="0" rtl="0" algn="ctr">
              <a:lnSpc>
                <a:spcPct val="100000"/>
              </a:lnSpc>
              <a:spcBef>
                <a:spcPts val="0"/>
              </a:spcBef>
              <a:spcAft>
                <a:spcPts val="0"/>
              </a:spcAft>
              <a:buNone/>
            </a:pPr>
            <a:r>
              <a:t/>
            </a:r>
            <a:endParaRPr b="1" baseline="0"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baseline="0" i="0" lang="en-US" sz="2400" u="none" cap="none" strike="noStrike">
                <a:solidFill>
                  <a:srgbClr val="FFFF00"/>
                </a:solidFill>
                <a:latin typeface="Courier New"/>
                <a:ea typeface="Courier New"/>
                <a:cs typeface="Courier New"/>
                <a:sym typeface="Courier New"/>
              </a:rPr>
              <a:t>for</a:t>
            </a:r>
            <a:r>
              <a:rPr b="1" baseline="0" i="0" lang="en-US" sz="2400" u="none" cap="none" strike="noStrike">
                <a:solidFill>
                  <a:schemeClr val="lt1"/>
                </a:solidFill>
                <a:latin typeface="Courier New"/>
                <a:ea typeface="Courier New"/>
                <a:cs typeface="Courier New"/>
                <a:sym typeface="Courier New"/>
              </a:rPr>
              <a:t> word </a:t>
            </a:r>
            <a:r>
              <a:rPr b="1" baseline="0" i="0" lang="en-US" sz="2400" u="none" cap="none" strike="noStrike">
                <a:solidFill>
                  <a:srgbClr val="FFFF00"/>
                </a:solidFill>
                <a:latin typeface="Courier New"/>
                <a:ea typeface="Courier New"/>
                <a:cs typeface="Courier New"/>
                <a:sym typeface="Courier New"/>
              </a:rPr>
              <a:t>in</a:t>
            </a:r>
            <a:r>
              <a:rPr b="1" baseline="0" i="0" lang="en-US" sz="24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baseline="0" i="0" lang="en-US" sz="2400" u="none" cap="none" strike="noStrike">
                <a:solidFill>
                  <a:schemeClr val="lt1"/>
                </a:solidFill>
                <a:latin typeface="Courier New"/>
                <a:ea typeface="Courier New"/>
                <a:cs typeface="Courier New"/>
                <a:sym typeface="Courier New"/>
              </a:rPr>
              <a:t>    counts[word] = counts.</a:t>
            </a:r>
            <a:r>
              <a:rPr b="1" baseline="0" i="0" lang="en-US" sz="2400" u="none" cap="none" strike="noStrike">
                <a:solidFill>
                  <a:srgbClr val="FF00FF"/>
                </a:solidFill>
                <a:latin typeface="Courier New"/>
                <a:ea typeface="Courier New"/>
                <a:cs typeface="Courier New"/>
                <a:sym typeface="Courier New"/>
              </a:rPr>
              <a:t>get</a:t>
            </a:r>
            <a:r>
              <a:rPr b="1" baseline="0" i="0" lang="en-US" sz="24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baseline="0" i="0" lang="en-US" sz="2400" u="none" cap="none" strike="noStrike">
                <a:solidFill>
                  <a:srgbClr val="FFFF00"/>
                </a:solidFill>
                <a:latin typeface="Courier New"/>
                <a:ea typeface="Courier New"/>
                <a:cs typeface="Courier New"/>
                <a:sym typeface="Courier New"/>
              </a:rPr>
              <a:t>print</a:t>
            </a:r>
            <a:r>
              <a:rPr b="1" baseline="0" i="0" lang="en-US" sz="2400" u="none" cap="none" strike="noStrike">
                <a:solidFill>
                  <a:schemeClr val="lt1"/>
                </a:solidFill>
                <a:latin typeface="Courier New"/>
                <a:ea typeface="Courier New"/>
                <a:cs typeface="Courier New"/>
                <a:sym typeface="Courier New"/>
              </a:rPr>
              <a:t> 'Counts', counts</a:t>
            </a:r>
          </a:p>
        </p:txBody>
      </p:sp>
      <p:sp>
        <p:nvSpPr>
          <p:cNvPr id="446" name="Shape 446"/>
          <p:cNvSpPr txBox="1"/>
          <p:nvPr/>
        </p:nvSpPr>
        <p:spPr>
          <a:xfrm>
            <a:off x="8723700" y="887100"/>
            <a:ext cx="6941400" cy="7213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baseline="0" i="0" lang="en-US" sz="31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chemeClr val="lt1"/>
              </a:buClr>
              <a:buSzPct val="25000"/>
              <a:buFont typeface="Cabin"/>
              <a:buNone/>
            </a:pPr>
            <a:r>
              <a:rPr b="0" baseline="0" i="0" lang="en-US" sz="3100" u="none" cap="none" strike="noStrike">
                <a:solidFill>
                  <a:schemeClr val="lt1"/>
                </a:solidFill>
                <a:latin typeface="Cabin"/>
                <a:ea typeface="Cabin"/>
                <a:cs typeface="Cabin"/>
                <a:sym typeface="Cabin"/>
              </a:rPr>
              <a:t>Enter a line of text:</a:t>
            </a:r>
          </a:p>
          <a:p>
            <a:pPr indent="0" lvl="0" marL="0" marR="0" rtl="0" algn="l">
              <a:lnSpc>
                <a:spcPct val="100000"/>
              </a:lnSpc>
              <a:spcBef>
                <a:spcPts val="0"/>
              </a:spcBef>
              <a:spcAft>
                <a:spcPts val="0"/>
              </a:spcAft>
              <a:buClr>
                <a:schemeClr val="lt1"/>
              </a:buClr>
              <a:buSzPct val="25000"/>
              <a:buFont typeface="Cabin"/>
              <a:buNone/>
            </a:pPr>
            <a:r>
              <a:rPr b="0" baseline="0" i="0" lang="en-US" sz="3100" u="none" cap="none" strike="noStrike">
                <a:solidFill>
                  <a:srgbClr val="00FF00"/>
                </a:solidFill>
                <a:latin typeface="Cabin"/>
                <a:ea typeface="Cabin"/>
                <a:cs typeface="Cabin"/>
                <a:sym typeface="Cabin"/>
              </a:rPr>
              <a:t>the</a:t>
            </a:r>
            <a:r>
              <a:rPr b="0" baseline="0" i="0" lang="en-US" sz="3100" u="none" cap="none" strike="noStrike">
                <a:solidFill>
                  <a:srgbClr val="FFFF00"/>
                </a:solidFill>
                <a:latin typeface="Cabin"/>
                <a:ea typeface="Cabin"/>
                <a:cs typeface="Cabin"/>
                <a:sym typeface="Cabin"/>
              </a:rPr>
              <a:t> clown ran after </a:t>
            </a:r>
            <a:r>
              <a:rPr b="0" baseline="0" i="0" lang="en-US" sz="3100" u="none" cap="none" strike="noStrike">
                <a:solidFill>
                  <a:srgbClr val="00FF00"/>
                </a:solidFill>
                <a:latin typeface="Cabin"/>
                <a:ea typeface="Cabin"/>
                <a:cs typeface="Cabin"/>
                <a:sym typeface="Cabin"/>
              </a:rPr>
              <a:t>the</a:t>
            </a:r>
            <a:r>
              <a:rPr b="0" baseline="0" i="0" lang="en-US" sz="3100" u="none" cap="none" strike="noStrike">
                <a:solidFill>
                  <a:srgbClr val="FFFF00"/>
                </a:solidFill>
                <a:latin typeface="Cabin"/>
                <a:ea typeface="Cabin"/>
                <a:cs typeface="Cabin"/>
                <a:sym typeface="Cabin"/>
              </a:rPr>
              <a:t> car and the car ran into </a:t>
            </a:r>
            <a:r>
              <a:rPr b="0" baseline="0" i="0" lang="en-US" sz="3100" u="none" cap="none" strike="noStrike">
                <a:solidFill>
                  <a:srgbClr val="00FF00"/>
                </a:solidFill>
                <a:latin typeface="Cabin"/>
                <a:ea typeface="Cabin"/>
                <a:cs typeface="Cabin"/>
                <a:sym typeface="Cabin"/>
              </a:rPr>
              <a:t>the</a:t>
            </a:r>
            <a:r>
              <a:rPr b="0" baseline="0" i="0" lang="en-US" sz="3100" u="none" cap="none" strike="noStrike">
                <a:solidFill>
                  <a:srgbClr val="FFFF00"/>
                </a:solidFill>
                <a:latin typeface="Cabin"/>
                <a:ea typeface="Cabin"/>
                <a:cs typeface="Cabin"/>
                <a:sym typeface="Cabin"/>
              </a:rPr>
              <a:t> tent and </a:t>
            </a:r>
            <a:r>
              <a:rPr b="0" baseline="0" i="0" lang="en-US" sz="3100" u="none" cap="none" strike="noStrike">
                <a:solidFill>
                  <a:srgbClr val="00FF00"/>
                </a:solidFill>
                <a:latin typeface="Cabin"/>
                <a:ea typeface="Cabin"/>
                <a:cs typeface="Cabin"/>
                <a:sym typeface="Cabin"/>
              </a:rPr>
              <a:t>the</a:t>
            </a:r>
            <a:r>
              <a:rPr b="0" baseline="0" i="0" lang="en-US" sz="3100" u="none" cap="none" strike="noStrike">
                <a:solidFill>
                  <a:srgbClr val="FFFF00"/>
                </a:solidFill>
                <a:latin typeface="Cabin"/>
                <a:ea typeface="Cabin"/>
                <a:cs typeface="Cabin"/>
                <a:sym typeface="Cabin"/>
              </a:rPr>
              <a:t> tent fell down on </a:t>
            </a:r>
            <a:r>
              <a:rPr b="0" baseline="0" i="0" lang="en-US" sz="3100" u="none" cap="none" strike="noStrike">
                <a:solidFill>
                  <a:srgbClr val="00FF00"/>
                </a:solidFill>
                <a:latin typeface="Cabin"/>
                <a:ea typeface="Cabin"/>
                <a:cs typeface="Cabin"/>
                <a:sym typeface="Cabin"/>
              </a:rPr>
              <a:t>the</a:t>
            </a:r>
            <a:r>
              <a:rPr b="0" baseline="0" i="0" lang="en-US" sz="3100" u="none" cap="none" strike="noStrike">
                <a:solidFill>
                  <a:srgbClr val="FFFF00"/>
                </a:solidFill>
                <a:latin typeface="Cabin"/>
                <a:ea typeface="Cabin"/>
                <a:cs typeface="Cabin"/>
                <a:sym typeface="Cabin"/>
              </a:rPr>
              <a:t> clown and </a:t>
            </a:r>
            <a:r>
              <a:rPr b="0" baseline="0" i="0" lang="en-US" sz="3100" u="none" cap="none" strike="noStrike">
                <a:solidFill>
                  <a:srgbClr val="00FF00"/>
                </a:solidFill>
                <a:latin typeface="Cabin"/>
                <a:ea typeface="Cabin"/>
                <a:cs typeface="Cabin"/>
                <a:sym typeface="Cabin"/>
              </a:rPr>
              <a:t>the</a:t>
            </a:r>
            <a:r>
              <a:rPr b="0" baseline="0" i="0" lang="en-US" sz="3100" u="none" cap="none" strike="noStrike">
                <a:solidFill>
                  <a:srgbClr val="FFFF00"/>
                </a:solidFill>
                <a:latin typeface="Cabin"/>
                <a:ea typeface="Cabin"/>
                <a:cs typeface="Cabin"/>
                <a:sym typeface="Cabin"/>
              </a:rPr>
              <a:t> car</a:t>
            </a:r>
          </a:p>
          <a:p>
            <a:pPr indent="0" lvl="0" marL="0" marR="0" rtl="0" algn="ctr">
              <a:lnSpc>
                <a:spcPct val="100000"/>
              </a:lnSpc>
              <a:spcBef>
                <a:spcPts val="0"/>
              </a:spcBef>
              <a:spcAft>
                <a:spcPts val="0"/>
              </a:spcAft>
              <a:buNone/>
            </a:pPr>
            <a:r>
              <a:t/>
            </a:r>
            <a:endParaRPr b="0" baseline="0" i="0" sz="3100" u="none" cap="none" strike="noStrike">
              <a:solidFill>
                <a:srgbClr val="FFFF00"/>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baseline="0" i="0" lang="en-US" sz="3100" u="none" cap="none" strike="noStrike">
                <a:solidFill>
                  <a:schemeClr val="lt1"/>
                </a:solidFill>
                <a:latin typeface="Cabin"/>
                <a:ea typeface="Cabin"/>
                <a:cs typeface="Cabin"/>
                <a:sym typeface="Cabin"/>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0" baseline="0" i="0" lang="en-US" sz="3100" u="none" cap="none" strike="noStrike">
                <a:solidFill>
                  <a:schemeClr val="lt1"/>
                </a:solidFill>
                <a:latin typeface="Cabin"/>
                <a:ea typeface="Cabin"/>
                <a:cs typeface="Cabin"/>
                <a:sym typeface="Cabin"/>
              </a:rPr>
              <a:t>Counting...</a:t>
            </a:r>
          </a:p>
          <a:p>
            <a:pPr indent="0" lvl="0" marL="0" marR="0" rtl="0" algn="ctr">
              <a:lnSpc>
                <a:spcPct val="100000"/>
              </a:lnSpc>
              <a:spcBef>
                <a:spcPts val="0"/>
              </a:spcBef>
              <a:spcAft>
                <a:spcPts val="0"/>
              </a:spcAft>
              <a:buNone/>
            </a:pPr>
            <a:r>
              <a:t/>
            </a:r>
            <a:endParaRPr b="0" baseline="0" i="0" sz="31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baseline="0" i="0" lang="en-US" sz="3100" u="none" cap="none" strike="noStrike">
                <a:solidFill>
                  <a:schemeClr val="lt1"/>
                </a:solidFill>
                <a:latin typeface="Cabin"/>
                <a:ea typeface="Cabin"/>
                <a:cs typeface="Cabin"/>
                <a:sym typeface="Cabin"/>
              </a:rPr>
              <a:t>Counts {'and': 3, 'on': 1, 'ran': 2, 'car': 3, 'into': 1, 'after': 1, 'clown': 2, 'down': 1, 'fell': 1, </a:t>
            </a:r>
            <a:r>
              <a:rPr b="0" baseline="0" i="0" lang="en-US" sz="3100" u="none" cap="none" strike="noStrike">
                <a:solidFill>
                  <a:srgbClr val="00FF00"/>
                </a:solidFill>
                <a:latin typeface="Cabin"/>
                <a:ea typeface="Cabin"/>
                <a:cs typeface="Cabin"/>
                <a:sym typeface="Cabin"/>
              </a:rPr>
              <a:t>'the': 7</a:t>
            </a:r>
            <a:r>
              <a:rPr b="0" baseline="0" i="0" lang="en-US" sz="3100" u="none" cap="none" strike="noStrike">
                <a:solidFill>
                  <a:schemeClr val="lt1"/>
                </a:solidFill>
                <a:latin typeface="Cabin"/>
                <a:ea typeface="Cabin"/>
                <a:cs typeface="Cabin"/>
                <a:sym typeface="Cabin"/>
              </a:rPr>
              <a:t>, 'tent': 2}</a:t>
            </a:r>
          </a:p>
        </p:txBody>
      </p:sp>
      <p:pic>
        <p:nvPicPr>
          <p:cNvPr id="447" name="Shape 447"/>
          <p:cNvPicPr preferRelativeResize="0"/>
          <p:nvPr/>
        </p:nvPicPr>
        <p:blipFill rotWithShape="1">
          <a:blip r:embed="rId3">
            <a:alphaModFix/>
          </a:blip>
          <a:srcRect b="0" l="0" r="0" t="0"/>
          <a:stretch/>
        </p:blipFill>
        <p:spPr>
          <a:xfrm>
            <a:off x="563550" y="7582261"/>
            <a:ext cx="1689000" cy="112229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Definite </a:t>
            </a:r>
            <a:r>
              <a:rPr b="0" baseline="0" i="0" lang="en-US" sz="7600" u="none" cap="none" strike="noStrike">
                <a:solidFill>
                  <a:srgbClr val="FFFF00"/>
                </a:solidFill>
                <a:latin typeface="Cabin"/>
                <a:ea typeface="Cabin"/>
                <a:cs typeface="Cabin"/>
                <a:sym typeface="Cabin"/>
              </a:rPr>
              <a:t>Loops</a:t>
            </a:r>
            <a:r>
              <a:rPr b="0" baseline="0" i="0" lang="en-US" sz="7600" u="none" cap="none" strike="noStrike">
                <a:solidFill>
                  <a:srgbClr val="00FF00"/>
                </a:solidFill>
                <a:latin typeface="Cabin"/>
                <a:ea typeface="Cabin"/>
                <a:cs typeface="Cabin"/>
                <a:sym typeface="Cabin"/>
              </a:rPr>
              <a:t> and Dictionaries</a:t>
            </a:r>
          </a:p>
        </p:txBody>
      </p:sp>
      <p:sp>
        <p:nvSpPr>
          <p:cNvPr id="453" name="Shape 453"/>
          <p:cNvSpPr txBox="1"/>
          <p:nvPr>
            <p:ph idx="1" type="body"/>
          </p:nvPr>
        </p:nvSpPr>
        <p:spPr>
          <a:xfrm>
            <a:off x="869075" y="2540000"/>
            <a:ext cx="13932000" cy="2146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Even though </a:t>
            </a:r>
            <a:r>
              <a:rPr b="0" baseline="0" i="0" lang="en-US" sz="3600" u="none" cap="none" strike="noStrike">
                <a:solidFill>
                  <a:srgbClr val="00FF00"/>
                </a:solidFill>
                <a:latin typeface="Cabin"/>
                <a:ea typeface="Cabin"/>
                <a:cs typeface="Cabin"/>
                <a:sym typeface="Cabin"/>
              </a:rPr>
              <a:t>dictionaries</a:t>
            </a:r>
            <a:r>
              <a:rPr b="0" baseline="0" i="0" lang="en-US" sz="3600" u="none" cap="none" strike="noStrike">
                <a:solidFill>
                  <a:schemeClr val="lt1"/>
                </a:solidFill>
                <a:latin typeface="Cabin"/>
                <a:ea typeface="Cabin"/>
                <a:cs typeface="Cabin"/>
                <a:sym typeface="Cabin"/>
              </a:rPr>
              <a:t> are not stored in order, we can write a </a:t>
            </a:r>
            <a:r>
              <a:rPr b="0" baseline="0" i="0" lang="en-US" sz="3600" u="none" cap="none" strike="noStrike">
                <a:solidFill>
                  <a:srgbClr val="FFFF00"/>
                </a:solidFill>
                <a:latin typeface="Cabin"/>
                <a:ea typeface="Cabin"/>
                <a:cs typeface="Cabin"/>
                <a:sym typeface="Cabin"/>
              </a:rPr>
              <a:t>for</a:t>
            </a:r>
            <a:r>
              <a:rPr b="0" baseline="0" i="0" lang="en-US" sz="3600" u="none" cap="none" strike="noStrike">
                <a:solidFill>
                  <a:schemeClr val="lt1"/>
                </a:solidFill>
                <a:latin typeface="Cabin"/>
                <a:ea typeface="Cabin"/>
                <a:cs typeface="Cabin"/>
                <a:sym typeface="Cabin"/>
              </a:rPr>
              <a:t> loop that goes through all the </a:t>
            </a:r>
            <a:r>
              <a:rPr b="0" baseline="0" i="0" lang="en-US" sz="3600" u="none" cap="none" strike="noStrike">
                <a:solidFill>
                  <a:srgbClr val="00FFFF"/>
                </a:solidFill>
                <a:latin typeface="Cabin"/>
                <a:ea typeface="Cabin"/>
                <a:cs typeface="Cabin"/>
                <a:sym typeface="Cabin"/>
              </a:rPr>
              <a:t>entries</a:t>
            </a:r>
            <a:r>
              <a:rPr b="0" baseline="0" i="0" lang="en-US" sz="3600" u="none" cap="none" strike="noStrike">
                <a:solidFill>
                  <a:schemeClr val="lt1"/>
                </a:solidFill>
                <a:latin typeface="Cabin"/>
                <a:ea typeface="Cabin"/>
                <a:cs typeface="Cabin"/>
                <a:sym typeface="Cabin"/>
              </a:rPr>
              <a:t> in a </a:t>
            </a:r>
            <a:r>
              <a:rPr b="0" baseline="0" i="0" lang="en-US" sz="3600" u="none" cap="none" strike="noStrike">
                <a:solidFill>
                  <a:srgbClr val="00FF00"/>
                </a:solidFill>
                <a:latin typeface="Cabin"/>
                <a:ea typeface="Cabin"/>
                <a:cs typeface="Cabin"/>
                <a:sym typeface="Cabin"/>
              </a:rPr>
              <a:t>dictionary</a:t>
            </a:r>
            <a:r>
              <a:rPr b="0" baseline="0" i="0" lang="en-US" sz="3600" u="none" cap="none" strike="noStrike">
                <a:solidFill>
                  <a:schemeClr val="lt1"/>
                </a:solidFill>
                <a:latin typeface="Cabin"/>
                <a:ea typeface="Cabin"/>
                <a:cs typeface="Cabin"/>
                <a:sym typeface="Cabin"/>
              </a:rPr>
              <a:t> - actually it goes through all of the </a:t>
            </a:r>
            <a:r>
              <a:rPr b="0" baseline="0" i="0" lang="en-US" sz="3600" u="none" cap="none" strike="noStrike">
                <a:solidFill>
                  <a:srgbClr val="00FFFF"/>
                </a:solidFill>
                <a:latin typeface="Cabin"/>
                <a:ea typeface="Cabin"/>
                <a:cs typeface="Cabin"/>
                <a:sym typeface="Cabin"/>
              </a:rPr>
              <a:t>keys</a:t>
            </a:r>
            <a:r>
              <a:rPr b="0" baseline="0" i="0" lang="en-US" sz="3600" u="none" cap="none" strike="noStrike">
                <a:solidFill>
                  <a:schemeClr val="lt1"/>
                </a:solidFill>
                <a:latin typeface="Cabin"/>
                <a:ea typeface="Cabin"/>
                <a:cs typeface="Cabin"/>
                <a:sym typeface="Cabin"/>
              </a:rPr>
              <a:t> in the </a:t>
            </a:r>
            <a:r>
              <a:rPr b="0" baseline="0" i="0" lang="en-US" sz="3600" u="none" cap="none" strike="noStrike">
                <a:solidFill>
                  <a:srgbClr val="00FF00"/>
                </a:solidFill>
                <a:latin typeface="Cabin"/>
                <a:ea typeface="Cabin"/>
                <a:cs typeface="Cabin"/>
                <a:sym typeface="Cabin"/>
              </a:rPr>
              <a:t>dictionary</a:t>
            </a:r>
            <a:r>
              <a:rPr b="0" baseline="0" i="0" lang="en-US" sz="3600" u="none" cap="none" strike="noStrike">
                <a:solidFill>
                  <a:schemeClr val="lt1"/>
                </a:solidFill>
                <a:latin typeface="Cabin"/>
                <a:ea typeface="Cabin"/>
                <a:cs typeface="Cabin"/>
                <a:sym typeface="Cabin"/>
              </a:rPr>
              <a:t> and</a:t>
            </a:r>
            <a:r>
              <a:rPr b="0" baseline="0" i="0" lang="en-US" sz="3600" u="none" cap="none" strike="noStrike">
                <a:solidFill>
                  <a:srgbClr val="00FFFF"/>
                </a:solidFill>
                <a:latin typeface="Cabin"/>
                <a:ea typeface="Cabin"/>
                <a:cs typeface="Cabin"/>
                <a:sym typeface="Cabin"/>
              </a:rPr>
              <a:t> looks up</a:t>
            </a:r>
            <a:r>
              <a:rPr b="0" baseline="0" i="0" lang="en-US" sz="3600" u="none" cap="none" strike="noStrike">
                <a:solidFill>
                  <a:schemeClr val="lt1"/>
                </a:solidFill>
                <a:latin typeface="Cabin"/>
                <a:ea typeface="Cabin"/>
                <a:cs typeface="Cabin"/>
                <a:sym typeface="Cabin"/>
              </a:rPr>
              <a:t> the values</a:t>
            </a:r>
          </a:p>
        </p:txBody>
      </p:sp>
      <p:sp>
        <p:nvSpPr>
          <p:cNvPr id="454" name="Shape 454"/>
          <p:cNvSpPr txBox="1"/>
          <p:nvPr/>
        </p:nvSpPr>
        <p:spPr>
          <a:xfrm>
            <a:off x="1714500" y="4960925"/>
            <a:ext cx="14541599" cy="3759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00FF00"/>
                </a:solidFill>
                <a:latin typeface="Courier New"/>
                <a:ea typeface="Courier New"/>
                <a:cs typeface="Courier New"/>
                <a:sym typeface="Courier New"/>
              </a:rPr>
              <a:t>counts</a:t>
            </a:r>
            <a:r>
              <a:rPr b="1" baseline="0" i="0" lang="en-US" sz="3000" u="none" cap="none" strike="noStrike">
                <a:solidFill>
                  <a:schemeClr val="lt1"/>
                </a:solidFill>
                <a:latin typeface="Courier New"/>
                <a:ea typeface="Courier New"/>
                <a:cs typeface="Courier New"/>
                <a:sym typeface="Courier New"/>
              </a:rPr>
              <a:t> = { </a:t>
            </a:r>
            <a:r>
              <a:rPr b="1" baseline="0" i="0" lang="en-US" sz="3000" u="none" cap="none" strike="noStrike">
                <a:solidFill>
                  <a:srgbClr val="00FFFF"/>
                </a:solidFill>
                <a:latin typeface="Courier New"/>
                <a:ea typeface="Courier New"/>
                <a:cs typeface="Courier New"/>
                <a:sym typeface="Courier New"/>
              </a:rPr>
              <a:t>'chuck'</a:t>
            </a:r>
            <a:r>
              <a:rPr b="1" baseline="0" i="0" lang="en-US" sz="3000" u="none" cap="none" strike="noStrike">
                <a:solidFill>
                  <a:schemeClr val="lt1"/>
                </a:solidFill>
                <a:latin typeface="Courier New"/>
                <a:ea typeface="Courier New"/>
                <a:cs typeface="Courier New"/>
                <a:sym typeface="Courier New"/>
              </a:rPr>
              <a:t> : 1 , </a:t>
            </a:r>
            <a:r>
              <a:rPr b="1" baseline="0" i="0" lang="en-US" sz="3000" u="none" cap="none" strike="noStrike">
                <a:solidFill>
                  <a:srgbClr val="00FFFF"/>
                </a:solidFill>
                <a:latin typeface="Courier New"/>
                <a:ea typeface="Courier New"/>
                <a:cs typeface="Courier New"/>
                <a:sym typeface="Courier New"/>
              </a:rPr>
              <a:t>'fred'</a:t>
            </a:r>
            <a:r>
              <a:rPr b="1" baseline="0" i="0" lang="en-US" sz="3000" u="none" cap="none" strike="noStrike">
                <a:solidFill>
                  <a:schemeClr val="lt1"/>
                </a:solidFill>
                <a:latin typeface="Courier New"/>
                <a:ea typeface="Courier New"/>
                <a:cs typeface="Courier New"/>
                <a:sym typeface="Courier New"/>
              </a:rPr>
              <a:t> : 42, </a:t>
            </a:r>
            <a:r>
              <a:rPr b="1" baseline="0" i="0" lang="en-US" sz="3000" u="none" cap="none" strike="noStrike">
                <a:solidFill>
                  <a:srgbClr val="00FFFF"/>
                </a:solidFill>
                <a:latin typeface="Courier New"/>
                <a:ea typeface="Courier New"/>
                <a:cs typeface="Courier New"/>
                <a:sym typeface="Courier New"/>
              </a:rPr>
              <a:t>'jan'</a:t>
            </a:r>
            <a:r>
              <a:rPr b="1" baseline="0" i="0" lang="en-US" sz="30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ourier New"/>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for</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FF"/>
                </a:solidFill>
                <a:latin typeface="Courier New"/>
                <a:ea typeface="Courier New"/>
                <a:cs typeface="Courier New"/>
                <a:sym typeface="Courier New"/>
              </a:rPr>
              <a:t>key</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in</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counts</a:t>
            </a:r>
            <a:r>
              <a:rPr b="1" baseline="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FF"/>
                </a:solidFill>
                <a:latin typeface="Courier New"/>
                <a:ea typeface="Courier New"/>
                <a:cs typeface="Courier New"/>
                <a:sym typeface="Courier New"/>
              </a:rPr>
              <a:t>key</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counts</a:t>
            </a:r>
            <a:r>
              <a:rPr b="1" baseline="0" i="0" lang="en-US" sz="3000" u="none" cap="none" strike="noStrike">
                <a:solidFill>
                  <a:srgbClr val="00FFFF"/>
                </a:solidFill>
                <a:latin typeface="Courier New"/>
                <a:ea typeface="Courier New"/>
                <a:cs typeface="Courier New"/>
                <a:sym typeface="Courier New"/>
              </a:rPr>
              <a:t>[key]</a:t>
            </a:r>
          </a:p>
          <a:p>
            <a:pPr indent="0" lvl="0" marL="0" marR="0" rtl="0" algn="l">
              <a:lnSpc>
                <a:spcPct val="100000"/>
              </a:lnSpc>
              <a:spcBef>
                <a:spcPts val="0"/>
              </a:spcBef>
              <a:spcAft>
                <a:spcPts val="0"/>
              </a:spcAft>
              <a:buClr>
                <a:schemeClr val="lt1"/>
              </a:buClr>
              <a:buSzPct val="25000"/>
              <a:buFont typeface="Courier New"/>
              <a:buNone/>
            </a:pPr>
            <a:r>
              <a:rPr b="1" baseline="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FF"/>
              </a:buClr>
              <a:buSzPct val="25000"/>
              <a:buFont typeface="Courier New"/>
              <a:buNone/>
            </a:pPr>
            <a:r>
              <a:rPr b="1" baseline="0" i="0" lang="en-US" sz="3000" u="none" cap="none" strike="noStrike">
                <a:solidFill>
                  <a:srgbClr val="00FFFF"/>
                </a:solidFill>
                <a:latin typeface="Courier New"/>
                <a:ea typeface="Courier New"/>
                <a:cs typeface="Courier New"/>
                <a:sym typeface="Courier New"/>
              </a:rPr>
              <a:t>jan</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100</a:t>
            </a:r>
          </a:p>
          <a:p>
            <a:pPr indent="0" lvl="0" marL="0" marR="0" rtl="0" algn="l">
              <a:lnSpc>
                <a:spcPct val="100000"/>
              </a:lnSpc>
              <a:spcBef>
                <a:spcPts val="0"/>
              </a:spcBef>
              <a:spcAft>
                <a:spcPts val="0"/>
              </a:spcAft>
              <a:buClr>
                <a:srgbClr val="00FFFF"/>
              </a:buClr>
              <a:buSzPct val="25000"/>
              <a:buFont typeface="Courier New"/>
              <a:buNone/>
            </a:pPr>
            <a:r>
              <a:rPr b="1" baseline="0" i="0" lang="en-US" sz="3000" u="none" cap="none" strike="noStrike">
                <a:solidFill>
                  <a:srgbClr val="00FFFF"/>
                </a:solidFill>
                <a:latin typeface="Courier New"/>
                <a:ea typeface="Courier New"/>
                <a:cs typeface="Courier New"/>
                <a:sym typeface="Courier New"/>
              </a:rPr>
              <a:t>chuck</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00FFFF"/>
              </a:buClr>
              <a:buSzPct val="25000"/>
              <a:buFont typeface="Courier New"/>
              <a:buNone/>
            </a:pPr>
            <a:r>
              <a:rPr b="1" baseline="0" i="0" lang="en-US" sz="3000" u="none" cap="none" strike="noStrike">
                <a:solidFill>
                  <a:srgbClr val="00FFFF"/>
                </a:solidFill>
                <a:latin typeface="Courier New"/>
                <a:ea typeface="Courier New"/>
                <a:cs typeface="Courier New"/>
                <a:sym typeface="Courier New"/>
              </a:rPr>
              <a:t>fred</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42</a:t>
            </a:r>
          </a:p>
          <a:p>
            <a:pPr indent="0" lvl="0" marL="0" marR="0" rtl="0" algn="l">
              <a:lnSpc>
                <a:spcPct val="100000"/>
              </a:lnSpc>
              <a:spcBef>
                <a:spcPts val="0"/>
              </a:spcBef>
              <a:spcAft>
                <a:spcPts val="0"/>
              </a:spcAft>
              <a:buClr>
                <a:schemeClr val="lt1"/>
              </a:buClr>
              <a:buSzPct val="25000"/>
              <a:buFont typeface="Courier New"/>
              <a:buNone/>
            </a:pPr>
            <a:r>
              <a:rPr b="1" baseline="0" i="0" lang="en-US" sz="3000" u="none" cap="none" strike="noStrik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Retrieving lists of Keys and Values</a:t>
            </a:r>
          </a:p>
        </p:txBody>
      </p:sp>
      <p:sp>
        <p:nvSpPr>
          <p:cNvPr id="460" name="Shape 460"/>
          <p:cNvSpPr txBox="1"/>
          <p:nvPr>
            <p:ph idx="1" type="body"/>
          </p:nvPr>
        </p:nvSpPr>
        <p:spPr>
          <a:xfrm>
            <a:off x="939800" y="2844800"/>
            <a:ext cx="4422900" cy="4267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You can get a list of </a:t>
            </a:r>
            <a:r>
              <a:rPr b="0" baseline="0" i="0" lang="en-US" sz="3600" u="none" cap="none" strike="noStrike">
                <a:solidFill>
                  <a:srgbClr val="00FF00"/>
                </a:solidFill>
                <a:latin typeface="Cabin"/>
                <a:ea typeface="Cabin"/>
                <a:cs typeface="Cabin"/>
                <a:sym typeface="Cabin"/>
              </a:rPr>
              <a:t>keys</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00FF"/>
                </a:solidFill>
                <a:latin typeface="Cabin"/>
                <a:ea typeface="Cabin"/>
                <a:cs typeface="Cabin"/>
                <a:sym typeface="Cabin"/>
              </a:rPr>
              <a:t>values,</a:t>
            </a:r>
            <a:r>
              <a:rPr b="0" baseline="0" i="0" lang="en-US" sz="3600" u="none" cap="none" strike="noStrike">
                <a:solidFill>
                  <a:schemeClr val="lt1"/>
                </a:solidFill>
                <a:latin typeface="Cabin"/>
                <a:ea typeface="Cabin"/>
                <a:cs typeface="Cabin"/>
                <a:sym typeface="Cabin"/>
              </a:rPr>
              <a:t> or</a:t>
            </a:r>
            <a:r>
              <a:rPr b="0" baseline="0" i="0" lang="en-US" sz="3600" u="none" cap="none" strike="noStrike">
                <a:solidFill>
                  <a:srgbClr val="FF7F00"/>
                </a:solidFill>
                <a:latin typeface="Cabin"/>
                <a:ea typeface="Cabin"/>
                <a:cs typeface="Cabin"/>
                <a:sym typeface="Cabin"/>
              </a:rPr>
              <a:t> items (both)</a:t>
            </a:r>
            <a:r>
              <a:rPr b="0" baseline="0" i="0" lang="en-US" sz="3600" u="none" cap="none" strike="noStrike">
                <a:solidFill>
                  <a:schemeClr val="lt1"/>
                </a:solidFill>
                <a:latin typeface="Cabin"/>
                <a:ea typeface="Cabin"/>
                <a:cs typeface="Cabin"/>
                <a:sym typeface="Cabin"/>
              </a:rPr>
              <a:t> from a dictionary</a:t>
            </a:r>
          </a:p>
        </p:txBody>
      </p:sp>
      <p:sp>
        <p:nvSpPr>
          <p:cNvPr id="461" name="Shape 461"/>
          <p:cNvSpPr txBox="1"/>
          <p:nvPr/>
        </p:nvSpPr>
        <p:spPr>
          <a:xfrm>
            <a:off x="6001650" y="2540000"/>
            <a:ext cx="9628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baseline="0" i="0" lang="en-US" sz="2500" u="none" cap="none" strike="noStrike">
                <a:solidFill>
                  <a:schemeClr val="lt1"/>
                </a:solidFill>
                <a:latin typeface="Courier New"/>
                <a:ea typeface="Courier New"/>
                <a:cs typeface="Courier New"/>
                <a:sym typeface="Courier New"/>
              </a:rPr>
              <a:t>&gt;&gt;&gt; jjj = { 'chuck' : 1 , 'fred' : 42, 'jan': 100}</a:t>
            </a:r>
          </a:p>
          <a:p>
            <a:pPr indent="0" lvl="0" marL="0" marR="0" rtl="0" algn="l">
              <a:lnSpc>
                <a:spcPct val="100000"/>
              </a:lnSpc>
              <a:spcBef>
                <a:spcPts val="0"/>
              </a:spcBef>
              <a:spcAft>
                <a:spcPts val="0"/>
              </a:spcAft>
              <a:buClr>
                <a:schemeClr val="lt1"/>
              </a:buClr>
              <a:buSzPct val="25000"/>
              <a:buFont typeface="Cabin"/>
              <a:buNone/>
            </a:pPr>
            <a:r>
              <a:rPr b="1" baseline="0" i="0" lang="en-US" sz="2500" u="none" cap="none" strike="noStrike">
                <a:solidFill>
                  <a:schemeClr val="lt1"/>
                </a:solidFill>
                <a:latin typeface="Courier New"/>
                <a:ea typeface="Courier New"/>
                <a:cs typeface="Courier New"/>
                <a:sym typeface="Courier New"/>
              </a:rPr>
              <a:t>&gt;&gt;&gt; </a:t>
            </a:r>
            <a:r>
              <a:rPr b="1" baseline="0" i="0" lang="en-US" sz="2500" u="none" cap="none" strike="noStrike">
                <a:solidFill>
                  <a:srgbClr val="FFFF00"/>
                </a:solidFill>
                <a:latin typeface="Courier New"/>
                <a:ea typeface="Courier New"/>
                <a:cs typeface="Courier New"/>
                <a:sym typeface="Courier New"/>
              </a:rPr>
              <a:t>print</a:t>
            </a:r>
            <a:r>
              <a:rPr b="1" baseline="0" i="0" lang="en-US" sz="2500" u="none" cap="none" strike="noStrike">
                <a:solidFill>
                  <a:srgbClr val="FF00FF"/>
                </a:solidFill>
                <a:latin typeface="Courier New"/>
                <a:ea typeface="Courier New"/>
                <a:cs typeface="Courier New"/>
                <a:sym typeface="Courier New"/>
              </a:rPr>
              <a:t> list</a:t>
            </a:r>
            <a:r>
              <a:rPr b="1" baseline="0" i="0" lang="en-US" sz="2500" u="none" cap="none" strike="noStrike">
                <a:solidFill>
                  <a:schemeClr val="lt1"/>
                </a:solidFill>
                <a:latin typeface="Courier New"/>
                <a:ea typeface="Courier New"/>
                <a:cs typeface="Courier New"/>
                <a:sym typeface="Courier New"/>
              </a:rPr>
              <a:t>(jjj)</a:t>
            </a:r>
          </a:p>
          <a:p>
            <a:pPr indent="0" lvl="0" marL="0" marR="0" rtl="0" algn="l">
              <a:lnSpc>
                <a:spcPct val="100000"/>
              </a:lnSpc>
              <a:spcBef>
                <a:spcPts val="0"/>
              </a:spcBef>
              <a:spcAft>
                <a:spcPts val="0"/>
              </a:spcAft>
              <a:buClr>
                <a:srgbClr val="00FF00"/>
              </a:buClr>
              <a:buSzPct val="25000"/>
              <a:buFont typeface="Cabin"/>
              <a:buNone/>
            </a:pPr>
            <a:r>
              <a:rPr b="1" baseline="0"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baseline="0" i="0" lang="en-US" sz="2500" u="none" cap="none" strike="noStrike">
                <a:solidFill>
                  <a:schemeClr val="lt1"/>
                </a:solidFill>
                <a:latin typeface="Courier New"/>
                <a:ea typeface="Courier New"/>
                <a:cs typeface="Courier New"/>
                <a:sym typeface="Courier New"/>
              </a:rPr>
              <a:t>&gt;&gt;&gt; </a:t>
            </a:r>
            <a:r>
              <a:rPr b="1" baseline="0" i="0" lang="en-US" sz="2500" u="none" cap="none" strike="noStrike">
                <a:solidFill>
                  <a:srgbClr val="FFFF00"/>
                </a:solidFill>
                <a:latin typeface="Courier New"/>
                <a:ea typeface="Courier New"/>
                <a:cs typeface="Courier New"/>
                <a:sym typeface="Courier New"/>
              </a:rPr>
              <a:t>print</a:t>
            </a:r>
            <a:r>
              <a:rPr b="1" baseline="0" i="0" lang="en-US" sz="2500" u="none" cap="none" strike="noStrike">
                <a:solidFill>
                  <a:schemeClr val="lt1"/>
                </a:solidFill>
                <a:latin typeface="Courier New"/>
                <a:ea typeface="Courier New"/>
                <a:cs typeface="Courier New"/>
                <a:sym typeface="Courier New"/>
              </a:rPr>
              <a:t> jjj.</a:t>
            </a:r>
            <a:r>
              <a:rPr b="1" baseline="0" i="0" lang="en-US" sz="2500" u="none" cap="none" strike="noStrike">
                <a:solidFill>
                  <a:srgbClr val="FF00FF"/>
                </a:solidFill>
                <a:latin typeface="Courier New"/>
                <a:ea typeface="Courier New"/>
                <a:cs typeface="Courier New"/>
                <a:sym typeface="Courier New"/>
              </a:rPr>
              <a:t>keys()</a:t>
            </a:r>
          </a:p>
          <a:p>
            <a:pPr indent="0" lvl="0" marL="0" marR="0" rtl="0" algn="l">
              <a:lnSpc>
                <a:spcPct val="100000"/>
              </a:lnSpc>
              <a:spcBef>
                <a:spcPts val="0"/>
              </a:spcBef>
              <a:spcAft>
                <a:spcPts val="0"/>
              </a:spcAft>
              <a:buClr>
                <a:srgbClr val="00FF00"/>
              </a:buClr>
              <a:buSzPct val="25000"/>
              <a:buFont typeface="Cabin"/>
              <a:buNone/>
            </a:pPr>
            <a:r>
              <a:rPr b="1" baseline="0"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baseline="0" i="0" lang="en-US" sz="2500" u="none" cap="none" strike="noStrike">
                <a:solidFill>
                  <a:schemeClr val="lt1"/>
                </a:solidFill>
                <a:latin typeface="Courier New"/>
                <a:ea typeface="Courier New"/>
                <a:cs typeface="Courier New"/>
                <a:sym typeface="Courier New"/>
              </a:rPr>
              <a:t>&gt;&gt;&gt; </a:t>
            </a:r>
            <a:r>
              <a:rPr b="1" baseline="0" i="0" lang="en-US" sz="2500" u="none" cap="none" strike="noStrike">
                <a:solidFill>
                  <a:srgbClr val="FFFF00"/>
                </a:solidFill>
                <a:latin typeface="Courier New"/>
                <a:ea typeface="Courier New"/>
                <a:cs typeface="Courier New"/>
                <a:sym typeface="Courier New"/>
              </a:rPr>
              <a:t>print</a:t>
            </a:r>
            <a:r>
              <a:rPr b="1" baseline="0" i="0" lang="en-US" sz="2500" u="none" cap="none" strike="noStrike">
                <a:solidFill>
                  <a:schemeClr val="lt1"/>
                </a:solidFill>
                <a:latin typeface="Courier New"/>
                <a:ea typeface="Courier New"/>
                <a:cs typeface="Courier New"/>
                <a:sym typeface="Courier New"/>
              </a:rPr>
              <a:t> jjj.</a:t>
            </a:r>
            <a:r>
              <a:rPr b="1" baseline="0" i="0" lang="en-US" sz="2500" u="none" cap="none" strike="noStrike">
                <a:solidFill>
                  <a:srgbClr val="FF00FF"/>
                </a:solidFill>
                <a:latin typeface="Courier New"/>
                <a:ea typeface="Courier New"/>
                <a:cs typeface="Courier New"/>
                <a:sym typeface="Courier New"/>
              </a:rPr>
              <a:t>values()</a:t>
            </a:r>
          </a:p>
          <a:p>
            <a:pPr indent="0" lvl="0" marL="0" marR="0" rtl="0" algn="l">
              <a:lnSpc>
                <a:spcPct val="100000"/>
              </a:lnSpc>
              <a:spcBef>
                <a:spcPts val="0"/>
              </a:spcBef>
              <a:spcAft>
                <a:spcPts val="0"/>
              </a:spcAft>
              <a:buClr>
                <a:srgbClr val="FF00FF"/>
              </a:buClr>
              <a:buSzPct val="25000"/>
              <a:buFont typeface="Cabin"/>
              <a:buNone/>
            </a:pPr>
            <a:r>
              <a:rPr b="1" baseline="0" i="0" lang="en-US" sz="2500" u="none" cap="none" strike="noStrike">
                <a:solidFill>
                  <a:srgbClr val="FF00FF"/>
                </a:solidFill>
                <a:latin typeface="Courier New"/>
                <a:ea typeface="Courier New"/>
                <a:cs typeface="Courier New"/>
                <a:sym typeface="Courier New"/>
              </a:rPr>
              <a:t>[100, 1, 42]</a:t>
            </a:r>
          </a:p>
          <a:p>
            <a:pPr indent="0" lvl="0" marL="0" marR="0" rtl="0" algn="l">
              <a:lnSpc>
                <a:spcPct val="100000"/>
              </a:lnSpc>
              <a:spcBef>
                <a:spcPts val="0"/>
              </a:spcBef>
              <a:spcAft>
                <a:spcPts val="0"/>
              </a:spcAft>
              <a:buClr>
                <a:schemeClr val="lt1"/>
              </a:buClr>
              <a:buSzPct val="25000"/>
              <a:buFont typeface="Cabin"/>
              <a:buNone/>
            </a:pPr>
            <a:r>
              <a:rPr b="1" baseline="0" i="0" lang="en-US" sz="2500" u="none" cap="none" strike="noStrike">
                <a:solidFill>
                  <a:schemeClr val="lt1"/>
                </a:solidFill>
                <a:latin typeface="Courier New"/>
                <a:ea typeface="Courier New"/>
                <a:cs typeface="Courier New"/>
                <a:sym typeface="Courier New"/>
              </a:rPr>
              <a:t>&gt;&gt;&gt; </a:t>
            </a:r>
            <a:r>
              <a:rPr b="1" baseline="0" i="0" lang="en-US" sz="2500" u="none" cap="none" strike="noStrike">
                <a:solidFill>
                  <a:srgbClr val="FFFF00"/>
                </a:solidFill>
                <a:latin typeface="Courier New"/>
                <a:ea typeface="Courier New"/>
                <a:cs typeface="Courier New"/>
                <a:sym typeface="Courier New"/>
              </a:rPr>
              <a:t>print</a:t>
            </a:r>
            <a:r>
              <a:rPr b="1" baseline="0" i="0" lang="en-US" sz="2500" u="none" cap="none" strike="noStrike">
                <a:solidFill>
                  <a:schemeClr val="lt1"/>
                </a:solidFill>
                <a:latin typeface="Courier New"/>
                <a:ea typeface="Courier New"/>
                <a:cs typeface="Courier New"/>
                <a:sym typeface="Courier New"/>
              </a:rPr>
              <a:t> jjj.</a:t>
            </a:r>
            <a:r>
              <a:rPr b="1" baseline="0" i="0" lang="en-US" sz="2500" u="none" cap="none" strike="noStrike">
                <a:solidFill>
                  <a:srgbClr val="FF7F00"/>
                </a:solidFill>
                <a:latin typeface="Courier New"/>
                <a:ea typeface="Courier New"/>
                <a:cs typeface="Courier New"/>
                <a:sym typeface="Courier New"/>
              </a:rPr>
              <a:t>items()</a:t>
            </a:r>
          </a:p>
          <a:p>
            <a:pPr indent="0" lvl="0" marL="0" marR="0" rtl="0" algn="l">
              <a:lnSpc>
                <a:spcPct val="100000"/>
              </a:lnSpc>
              <a:spcBef>
                <a:spcPts val="0"/>
              </a:spcBef>
              <a:spcAft>
                <a:spcPts val="0"/>
              </a:spcAft>
              <a:buClr>
                <a:schemeClr val="lt1"/>
              </a:buClr>
              <a:buSzPct val="25000"/>
              <a:buFont typeface="Cabin"/>
              <a:buNone/>
            </a:pPr>
            <a:r>
              <a:rPr b="1" baseline="0" i="0" lang="en-US" sz="2500" u="none" cap="none" strike="noStrike">
                <a:solidFill>
                  <a:srgbClr val="FF7F00"/>
                </a:solidFill>
                <a:latin typeface="Courier New"/>
                <a:ea typeface="Courier New"/>
                <a:cs typeface="Courier New"/>
                <a:sym typeface="Courier New"/>
              </a:rPr>
              <a:t>[('jan', 100), ('chuck', 1), ('fred', 42)]</a:t>
            </a:r>
          </a:p>
          <a:p>
            <a:pPr indent="0" lvl="0" marL="0" marR="0" rtl="0" algn="l">
              <a:lnSpc>
                <a:spcPct val="100000"/>
              </a:lnSpc>
              <a:spcBef>
                <a:spcPts val="0"/>
              </a:spcBef>
              <a:spcAft>
                <a:spcPts val="0"/>
              </a:spcAft>
              <a:buClr>
                <a:schemeClr val="lt1"/>
              </a:buClr>
              <a:buSzPct val="25000"/>
              <a:buFont typeface="Cabin"/>
              <a:buNone/>
            </a:pPr>
            <a:r>
              <a:rPr b="1" baseline="0" i="0" lang="en-US" sz="2500" u="none" cap="none" strike="noStrike">
                <a:solidFill>
                  <a:schemeClr val="lt1"/>
                </a:solidFill>
                <a:latin typeface="Courier New"/>
                <a:ea typeface="Courier New"/>
                <a:cs typeface="Courier New"/>
                <a:sym typeface="Courier New"/>
              </a:rPr>
              <a:t>&gt;&gt;&gt; </a:t>
            </a:r>
          </a:p>
        </p:txBody>
      </p:sp>
      <p:sp>
        <p:nvSpPr>
          <p:cNvPr id="462" name="Shape 462"/>
          <p:cNvSpPr txBox="1"/>
          <p:nvPr/>
        </p:nvSpPr>
        <p:spPr>
          <a:xfrm>
            <a:off x="8545799" y="7844225"/>
            <a:ext cx="693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400" u="none" cap="none" strike="noStrike">
                <a:solidFill>
                  <a:schemeClr val="lt1"/>
                </a:solidFill>
                <a:latin typeface="Cabin"/>
                <a:ea typeface="Cabin"/>
                <a:cs typeface="Cabin"/>
                <a:sym typeface="Cabin"/>
              </a:rPr>
              <a:t>What is a 'tuple'? - coming soon...</a:t>
            </a:r>
          </a:p>
        </p:txBody>
      </p:sp>
      <p:cxnSp>
        <p:nvCxnSpPr>
          <p:cNvPr id="463" name="Shape 463"/>
          <p:cNvCxnSpPr/>
          <p:nvPr/>
        </p:nvCxnSpPr>
        <p:spPr>
          <a:xfrm>
            <a:off x="10408425" y="6948211"/>
            <a:ext cx="201599" cy="704999"/>
          </a:xfrm>
          <a:prstGeom prst="straightConnector1">
            <a:avLst/>
          </a:prstGeom>
          <a:noFill/>
          <a:ln cap="rnd" w="76200">
            <a:solidFill>
              <a:schemeClr val="lt1"/>
            </a:solidFill>
            <a:prstDash val="solid"/>
            <a:miter/>
            <a:headEnd len="med" w="med" type="stealth"/>
            <a:tailEnd len="med" w="med" type="none"/>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Bonus: Two Iteration Variables!</a:t>
            </a:r>
          </a:p>
        </p:txBody>
      </p:sp>
      <p:sp>
        <p:nvSpPr>
          <p:cNvPr id="469" name="Shape 469"/>
          <p:cNvSpPr txBox="1"/>
          <p:nvPr>
            <p:ph idx="1" type="body"/>
          </p:nvPr>
        </p:nvSpPr>
        <p:spPr>
          <a:xfrm>
            <a:off x="1155700" y="2603500"/>
            <a:ext cx="5344799"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We loop through the </a:t>
            </a:r>
            <a:r>
              <a:rPr b="0" baseline="0" i="0" lang="en-US" sz="3600" u="none" cap="none" strike="noStrike">
                <a:solidFill>
                  <a:srgbClr val="FF7F00"/>
                </a:solidFill>
                <a:latin typeface="Cabin"/>
                <a:ea typeface="Cabin"/>
                <a:cs typeface="Cabin"/>
                <a:sym typeface="Cabin"/>
              </a:rPr>
              <a:t>key</a:t>
            </a:r>
            <a:r>
              <a:rPr b="0" baseline="0" i="0" lang="en-US" sz="3600" u="none" cap="none" strike="noStrike">
                <a:solidFill>
                  <a:schemeClr val="lt1"/>
                </a:solidFill>
                <a:latin typeface="Cabin"/>
                <a:ea typeface="Cabin"/>
                <a:cs typeface="Cabin"/>
                <a:sym typeface="Cabin"/>
              </a:rPr>
              <a:t>-</a:t>
            </a:r>
            <a:r>
              <a:rPr b="0" baseline="0" i="0" lang="en-US" sz="3600" u="none" cap="none" strike="noStrike">
                <a:solidFill>
                  <a:srgbClr val="FFFF00"/>
                </a:solidFill>
                <a:latin typeface="Cabin"/>
                <a:ea typeface="Cabin"/>
                <a:cs typeface="Cabin"/>
                <a:sym typeface="Cabin"/>
              </a:rPr>
              <a:t>value</a:t>
            </a:r>
            <a:r>
              <a:rPr b="0" baseline="0" i="0" lang="en-US" sz="3600" u="none" cap="none" strike="noStrike">
                <a:solidFill>
                  <a:schemeClr val="lt1"/>
                </a:solidFill>
                <a:latin typeface="Cabin"/>
                <a:ea typeface="Cabin"/>
                <a:cs typeface="Cabin"/>
                <a:sym typeface="Cabin"/>
              </a:rPr>
              <a:t> pairs in a dictionary using *two* iteration variables</a:t>
            </a:r>
          </a:p>
          <a:p>
            <a:pPr indent="-457200" lvl="0" marL="457200" marR="0" rtl="0" algn="l">
              <a:lnSpc>
                <a:spcPct val="100000"/>
              </a:lnSpc>
              <a:spcBef>
                <a:spcPts val="3500"/>
              </a:spcBef>
              <a:spcAft>
                <a:spcPts val="100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Each iteration, the first variable is the </a:t>
            </a:r>
            <a:r>
              <a:rPr b="0" baseline="0" i="0" lang="en-US" sz="3600" u="none" cap="none" strike="noStrike">
                <a:solidFill>
                  <a:srgbClr val="FF7F00"/>
                </a:solidFill>
                <a:latin typeface="Cabin"/>
                <a:ea typeface="Cabin"/>
                <a:cs typeface="Cabin"/>
                <a:sym typeface="Cabin"/>
              </a:rPr>
              <a:t>key</a:t>
            </a:r>
            <a:r>
              <a:rPr b="0" baseline="0" i="0" lang="en-US" sz="3600" u="none" cap="none" strike="noStrike">
                <a:solidFill>
                  <a:schemeClr val="lt1"/>
                </a:solidFill>
                <a:latin typeface="Cabin"/>
                <a:ea typeface="Cabin"/>
                <a:cs typeface="Cabin"/>
                <a:sym typeface="Cabin"/>
              </a:rPr>
              <a:t> and the second variable is the </a:t>
            </a:r>
            <a:r>
              <a:rPr b="0" baseline="0" i="1" lang="en-US" sz="3600" u="none" cap="none" strike="noStrike">
                <a:solidFill>
                  <a:schemeClr val="lt1"/>
                </a:solidFill>
                <a:latin typeface="Cabin"/>
                <a:ea typeface="Cabin"/>
                <a:cs typeface="Cabin"/>
                <a:sym typeface="Cabin"/>
              </a:rPr>
              <a:t>corresponding</a:t>
            </a:r>
            <a:r>
              <a:rPr b="0" baseline="0" i="0" lang="en-US" sz="3600" u="none" cap="none" strike="noStrike">
                <a:solidFill>
                  <a:schemeClr val="lt1"/>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value </a:t>
            </a:r>
            <a:r>
              <a:rPr b="0" baseline="0" i="0" lang="en-US" sz="3600" u="none" cap="none" strike="noStrike">
                <a:solidFill>
                  <a:schemeClr val="lt1"/>
                </a:solidFill>
                <a:latin typeface="Cabin"/>
                <a:ea typeface="Cabin"/>
                <a:cs typeface="Cabin"/>
                <a:sym typeface="Cabin"/>
              </a:rPr>
              <a:t>for the key</a:t>
            </a:r>
          </a:p>
        </p:txBody>
      </p:sp>
      <p:sp>
        <p:nvSpPr>
          <p:cNvPr id="470" name="Shape 470"/>
          <p:cNvSpPr txBox="1"/>
          <p:nvPr/>
        </p:nvSpPr>
        <p:spPr>
          <a:xfrm>
            <a:off x="7423599" y="2970250"/>
            <a:ext cx="81642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baseline="0" i="0" lang="en-US" sz="2800" u="none" cap="none" strike="noStrike">
                <a:solidFill>
                  <a:schemeClr val="lt1"/>
                </a:solidFill>
                <a:latin typeface="Courier New"/>
                <a:ea typeface="Courier New"/>
                <a:cs typeface="Courier New"/>
                <a:sym typeface="Courier New"/>
              </a:rPr>
              <a:t>&gt;&gt;&gt; </a:t>
            </a:r>
            <a:r>
              <a:rPr b="1" baseline="0" i="0" lang="en-US" sz="2800" u="none" cap="none" strike="noStrike">
                <a:solidFill>
                  <a:srgbClr val="00FF00"/>
                </a:solidFill>
                <a:latin typeface="Courier New"/>
                <a:ea typeface="Courier New"/>
                <a:cs typeface="Courier New"/>
                <a:sym typeface="Courier New"/>
              </a:rPr>
              <a:t>jjj</a:t>
            </a:r>
            <a:r>
              <a:rPr b="1" baseline="0" i="0" lang="en-US" sz="2800" u="none" cap="none" strike="noStrike">
                <a:solidFill>
                  <a:schemeClr val="lt1"/>
                </a:solidFill>
                <a:latin typeface="Courier New"/>
                <a:ea typeface="Courier New"/>
                <a:cs typeface="Courier New"/>
                <a:sym typeface="Courier New"/>
              </a:rPr>
              <a:t> = { 'chuck' : 1 , 'fred' : 42, 'jan': 100}</a:t>
            </a:r>
          </a:p>
          <a:p>
            <a:pPr indent="0" lvl="0" marL="0" marR="0" rtl="0" algn="l">
              <a:lnSpc>
                <a:spcPct val="100000"/>
              </a:lnSpc>
              <a:spcBef>
                <a:spcPts val="0"/>
              </a:spcBef>
              <a:spcAft>
                <a:spcPts val="0"/>
              </a:spcAft>
              <a:buClr>
                <a:schemeClr val="lt1"/>
              </a:buClr>
              <a:buSzPct val="25000"/>
              <a:buFont typeface="Cabin"/>
              <a:buNone/>
            </a:pPr>
            <a:r>
              <a:rPr b="1" baseline="0" i="0" lang="en-US" sz="2800" u="none" cap="none" strike="noStrike">
                <a:solidFill>
                  <a:schemeClr val="lt1"/>
                </a:solidFill>
                <a:latin typeface="Courier New"/>
                <a:ea typeface="Courier New"/>
                <a:cs typeface="Courier New"/>
                <a:sym typeface="Courier New"/>
              </a:rPr>
              <a:t>&gt;&gt;&gt; for </a:t>
            </a:r>
            <a:r>
              <a:rPr b="1" baseline="0" i="0" lang="en-US" sz="2800" u="none" cap="none" strike="noStrike">
                <a:solidFill>
                  <a:srgbClr val="FF7F00"/>
                </a:solidFill>
                <a:latin typeface="Courier New"/>
                <a:ea typeface="Courier New"/>
                <a:cs typeface="Courier New"/>
                <a:sym typeface="Courier New"/>
              </a:rPr>
              <a:t>aaa</a:t>
            </a:r>
            <a:r>
              <a:rPr b="1" baseline="0" i="0" lang="en-US" sz="2800" u="none" cap="none" strike="noStrike">
                <a:solidFill>
                  <a:schemeClr val="lt1"/>
                </a:solidFill>
                <a:latin typeface="Courier New"/>
                <a:ea typeface="Courier New"/>
                <a:cs typeface="Courier New"/>
                <a:sym typeface="Courier New"/>
              </a:rPr>
              <a:t>,</a:t>
            </a:r>
            <a:r>
              <a:rPr b="1" baseline="0" i="0" lang="en-US" sz="2800" u="none" cap="none" strike="noStrike">
                <a:solidFill>
                  <a:srgbClr val="FFFF00"/>
                </a:solidFill>
                <a:latin typeface="Courier New"/>
                <a:ea typeface="Courier New"/>
                <a:cs typeface="Courier New"/>
                <a:sym typeface="Courier New"/>
              </a:rPr>
              <a:t>bbb</a:t>
            </a:r>
            <a:r>
              <a:rPr b="1" baseline="0" i="0" lang="en-US" sz="2800" u="none" cap="none" strike="noStrike">
                <a:solidFill>
                  <a:schemeClr val="lt1"/>
                </a:solidFill>
                <a:latin typeface="Courier New"/>
                <a:ea typeface="Courier New"/>
                <a:cs typeface="Courier New"/>
                <a:sym typeface="Courier New"/>
              </a:rPr>
              <a:t> in </a:t>
            </a:r>
            <a:r>
              <a:rPr b="1" baseline="0" i="0" lang="en-US" sz="2800" u="none" cap="none" strike="noStrike">
                <a:solidFill>
                  <a:srgbClr val="00FF00"/>
                </a:solidFill>
                <a:latin typeface="Courier New"/>
                <a:ea typeface="Courier New"/>
                <a:cs typeface="Courier New"/>
                <a:sym typeface="Courier New"/>
              </a:rPr>
              <a:t>jjj</a:t>
            </a:r>
            <a:r>
              <a:rPr b="1" baseline="0" i="0" lang="en-US" sz="2800" u="none" cap="none" strike="noStrike">
                <a:solidFill>
                  <a:srgbClr val="FF00FF"/>
                </a:solidFill>
                <a:latin typeface="Courier New"/>
                <a:ea typeface="Courier New"/>
                <a:cs typeface="Courier New"/>
                <a:sym typeface="Courier New"/>
              </a:rPr>
              <a:t>.items</a:t>
            </a:r>
            <a:r>
              <a:rPr b="1" baseline="0"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baseline="0" i="0" lang="en-US" sz="2800" u="none" cap="none" strike="noStrike">
                <a:solidFill>
                  <a:schemeClr val="lt1"/>
                </a:solidFill>
                <a:latin typeface="Courier New"/>
                <a:ea typeface="Courier New"/>
                <a:cs typeface="Courier New"/>
                <a:sym typeface="Courier New"/>
              </a:rPr>
              <a:t>...          print </a:t>
            </a:r>
            <a:r>
              <a:rPr b="1" baseline="0" i="0" lang="en-US" sz="2800" u="none" cap="none" strike="noStrike">
                <a:solidFill>
                  <a:srgbClr val="FF7F00"/>
                </a:solidFill>
                <a:latin typeface="Courier New"/>
                <a:ea typeface="Courier New"/>
                <a:cs typeface="Courier New"/>
                <a:sym typeface="Courier New"/>
              </a:rPr>
              <a:t>aaa</a:t>
            </a:r>
            <a:r>
              <a:rPr b="1" baseline="0" i="0" lang="en-US" sz="2800" u="none" cap="none" strike="noStrike">
                <a:solidFill>
                  <a:schemeClr val="lt1"/>
                </a:solidFill>
                <a:latin typeface="Courier New"/>
                <a:ea typeface="Courier New"/>
                <a:cs typeface="Courier New"/>
                <a:sym typeface="Courier New"/>
              </a:rPr>
              <a:t>, </a:t>
            </a:r>
            <a:r>
              <a:rPr b="1" baseline="0" i="0" lang="en-US" sz="2800" u="none" cap="none" strike="noStrike">
                <a:solidFill>
                  <a:srgbClr val="FFFF00"/>
                </a:solidFill>
                <a:latin typeface="Courier New"/>
                <a:ea typeface="Courier New"/>
                <a:cs typeface="Courier New"/>
                <a:sym typeface="Courier New"/>
              </a:rPr>
              <a:t>bbb</a:t>
            </a:r>
          </a:p>
          <a:p>
            <a:pPr indent="0" lvl="0" marL="0" marR="0" rtl="0" algn="l">
              <a:lnSpc>
                <a:spcPct val="100000"/>
              </a:lnSpc>
              <a:spcBef>
                <a:spcPts val="0"/>
              </a:spcBef>
              <a:spcAft>
                <a:spcPts val="0"/>
              </a:spcAft>
              <a:buClr>
                <a:schemeClr val="lt1"/>
              </a:buClr>
              <a:buSzPct val="25000"/>
              <a:buFont typeface="Cabin"/>
              <a:buNone/>
            </a:pPr>
            <a:r>
              <a:rPr b="1" baseline="0"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7F00"/>
              </a:buClr>
              <a:buSzPct val="25000"/>
              <a:buFont typeface="Cabin"/>
              <a:buNone/>
            </a:pPr>
            <a:r>
              <a:rPr b="1" baseline="0" i="0" lang="en-US" sz="2800" u="none" cap="none" strike="noStrike">
                <a:solidFill>
                  <a:srgbClr val="FF7F00"/>
                </a:solidFill>
                <a:latin typeface="Courier New"/>
                <a:ea typeface="Courier New"/>
                <a:cs typeface="Courier New"/>
                <a:sym typeface="Courier New"/>
              </a:rPr>
              <a:t>jan</a:t>
            </a:r>
            <a:r>
              <a:rPr b="1" baseline="0" i="0" lang="en-US" sz="2800" u="none" cap="none" strike="noStrike">
                <a:solidFill>
                  <a:srgbClr val="FFFF00"/>
                </a:solidFill>
                <a:latin typeface="Courier New"/>
                <a:ea typeface="Courier New"/>
                <a:cs typeface="Courier New"/>
                <a:sym typeface="Courier New"/>
              </a:rPr>
              <a:t> 100</a:t>
            </a:r>
          </a:p>
          <a:p>
            <a:pPr indent="0" lvl="0" marL="0" marR="0" rtl="0" algn="l">
              <a:lnSpc>
                <a:spcPct val="100000"/>
              </a:lnSpc>
              <a:spcBef>
                <a:spcPts val="0"/>
              </a:spcBef>
              <a:spcAft>
                <a:spcPts val="0"/>
              </a:spcAft>
              <a:buClr>
                <a:srgbClr val="FF7F00"/>
              </a:buClr>
              <a:buSzPct val="25000"/>
              <a:buFont typeface="Cabin"/>
              <a:buNone/>
            </a:pPr>
            <a:r>
              <a:rPr b="1" baseline="0" i="0" lang="en-US" sz="2800" u="none" cap="none" strike="noStrike">
                <a:solidFill>
                  <a:srgbClr val="FF7F00"/>
                </a:solidFill>
                <a:latin typeface="Courier New"/>
                <a:ea typeface="Courier New"/>
                <a:cs typeface="Courier New"/>
                <a:sym typeface="Courier New"/>
              </a:rPr>
              <a:t>chuck</a:t>
            </a:r>
            <a:r>
              <a:rPr b="1" baseline="0" i="0" lang="en-US" sz="28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7F00"/>
              </a:buClr>
              <a:buSzPct val="25000"/>
              <a:buFont typeface="Cabin"/>
              <a:buNone/>
            </a:pPr>
            <a:r>
              <a:rPr b="1" baseline="0" i="0" lang="en-US" sz="2800" u="none" cap="none" strike="noStrike">
                <a:solidFill>
                  <a:srgbClr val="FF7F00"/>
                </a:solidFill>
                <a:latin typeface="Courier New"/>
                <a:ea typeface="Courier New"/>
                <a:cs typeface="Courier New"/>
                <a:sym typeface="Courier New"/>
              </a:rPr>
              <a:t>fred</a:t>
            </a:r>
            <a:r>
              <a:rPr b="1" baseline="0" i="0" lang="en-US" sz="2800" u="none" cap="none" strike="noStrike">
                <a:solidFill>
                  <a:srgbClr val="FFFF00"/>
                </a:solidFill>
                <a:latin typeface="Courier New"/>
                <a:ea typeface="Courier New"/>
                <a:cs typeface="Courier New"/>
                <a:sym typeface="Courier New"/>
              </a:rPr>
              <a:t> 42</a:t>
            </a:r>
          </a:p>
          <a:p>
            <a:pPr indent="0" lvl="0" marL="0" marR="0" rtl="0" algn="l">
              <a:lnSpc>
                <a:spcPct val="100000"/>
              </a:lnSpc>
              <a:spcBef>
                <a:spcPts val="0"/>
              </a:spcBef>
              <a:spcAft>
                <a:spcPts val="0"/>
              </a:spcAft>
              <a:buClr>
                <a:schemeClr val="lt1"/>
              </a:buClr>
              <a:buSzPct val="25000"/>
              <a:buFont typeface="Cabin"/>
              <a:buNone/>
            </a:pPr>
            <a:r>
              <a:rPr b="1" baseline="0" i="0" lang="en-US" sz="2800" u="none" cap="none" strike="noStrike">
                <a:solidFill>
                  <a:schemeClr val="lt1"/>
                </a:solidFill>
                <a:latin typeface="Courier New"/>
                <a:ea typeface="Courier New"/>
                <a:cs typeface="Courier New"/>
                <a:sym typeface="Courier New"/>
              </a:rPr>
              <a:t>&gt;&gt;&gt;</a:t>
            </a:r>
            <a:r>
              <a:rPr b="1" baseline="0" i="0" lang="en-US" sz="3000" u="none" cap="none" strike="noStrike">
                <a:solidFill>
                  <a:schemeClr val="lt1"/>
                </a:solidFill>
                <a:latin typeface="Courier New"/>
                <a:ea typeface="Courier New"/>
                <a:cs typeface="Courier New"/>
                <a:sym typeface="Courier New"/>
              </a:rPr>
              <a:t> </a:t>
            </a:r>
          </a:p>
          <a:p>
            <a:pPr indent="0" lvl="0" marL="0" marR="0" rtl="0" algn="ctr">
              <a:lnSpc>
                <a:spcPct val="100000"/>
              </a:lnSpc>
              <a:spcBef>
                <a:spcPts val="0"/>
              </a:spcBef>
              <a:spcAft>
                <a:spcPts val="0"/>
              </a:spcAft>
              <a:buNone/>
            </a:pPr>
            <a:r>
              <a:t/>
            </a:r>
            <a:endParaRPr b="1" sz="3000">
              <a:latin typeface="Courier New"/>
              <a:ea typeface="Courier New"/>
              <a:cs typeface="Courier New"/>
              <a:sym typeface="Courier New"/>
            </a:endParaRPr>
          </a:p>
        </p:txBody>
      </p:sp>
      <p:sp>
        <p:nvSpPr>
          <p:cNvPr id="471" name="Shape 471"/>
          <p:cNvSpPr txBox="1"/>
          <p:nvPr/>
        </p:nvSpPr>
        <p:spPr>
          <a:xfrm>
            <a:off x="12560300" y="7200900"/>
            <a:ext cx="14954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[chuck]</a:t>
            </a:r>
          </a:p>
        </p:txBody>
      </p:sp>
      <p:sp>
        <p:nvSpPr>
          <p:cNvPr id="472" name="Shape 472"/>
          <p:cNvSpPr txBox="1"/>
          <p:nvPr/>
        </p:nvSpPr>
        <p:spPr>
          <a:xfrm>
            <a:off x="14351000" y="7188200"/>
            <a:ext cx="368299" cy="647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1</a:t>
            </a:r>
          </a:p>
        </p:txBody>
      </p:sp>
      <p:sp>
        <p:nvSpPr>
          <p:cNvPr id="473" name="Shape 473"/>
          <p:cNvSpPr txBox="1"/>
          <p:nvPr/>
        </p:nvSpPr>
        <p:spPr>
          <a:xfrm>
            <a:off x="12847636" y="8026400"/>
            <a:ext cx="11574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[fred]</a:t>
            </a:r>
          </a:p>
        </p:txBody>
      </p:sp>
      <p:sp>
        <p:nvSpPr>
          <p:cNvPr id="474" name="Shape 474"/>
          <p:cNvSpPr txBox="1"/>
          <p:nvPr/>
        </p:nvSpPr>
        <p:spPr>
          <a:xfrm>
            <a:off x="14300200" y="8013700"/>
            <a:ext cx="596900" cy="647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42</a:t>
            </a:r>
          </a:p>
        </p:txBody>
      </p:sp>
      <p:sp>
        <p:nvSpPr>
          <p:cNvPr id="475" name="Shape 475"/>
          <p:cNvSpPr txBox="1"/>
          <p:nvPr/>
        </p:nvSpPr>
        <p:spPr>
          <a:xfrm>
            <a:off x="13266737" y="5638800"/>
            <a:ext cx="700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aaa</a:t>
            </a:r>
          </a:p>
        </p:txBody>
      </p:sp>
      <p:sp>
        <p:nvSpPr>
          <p:cNvPr id="476" name="Shape 476"/>
          <p:cNvSpPr txBox="1"/>
          <p:nvPr/>
        </p:nvSpPr>
        <p:spPr>
          <a:xfrm>
            <a:off x="14284325" y="5638800"/>
            <a:ext cx="8000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bbb</a:t>
            </a:r>
          </a:p>
        </p:txBody>
      </p:sp>
      <p:sp>
        <p:nvSpPr>
          <p:cNvPr id="477" name="Shape 477"/>
          <p:cNvSpPr txBox="1"/>
          <p:nvPr/>
        </p:nvSpPr>
        <p:spPr>
          <a:xfrm>
            <a:off x="13100050" y="6388100"/>
            <a:ext cx="9429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[jan]</a:t>
            </a:r>
          </a:p>
        </p:txBody>
      </p:sp>
      <p:sp>
        <p:nvSpPr>
          <p:cNvPr id="478" name="Shape 478"/>
          <p:cNvSpPr txBox="1"/>
          <p:nvPr/>
        </p:nvSpPr>
        <p:spPr>
          <a:xfrm>
            <a:off x="14338300" y="6375400"/>
            <a:ext cx="825499" cy="647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100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What is </a:t>
            </a:r>
            <a:r>
              <a:rPr b="0" baseline="0" i="0" lang="en-US" sz="7600" u="none" cap="none" strike="noStrike">
                <a:solidFill>
                  <a:srgbClr val="FF0000"/>
                </a:solidFill>
                <a:latin typeface="Cabin"/>
                <a:ea typeface="Cabin"/>
                <a:cs typeface="Cabin"/>
                <a:sym typeface="Cabin"/>
              </a:rPr>
              <a:t>not</a:t>
            </a:r>
            <a:r>
              <a:rPr b="0" baseline="0" i="0" lang="en-US" sz="7600" u="none" cap="none" strike="noStrike">
                <a:solidFill>
                  <a:schemeClr val="lt1"/>
                </a:solidFill>
                <a:latin typeface="Cabin"/>
                <a:ea typeface="Cabin"/>
                <a:cs typeface="Cabin"/>
                <a:sym typeface="Cabin"/>
              </a:rPr>
              <a:t> a </a:t>
            </a:r>
            <a:r>
              <a:rPr b="0" baseline="0" i="0" lang="en-US" sz="7600" u="none" cap="none" strike="noStrike">
                <a:solidFill>
                  <a:schemeClr val="lt1"/>
                </a:solidFill>
                <a:latin typeface="Arial"/>
                <a:ea typeface="Arial"/>
                <a:cs typeface="Arial"/>
                <a:sym typeface="Arial"/>
              </a:rPr>
              <a:t>“</a:t>
            </a:r>
            <a:r>
              <a:rPr b="0" baseline="0" i="0" lang="en-US" sz="7600" u="none" cap="none" strike="noStrike">
                <a:solidFill>
                  <a:schemeClr val="lt1"/>
                </a:solidFill>
                <a:latin typeface="Cabin"/>
                <a:ea typeface="Cabin"/>
                <a:cs typeface="Cabin"/>
                <a:sym typeface="Cabin"/>
              </a:rPr>
              <a:t>Collection</a:t>
            </a:r>
            <a:r>
              <a:rPr b="0" baseline="0" i="0" lang="en-US" sz="7600" u="none" cap="none" strike="noStrike">
                <a:solidFill>
                  <a:schemeClr val="lt1"/>
                </a:solidFill>
                <a:latin typeface="Arial"/>
                <a:ea typeface="Arial"/>
                <a:cs typeface="Arial"/>
                <a:sym typeface="Arial"/>
              </a:rPr>
              <a:t>”</a:t>
            </a:r>
          </a:p>
        </p:txBody>
      </p:sp>
      <p:sp>
        <p:nvSpPr>
          <p:cNvPr id="216" name="Shape 216"/>
          <p:cNvSpPr txBox="1"/>
          <p:nvPr>
            <p:ph idx="1" type="body"/>
          </p:nvPr>
        </p:nvSpPr>
        <p:spPr>
          <a:xfrm>
            <a:off x="1155700" y="2603500"/>
            <a:ext cx="13931900" cy="1981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Most of our </a:t>
            </a:r>
            <a:r>
              <a:rPr b="0" baseline="0" i="0" lang="en-US" sz="3600" u="none" cap="none" strike="noStrike">
                <a:solidFill>
                  <a:srgbClr val="00FF00"/>
                </a:solidFill>
                <a:latin typeface="Cabin"/>
                <a:ea typeface="Cabin"/>
                <a:cs typeface="Cabin"/>
                <a:sym typeface="Cabin"/>
              </a:rPr>
              <a:t>variables</a:t>
            </a:r>
            <a:r>
              <a:rPr b="0" baseline="0" i="0" lang="en-US" sz="3600" u="none" cap="none" strike="noStrike">
                <a:solidFill>
                  <a:schemeClr val="lt1"/>
                </a:solidFill>
                <a:latin typeface="Cabin"/>
                <a:ea typeface="Cabin"/>
                <a:cs typeface="Cabin"/>
                <a:sym typeface="Cabin"/>
              </a:rPr>
              <a:t> have one value in them - when we put a new value in the </a:t>
            </a:r>
            <a:r>
              <a:rPr b="0" baseline="0" i="0" lang="en-US" sz="3600" u="none" cap="none" strike="noStrike">
                <a:solidFill>
                  <a:srgbClr val="00FF00"/>
                </a:solidFill>
                <a:latin typeface="Cabin"/>
                <a:ea typeface="Cabin"/>
                <a:cs typeface="Cabin"/>
                <a:sym typeface="Cabin"/>
              </a:rPr>
              <a:t>variable</a:t>
            </a:r>
            <a:r>
              <a:rPr b="0" baseline="0" i="0" lang="en-US" sz="3600" u="none" cap="none" strike="noStrike">
                <a:solidFill>
                  <a:schemeClr val="lt1"/>
                </a:solidFill>
                <a:latin typeface="Cabin"/>
                <a:ea typeface="Cabin"/>
                <a:cs typeface="Cabin"/>
                <a:sym typeface="Cabin"/>
              </a:rPr>
              <a:t> - the old value is overwritten</a:t>
            </a:r>
          </a:p>
        </p:txBody>
      </p:sp>
      <p:sp>
        <p:nvSpPr>
          <p:cNvPr id="217" name="Shape 217"/>
          <p:cNvSpPr txBox="1"/>
          <p:nvPr/>
        </p:nvSpPr>
        <p:spPr>
          <a:xfrm>
            <a:off x="2959100" y="4870450"/>
            <a:ext cx="125474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python</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Python 2.5.2 (r252:60911, Feb 22 2008, 07:57:53) </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[GCC 4.0.1 (Apple Computer, Inc. build 5363)] on darwin</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00FF00"/>
                </a:solidFill>
                <a:latin typeface="Courier New"/>
                <a:ea typeface="Courier New"/>
                <a:cs typeface="Courier New"/>
                <a:sym typeface="Courier New"/>
              </a:rPr>
              <a:t>x</a:t>
            </a:r>
            <a:r>
              <a:rPr b="1" baseline="0"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00FF00"/>
                </a:solidFill>
                <a:latin typeface="Courier New"/>
                <a:ea typeface="Courier New"/>
                <a:cs typeface="Courier New"/>
                <a:sym typeface="Courier New"/>
              </a:rPr>
              <a:t>x</a:t>
            </a:r>
            <a:r>
              <a:rPr b="1" baseline="0" i="0" lang="en-US" sz="3000" u="none" cap="none" strike="noStrike">
                <a:solidFill>
                  <a:schemeClr val="lt1"/>
                </a:solidFill>
                <a:latin typeface="Courier New"/>
                <a:ea typeface="Courier New"/>
                <a:cs typeface="Courier New"/>
                <a:sym typeface="Courier New"/>
              </a:rPr>
              <a:t> = 4</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chemeClr val="lt1"/>
                </a:solidFill>
                <a:latin typeface="Courier New"/>
                <a:ea typeface="Courier New"/>
                <a:cs typeface="Courier New"/>
                <a:sym typeface="Courier New"/>
              </a:rPr>
              <a:t> </a:t>
            </a:r>
            <a:r>
              <a:rPr b="1" baseline="0" i="0" lang="en-US" sz="3000" u="none" cap="none" strike="noStrike">
                <a:solidFill>
                  <a:srgbClr val="00FF00"/>
                </a:solidFill>
                <a:latin typeface="Courier New"/>
                <a:ea typeface="Courier New"/>
                <a:cs typeface="Courier New"/>
                <a:sym typeface="Courier New"/>
              </a:rPr>
              <a:t>x</a:t>
            </a:r>
          </a:p>
          <a:p>
            <a:pPr indent="0" lvl="0" marL="0" marR="0" rtl="0" algn="l">
              <a:lnSpc>
                <a:spcPct val="100000"/>
              </a:lnSpc>
              <a:spcBef>
                <a:spcPts val="0"/>
              </a:spcBef>
              <a:spcAft>
                <a:spcPts val="0"/>
              </a:spcAft>
              <a:buClr>
                <a:schemeClr val="lt1"/>
              </a:buClr>
              <a:buSzPct val="25000"/>
              <a:buFont typeface="Cabin"/>
              <a:buNone/>
            </a:pPr>
            <a:r>
              <a:rPr b="1" baseline="0" i="0" lang="en-US" sz="3000" u="none" cap="none" strike="noStrike">
                <a:solidFill>
                  <a:schemeClr val="lt1"/>
                </a:solidFill>
                <a:latin typeface="Courier New"/>
                <a:ea typeface="Courier New"/>
                <a:cs typeface="Courier New"/>
                <a:sym typeface="Courier New"/>
              </a:rPr>
              <a:t>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00"/>
                </a:solidFill>
                <a:latin typeface="Courier New"/>
                <a:ea typeface="Courier New"/>
                <a:cs typeface="Courier New"/>
                <a:sym typeface="Courier New"/>
              </a:rPr>
              <a:t>handle = open(name)</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1" baseline="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FF00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FF00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FF00FF"/>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00FF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baseline="0" i="0" lang="en-US" sz="2600" u="none" cap="none" strike="noStrike">
                <a:solidFill>
                  <a:srgbClr val="FF7F00"/>
                </a:solidFill>
                <a:latin typeface="Courier New"/>
                <a:ea typeface="Courier New"/>
                <a:cs typeface="Courier New"/>
                <a:sym typeface="Courier New"/>
              </a:rPr>
              <a:t>print bigword, bigcount</a:t>
            </a:r>
          </a:p>
        </p:txBody>
      </p:sp>
      <p:sp>
        <p:nvSpPr>
          <p:cNvPr id="484" name="Shape 484"/>
          <p:cNvSpPr txBox="1"/>
          <p:nvPr/>
        </p:nvSpPr>
        <p:spPr>
          <a:xfrm>
            <a:off x="10626725" y="4787900"/>
            <a:ext cx="4445099" cy="1689000"/>
          </a:xfrm>
          <a:prstGeom prst="rect">
            <a:avLst/>
          </a:prstGeom>
          <a:noFill/>
          <a:ln cap="rnd"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b="0" baseline="0" i="0" lang="en-US" sz="3600" u="none" cap="none" strike="noStrike">
                <a:solidFill>
                  <a:schemeClr val="lt1"/>
                </a:solidFill>
                <a:latin typeface="Cabin"/>
                <a:ea typeface="Cabin"/>
                <a:cs typeface="Cabin"/>
                <a:sym typeface="Cabin"/>
              </a:rPr>
              <a:t>.txt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85" name="Shape 485"/>
          <p:cNvSpPr txBox="1"/>
          <p:nvPr/>
        </p:nvSpPr>
        <p:spPr>
          <a:xfrm>
            <a:off x="10626725" y="1705475"/>
            <a:ext cx="4445099" cy="1689000"/>
          </a:xfrm>
          <a:prstGeom prst="rect">
            <a:avLst/>
          </a:prstGeom>
          <a:noFill/>
          <a:ln cap="rnd"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Enter file: </a:t>
            </a:r>
            <a:r>
              <a:rPr b="0" baseline="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to 16</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Summary</a:t>
            </a:r>
          </a:p>
        </p:txBody>
      </p:sp>
      <p:pic>
        <p:nvPicPr>
          <p:cNvPr id="491" name="Shape 491"/>
          <p:cNvPicPr preferRelativeResize="0"/>
          <p:nvPr/>
        </p:nvPicPr>
        <p:blipFill rotWithShape="1">
          <a:blip r:embed="rId3">
            <a:alphaModFix/>
          </a:blip>
          <a:srcRect b="0" l="0" r="0" t="0"/>
          <a:stretch/>
        </p:blipFill>
        <p:spPr>
          <a:xfrm>
            <a:off x="1152525" y="2286000"/>
            <a:ext cx="13935074" cy="6022974"/>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00FF00"/>
                </a:solidFill>
              </a:rPr>
              <a:t>Acknowledgements / Contributions</a:t>
            </a:r>
          </a:p>
        </p:txBody>
      </p:sp>
      <p:sp>
        <p:nvSpPr>
          <p:cNvPr id="497" name="Shape 497"/>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498" name="Shape 498"/>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499" name="Shape 499"/>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00" name="Shape 500"/>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01" name="Shape 501"/>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A Story of  Two Collections..</a:t>
            </a:r>
          </a:p>
        </p:txBody>
      </p:sp>
      <p:sp>
        <p:nvSpPr>
          <p:cNvPr id="223" name="Shape 223"/>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00FF00"/>
              </a:buClr>
              <a:buSzPct val="100000"/>
              <a:buFont typeface="Cabin"/>
              <a:buChar char="•"/>
            </a:pPr>
            <a:r>
              <a:rPr b="0" baseline="0" i="0" lang="en-US" sz="3600" u="none" cap="none" strike="noStrike">
                <a:solidFill>
                  <a:srgbClr val="00FF00"/>
                </a:solidFill>
                <a:latin typeface="Cabin"/>
                <a:ea typeface="Cabin"/>
                <a:cs typeface="Cabin"/>
                <a:sym typeface="Cabin"/>
              </a:rPr>
              <a:t>List</a:t>
            </a:r>
          </a:p>
          <a:p>
            <a:pPr indent="-371094" lvl="1" marL="1041400" marR="0" rtl="0" algn="l">
              <a:lnSpc>
                <a:spcPct val="100000"/>
              </a:lnSpc>
              <a:spcBef>
                <a:spcPts val="3500"/>
              </a:spcBef>
              <a:spcAft>
                <a:spcPts val="0"/>
              </a:spcAft>
              <a:buClr>
                <a:schemeClr val="lt1"/>
              </a:buClr>
              <a:buSzPct val="100000"/>
              <a:buFont typeface="Cabin"/>
              <a:buChar char="&gt;"/>
            </a:pPr>
            <a:r>
              <a:rPr b="0" baseline="0" i="0" lang="en-US" sz="3600" u="none" cap="none" strike="noStrike">
                <a:solidFill>
                  <a:schemeClr val="lt1"/>
                </a:solidFill>
                <a:latin typeface="Cabin"/>
                <a:ea typeface="Cabin"/>
                <a:cs typeface="Cabin"/>
                <a:sym typeface="Cabin"/>
              </a:rPr>
              <a:t>A linear collection of values that stay in order</a:t>
            </a:r>
          </a:p>
          <a:p>
            <a:pPr indent="0" lvl="0" marL="568706" marR="0" rtl="0" algn="l">
              <a:spcBef>
                <a:spcPts val="3500"/>
              </a:spcBef>
              <a:spcAft>
                <a:spcPts val="0"/>
              </a:spcAft>
              <a:buClr>
                <a:schemeClr val="lt1"/>
              </a:buClr>
              <a:buFont typeface="Cabin"/>
              <a:buNone/>
            </a:pPr>
            <a:r>
              <a:t/>
            </a:r>
            <a:endParaRPr b="0" baseline="0" i="0" sz="3600" u="none" cap="none" strike="noStrike">
              <a:solidFill>
                <a:schemeClr val="lt1"/>
              </a:solidFill>
              <a:latin typeface="Cabin"/>
              <a:ea typeface="Cabin"/>
              <a:cs typeface="Cabin"/>
              <a:sym typeface="Cabin"/>
            </a:endParaRPr>
          </a:p>
          <a:p>
            <a:pPr indent="-371094" lvl="0" marL="749300" marR="0" rtl="0" algn="l">
              <a:lnSpc>
                <a:spcPct val="100000"/>
              </a:lnSpc>
              <a:spcBef>
                <a:spcPts val="3500"/>
              </a:spcBef>
              <a:spcAft>
                <a:spcPts val="0"/>
              </a:spcAft>
              <a:buClr>
                <a:srgbClr val="FF0000"/>
              </a:buClr>
              <a:buSzPct val="100000"/>
              <a:buFont typeface="Cabin"/>
              <a:buChar char="•"/>
            </a:pPr>
            <a:r>
              <a:rPr b="0" baseline="0" i="0" lang="en-US" sz="3600" u="none" cap="none" strike="noStrike">
                <a:solidFill>
                  <a:srgbClr val="FF0000"/>
                </a:solidFill>
                <a:latin typeface="Cabin"/>
                <a:ea typeface="Cabin"/>
                <a:cs typeface="Cabin"/>
                <a:sym typeface="Cabin"/>
              </a:rPr>
              <a:t>Dictionary</a:t>
            </a:r>
          </a:p>
          <a:p>
            <a:pPr indent="-371094" lvl="1" marL="1041400" marR="0" rtl="0" algn="l">
              <a:lnSpc>
                <a:spcPct val="100000"/>
              </a:lnSpc>
              <a:spcBef>
                <a:spcPts val="3500"/>
              </a:spcBef>
              <a:spcAft>
                <a:spcPts val="0"/>
              </a:spcAft>
              <a:buClr>
                <a:schemeClr val="lt1"/>
              </a:buClr>
              <a:buSzPct val="100000"/>
              <a:buFont typeface="Cabin"/>
              <a:buChar char="&gt;"/>
            </a:pPr>
            <a:r>
              <a:rPr b="0" baseline="0" i="0" lang="en-US" sz="3600" u="none" cap="none" strike="noStrike">
                <a:solidFill>
                  <a:schemeClr val="lt1"/>
                </a:solidFill>
                <a:latin typeface="Cabin"/>
                <a:ea typeface="Cabin"/>
                <a:cs typeface="Cabin"/>
                <a:sym typeface="Cabin"/>
              </a:rPr>
              <a:t>A </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bag</a:t>
            </a:r>
            <a:r>
              <a:rPr b="0" baseline="0" i="0" lang="en-US" sz="3600" u="none" cap="none" strike="noStrike">
                <a:solidFill>
                  <a:schemeClr val="lt1"/>
                </a:solidFill>
                <a:latin typeface="Arial"/>
                <a:ea typeface="Arial"/>
                <a:cs typeface="Arial"/>
                <a:sym typeface="Arial"/>
              </a:rPr>
              <a:t>”</a:t>
            </a:r>
            <a:r>
              <a:rPr b="0" baseline="0" i="0" lang="en-US" sz="3600" u="none" cap="none" strike="noStrike">
                <a:solidFill>
                  <a:schemeClr val="lt1"/>
                </a:solidFill>
                <a:latin typeface="Cabin"/>
                <a:ea typeface="Cabin"/>
                <a:cs typeface="Cabin"/>
                <a:sym typeface="Cabin"/>
              </a:rPr>
              <a:t> of values, each with its own label</a:t>
            </a:r>
          </a:p>
        </p:txBody>
      </p:sp>
      <p:pic>
        <p:nvPicPr>
          <p:cNvPr id="224" name="Shape 224"/>
          <p:cNvPicPr preferRelativeResize="0"/>
          <p:nvPr/>
        </p:nvPicPr>
        <p:blipFill rotWithShape="1">
          <a:blip r:embed="rId3">
            <a:alphaModFix/>
          </a:blip>
          <a:srcRect b="0" l="0" r="0" t="0"/>
          <a:stretch/>
        </p:blipFill>
        <p:spPr>
          <a:xfrm>
            <a:off x="13081000" y="2400300"/>
            <a:ext cx="2400300" cy="2451100"/>
          </a:xfrm>
          <a:prstGeom prst="rect">
            <a:avLst/>
          </a:prstGeom>
          <a:noFill/>
          <a:ln>
            <a:noFill/>
          </a:ln>
        </p:spPr>
      </p:pic>
      <p:pic>
        <p:nvPicPr>
          <p:cNvPr id="225" name="Shape 225"/>
          <p:cNvPicPr preferRelativeResize="0"/>
          <p:nvPr/>
        </p:nvPicPr>
        <p:blipFill rotWithShape="1">
          <a:blip r:embed="rId4">
            <a:alphaModFix/>
          </a:blip>
          <a:srcRect b="0" l="0" r="0" t="0"/>
          <a:stretch/>
        </p:blipFill>
        <p:spPr>
          <a:xfrm>
            <a:off x="11603036" y="2438400"/>
            <a:ext cx="815975" cy="2374899"/>
          </a:xfrm>
          <a:prstGeom prst="rect">
            <a:avLst/>
          </a:prstGeom>
          <a:noFill/>
          <a:ln>
            <a:noFill/>
          </a:ln>
        </p:spPr>
      </p:pic>
      <p:pic>
        <p:nvPicPr>
          <p:cNvPr id="226" name="Shape 226"/>
          <p:cNvPicPr preferRelativeResize="0"/>
          <p:nvPr/>
        </p:nvPicPr>
        <p:blipFill rotWithShape="1">
          <a:blip r:embed="rId5">
            <a:alphaModFix/>
          </a:blip>
          <a:srcRect b="0" l="0" r="0" t="0"/>
          <a:stretch/>
        </p:blipFill>
        <p:spPr>
          <a:xfrm>
            <a:off x="12369800" y="5321300"/>
            <a:ext cx="3200399" cy="3378299"/>
          </a:xfrm>
          <a:prstGeom prst="rect">
            <a:avLst/>
          </a:prstGeom>
          <a:noFill/>
          <a:ln>
            <a:noFill/>
          </a:ln>
        </p:spPr>
      </p:pic>
      <p:pic>
        <p:nvPicPr>
          <p:cNvPr id="227" name="Shape 227"/>
          <p:cNvPicPr preferRelativeResize="0"/>
          <p:nvPr/>
        </p:nvPicPr>
        <p:blipFill rotWithShape="1">
          <a:blip r:embed="rId6">
            <a:alphaModFix/>
          </a:blip>
          <a:srcRect b="0" l="0" r="0" t="0"/>
          <a:stretch/>
        </p:blipFill>
        <p:spPr>
          <a:xfrm>
            <a:off x="9745661" y="5562600"/>
            <a:ext cx="1889125" cy="1384299"/>
          </a:xfrm>
          <a:prstGeom prst="rect">
            <a:avLst/>
          </a:prstGeom>
          <a:noFill/>
          <a:ln>
            <a:noFill/>
          </a:ln>
        </p:spPr>
      </p:pic>
      <p:pic>
        <p:nvPicPr>
          <p:cNvPr id="228" name="Shape 228"/>
          <p:cNvPicPr preferRelativeResize="0"/>
          <p:nvPr/>
        </p:nvPicPr>
        <p:blipFill rotWithShape="1">
          <a:blip r:embed="rId7">
            <a:alphaModFix/>
          </a:blip>
          <a:srcRect b="0" l="0" r="0" t="0"/>
          <a:stretch/>
        </p:blipFill>
        <p:spPr>
          <a:xfrm>
            <a:off x="481012" y="673100"/>
            <a:ext cx="1525499" cy="1524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1155700" y="673100"/>
            <a:ext cx="5333999"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Dictionaries</a:t>
            </a:r>
          </a:p>
        </p:txBody>
      </p:sp>
      <p:pic>
        <p:nvPicPr>
          <p:cNvPr id="234" name="Shape 234"/>
          <p:cNvPicPr preferRelativeResize="0"/>
          <p:nvPr/>
        </p:nvPicPr>
        <p:blipFill rotWithShape="1">
          <a:blip r:embed="rId3">
            <a:alphaModFix/>
          </a:blip>
          <a:srcRect b="0" l="0" r="0" t="0"/>
          <a:stretch/>
        </p:blipFill>
        <p:spPr>
          <a:xfrm>
            <a:off x="7708900" y="428625"/>
            <a:ext cx="7353300" cy="7762875"/>
          </a:xfrm>
          <a:prstGeom prst="rect">
            <a:avLst/>
          </a:prstGeom>
          <a:noFill/>
          <a:ln>
            <a:noFill/>
          </a:ln>
        </p:spPr>
      </p:pic>
      <p:pic>
        <p:nvPicPr>
          <p:cNvPr id="235" name="Shape 235"/>
          <p:cNvPicPr preferRelativeResize="0"/>
          <p:nvPr/>
        </p:nvPicPr>
        <p:blipFill rotWithShape="1">
          <a:blip r:embed="rId4">
            <a:alphaModFix/>
          </a:blip>
          <a:srcRect b="0" l="0" r="0" t="0"/>
          <a:stretch/>
        </p:blipFill>
        <p:spPr>
          <a:xfrm>
            <a:off x="1320812" y="4578350"/>
            <a:ext cx="4533899" cy="3320999"/>
          </a:xfrm>
          <a:prstGeom prst="rect">
            <a:avLst/>
          </a:prstGeom>
          <a:noFill/>
          <a:ln>
            <a:noFill/>
          </a:ln>
        </p:spPr>
      </p:pic>
      <p:sp>
        <p:nvSpPr>
          <p:cNvPr id="236" name="Shape 236"/>
          <p:cNvSpPr txBox="1"/>
          <p:nvPr/>
        </p:nvSpPr>
        <p:spPr>
          <a:xfrm>
            <a:off x="11539525" y="6477000"/>
            <a:ext cx="17976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money</a:t>
            </a:r>
          </a:p>
        </p:txBody>
      </p:sp>
      <p:sp>
        <p:nvSpPr>
          <p:cNvPr id="237" name="Shape 237"/>
          <p:cNvSpPr txBox="1"/>
          <p:nvPr/>
        </p:nvSpPr>
        <p:spPr>
          <a:xfrm>
            <a:off x="13428678" y="3479800"/>
            <a:ext cx="13925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tissue</a:t>
            </a:r>
          </a:p>
        </p:txBody>
      </p:sp>
      <p:sp>
        <p:nvSpPr>
          <p:cNvPr id="238" name="Shape 238"/>
          <p:cNvSpPr txBox="1"/>
          <p:nvPr/>
        </p:nvSpPr>
        <p:spPr>
          <a:xfrm>
            <a:off x="7764625" y="40005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calculator</a:t>
            </a:r>
          </a:p>
        </p:txBody>
      </p:sp>
      <p:sp>
        <p:nvSpPr>
          <p:cNvPr id="239" name="Shape 239"/>
          <p:cNvSpPr txBox="1"/>
          <p:nvPr/>
        </p:nvSpPr>
        <p:spPr>
          <a:xfrm>
            <a:off x="6781800" y="56388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perfume</a:t>
            </a:r>
          </a:p>
        </p:txBody>
      </p:sp>
      <p:sp>
        <p:nvSpPr>
          <p:cNvPr id="240" name="Shape 240"/>
          <p:cNvSpPr txBox="1"/>
          <p:nvPr/>
        </p:nvSpPr>
        <p:spPr>
          <a:xfrm>
            <a:off x="7761273" y="7277100"/>
            <a:ext cx="13287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candy</a:t>
            </a:r>
          </a:p>
        </p:txBody>
      </p:sp>
      <p:sp>
        <p:nvSpPr>
          <p:cNvPr id="241" name="Shape 241"/>
          <p:cNvSpPr txBox="1"/>
          <p:nvPr/>
        </p:nvSpPr>
        <p:spPr>
          <a:xfrm>
            <a:off x="2587575" y="8318500"/>
            <a:ext cx="11531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5"/>
              </a:rPr>
              <a:t>http://en.wikipedia.org/wiki/Associative_array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Dictionaries</a:t>
            </a:r>
          </a:p>
        </p:txBody>
      </p:sp>
      <p:sp>
        <p:nvSpPr>
          <p:cNvPr id="247" name="Shape 247"/>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32994" lvl="0" marL="749300" marR="0" rtl="0" algn="l">
              <a:lnSpc>
                <a:spcPct val="100000"/>
              </a:lnSpc>
              <a:spcBef>
                <a:spcPts val="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Dictionaries are Python’s most powerful data collection</a:t>
            </a:r>
          </a:p>
          <a:p>
            <a:pPr indent="-332994" lvl="0" marL="749300" marR="0" rtl="0" algn="l">
              <a:lnSpc>
                <a:spcPct val="100000"/>
              </a:lnSpc>
              <a:spcBef>
                <a:spcPts val="350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Dictionaries allow us to do fast database-like operations in Python</a:t>
            </a:r>
          </a:p>
          <a:p>
            <a:pPr indent="-332994" lvl="0" marL="749300" marR="0" rtl="0" algn="l">
              <a:lnSpc>
                <a:spcPct val="100000"/>
              </a:lnSpc>
              <a:spcBef>
                <a:spcPts val="350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Dictionaries have different names in different languages</a:t>
            </a:r>
          </a:p>
          <a:p>
            <a:pPr indent="-332994" lvl="1" marL="1041400" marR="0" rtl="0" algn="l">
              <a:lnSpc>
                <a:spcPct val="100000"/>
              </a:lnSpc>
              <a:spcBef>
                <a:spcPts val="3500"/>
              </a:spcBef>
              <a:spcAft>
                <a:spcPts val="0"/>
              </a:spcAft>
              <a:buClr>
                <a:schemeClr val="lt1"/>
              </a:buClr>
              <a:buSzPct val="100000"/>
              <a:buFont typeface="Cabin"/>
              <a:buChar char="&gt;"/>
            </a:pPr>
            <a:r>
              <a:rPr b="0" baseline="0" i="0" lang="en-US" sz="3000" u="none" cap="none" strike="noStrike">
                <a:solidFill>
                  <a:schemeClr val="lt1"/>
                </a:solidFill>
                <a:latin typeface="Cabin"/>
                <a:ea typeface="Cabin"/>
                <a:cs typeface="Cabin"/>
                <a:sym typeface="Cabin"/>
              </a:rPr>
              <a:t>Associative Arrays - Perl / P</a:t>
            </a:r>
            <a:r>
              <a:rPr lang="en-US" sz="3000">
                <a:solidFill>
                  <a:schemeClr val="lt1"/>
                </a:solidFill>
                <a:latin typeface="Cabin"/>
                <a:ea typeface="Cabin"/>
                <a:cs typeface="Cabin"/>
                <a:sym typeface="Cabin"/>
              </a:rPr>
              <a:t>HP</a:t>
            </a:r>
          </a:p>
          <a:p>
            <a:pPr indent="-332994" lvl="1" marL="1041400" marR="0" rtl="0" algn="l">
              <a:lnSpc>
                <a:spcPct val="100000"/>
              </a:lnSpc>
              <a:spcBef>
                <a:spcPts val="3500"/>
              </a:spcBef>
              <a:spcAft>
                <a:spcPts val="0"/>
              </a:spcAft>
              <a:buClr>
                <a:schemeClr val="lt1"/>
              </a:buClr>
              <a:buSzPct val="100000"/>
              <a:buFont typeface="Cabin"/>
              <a:buChar char="&gt;"/>
            </a:pPr>
            <a:r>
              <a:rPr b="0" baseline="0" i="0" lang="en-US" sz="3000" u="none" cap="none" strike="noStrike">
                <a:solidFill>
                  <a:schemeClr val="lt1"/>
                </a:solidFill>
                <a:latin typeface="Cabin"/>
                <a:ea typeface="Cabin"/>
                <a:cs typeface="Cabin"/>
                <a:sym typeface="Cabin"/>
              </a:rPr>
              <a:t>Properties or Map or HashMap - Java</a:t>
            </a:r>
          </a:p>
          <a:p>
            <a:pPr indent="-332994" lvl="1" marL="1041400" marR="0" rtl="0" algn="l">
              <a:lnSpc>
                <a:spcPct val="100000"/>
              </a:lnSpc>
              <a:spcBef>
                <a:spcPts val="3500"/>
              </a:spcBef>
              <a:spcAft>
                <a:spcPts val="0"/>
              </a:spcAft>
              <a:buClr>
                <a:schemeClr val="lt1"/>
              </a:buClr>
              <a:buSzPct val="100000"/>
              <a:buFont typeface="Cabin"/>
              <a:buChar char="&gt;"/>
            </a:pPr>
            <a:r>
              <a:rPr b="0" baseline="0" i="0" lang="en-US" sz="3000" u="none" cap="none" strike="noStrike">
                <a:solidFill>
                  <a:schemeClr val="lt1"/>
                </a:solidFill>
                <a:latin typeface="Cabin"/>
                <a:ea typeface="Cabin"/>
                <a:cs typeface="Cabin"/>
                <a:sym typeface="Cabin"/>
              </a:rPr>
              <a:t>Property Bag - C# / .Net</a:t>
            </a:r>
          </a:p>
        </p:txBody>
      </p:sp>
      <p:sp>
        <p:nvSpPr>
          <p:cNvPr id="248" name="Shape 248"/>
          <p:cNvSpPr txBox="1"/>
          <p:nvPr/>
        </p:nvSpPr>
        <p:spPr>
          <a:xfrm>
            <a:off x="1894900" y="8293100"/>
            <a:ext cx="1342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sng" cap="none" strike="noStrike">
                <a:solidFill>
                  <a:srgbClr val="FFFF00"/>
                </a:solidFill>
                <a:latin typeface="Cabin"/>
                <a:ea typeface="Cabin"/>
                <a:cs typeface="Cabin"/>
                <a:sym typeface="Cabin"/>
                <a:hlinkClick r:id="rId3"/>
              </a:rPr>
              <a:t>http://en.wikipedia.org/wiki/Associative_array</a:t>
            </a:r>
          </a:p>
        </p:txBody>
      </p:sp>
      <p:pic>
        <p:nvPicPr>
          <p:cNvPr id="249" name="Shape 249"/>
          <p:cNvPicPr preferRelativeResize="0"/>
          <p:nvPr/>
        </p:nvPicPr>
        <p:blipFill rotWithShape="1">
          <a:blip r:embed="rId4">
            <a:alphaModFix/>
          </a:blip>
          <a:srcRect b="0" l="0" r="0" t="0"/>
          <a:stretch/>
        </p:blipFill>
        <p:spPr>
          <a:xfrm>
            <a:off x="13317537" y="423862"/>
            <a:ext cx="2201862" cy="23240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Dictionaries</a:t>
            </a:r>
          </a:p>
        </p:txBody>
      </p:sp>
      <p:sp>
        <p:nvSpPr>
          <p:cNvPr id="255" name="Shape 255"/>
          <p:cNvSpPr txBox="1"/>
          <p:nvPr>
            <p:ph idx="1" type="body"/>
          </p:nvPr>
        </p:nvSpPr>
        <p:spPr>
          <a:xfrm>
            <a:off x="1155700" y="2603500"/>
            <a:ext cx="60833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Lists </a:t>
            </a:r>
            <a:r>
              <a:rPr b="0" baseline="0" i="0" lang="en-US" sz="3600" u="none" cap="none" strike="noStrike">
                <a:solidFill>
                  <a:srgbClr val="00FFFF"/>
                </a:solidFill>
                <a:latin typeface="Cabin"/>
                <a:ea typeface="Cabin"/>
                <a:cs typeface="Cabin"/>
                <a:sym typeface="Cabin"/>
              </a:rPr>
              <a:t>index</a:t>
            </a:r>
            <a:r>
              <a:rPr b="0" baseline="0" i="0" lang="en-US" sz="3600" u="none" cap="none" strike="noStrike">
                <a:solidFill>
                  <a:schemeClr val="lt1"/>
                </a:solidFill>
                <a:latin typeface="Cabin"/>
                <a:ea typeface="Cabin"/>
                <a:cs typeface="Cabin"/>
                <a:sym typeface="Cabin"/>
              </a:rPr>
              <a:t> their entries based on the position in the list</a:t>
            </a:r>
          </a:p>
          <a:p>
            <a:pPr indent="-371094" lvl="0" marL="749300" marR="0" rtl="0" algn="l">
              <a:lnSpc>
                <a:spcPct val="100000"/>
              </a:lnSpc>
              <a:spcBef>
                <a:spcPts val="3500"/>
              </a:spcBef>
              <a:spcAft>
                <a:spcPts val="0"/>
              </a:spcAft>
              <a:buClr>
                <a:srgbClr val="FF00FF"/>
              </a:buClr>
              <a:buSzPct val="100000"/>
              <a:buFont typeface="Cabin"/>
              <a:buChar char="•"/>
            </a:pPr>
            <a:r>
              <a:rPr b="0" baseline="0" i="0" lang="en-US" sz="3600" u="none" cap="none" strike="noStrike">
                <a:solidFill>
                  <a:srgbClr val="FF00FF"/>
                </a:solidFill>
                <a:latin typeface="Cabin"/>
                <a:ea typeface="Cabin"/>
                <a:cs typeface="Cabin"/>
                <a:sym typeface="Cabin"/>
              </a:rPr>
              <a:t>Dictionaries</a:t>
            </a:r>
            <a:r>
              <a:rPr b="0" baseline="0" i="0" lang="en-US" sz="3600" u="none" cap="none" strike="noStrike">
                <a:solidFill>
                  <a:schemeClr val="lt1"/>
                </a:solidFill>
                <a:latin typeface="Cabin"/>
                <a:ea typeface="Cabin"/>
                <a:cs typeface="Cabin"/>
                <a:sym typeface="Cabin"/>
              </a:rPr>
              <a:t> are like bags - no order</a:t>
            </a:r>
          </a:p>
          <a:p>
            <a:pPr indent="-371094" lvl="0" marL="749300" marR="0" rtl="0" algn="l">
              <a:lnSpc>
                <a:spcPct val="100000"/>
              </a:lnSpc>
              <a:spcBef>
                <a:spcPts val="3500"/>
              </a:spcBef>
              <a:spcAft>
                <a:spcPts val="0"/>
              </a:spcAft>
              <a:buClr>
                <a:schemeClr val="lt1"/>
              </a:buClr>
              <a:buSzPct val="100000"/>
              <a:buFont typeface="Cabin"/>
              <a:buChar char="•"/>
            </a:pPr>
            <a:r>
              <a:rPr b="0" baseline="0" i="0" lang="en-US" sz="3600" u="none" cap="none" strike="noStrike">
                <a:solidFill>
                  <a:schemeClr val="lt1"/>
                </a:solidFill>
                <a:latin typeface="Cabin"/>
                <a:ea typeface="Cabin"/>
                <a:cs typeface="Cabin"/>
                <a:sym typeface="Cabin"/>
              </a:rPr>
              <a:t>So we </a:t>
            </a:r>
            <a:r>
              <a:rPr b="0" baseline="0" i="0" lang="en-US" sz="3600" u="none" cap="none" strike="noStrike">
                <a:solidFill>
                  <a:srgbClr val="00FFFF"/>
                </a:solidFill>
                <a:latin typeface="Cabin"/>
                <a:ea typeface="Cabin"/>
                <a:cs typeface="Cabin"/>
                <a:sym typeface="Cabin"/>
              </a:rPr>
              <a:t>index</a:t>
            </a:r>
            <a:r>
              <a:rPr b="0" baseline="0" i="0" lang="en-US" sz="3600" u="none" cap="none" strike="noStrike">
                <a:solidFill>
                  <a:schemeClr val="lt1"/>
                </a:solidFill>
                <a:latin typeface="Cabin"/>
                <a:ea typeface="Cabin"/>
                <a:cs typeface="Cabin"/>
                <a:sym typeface="Cabin"/>
              </a:rPr>
              <a:t> the things we put in the </a:t>
            </a:r>
            <a:r>
              <a:rPr b="0" baseline="0" i="0" lang="en-US" sz="3600" u="none" cap="none" strike="noStrike">
                <a:solidFill>
                  <a:srgbClr val="FF00FF"/>
                </a:solidFill>
                <a:latin typeface="Cabin"/>
                <a:ea typeface="Cabin"/>
                <a:cs typeface="Cabin"/>
                <a:sym typeface="Cabin"/>
              </a:rPr>
              <a:t>dictionary</a:t>
            </a:r>
            <a:r>
              <a:rPr b="0" baseline="0" i="0" lang="en-US" sz="3600" u="none" cap="none" strike="noStrike">
                <a:solidFill>
                  <a:schemeClr val="lt1"/>
                </a:solidFill>
                <a:latin typeface="Cabin"/>
                <a:ea typeface="Cabin"/>
                <a:cs typeface="Cabin"/>
                <a:sym typeface="Cabin"/>
              </a:rPr>
              <a:t> with a </a:t>
            </a:r>
            <a:r>
              <a:rPr b="0" baseline="0" i="0" lang="en-US" sz="3600" u="none" cap="none" strike="noStrike">
                <a:solidFill>
                  <a:srgbClr val="00FFFF"/>
                </a:solidFill>
                <a:latin typeface="Arial"/>
                <a:ea typeface="Arial"/>
                <a:cs typeface="Arial"/>
                <a:sym typeface="Arial"/>
              </a:rPr>
              <a:t>“</a:t>
            </a:r>
            <a:r>
              <a:rPr b="0" baseline="0" i="0" lang="en-US" sz="3600" u="none" cap="none" strike="noStrike">
                <a:solidFill>
                  <a:srgbClr val="00FFFF"/>
                </a:solidFill>
                <a:latin typeface="Cabin"/>
                <a:ea typeface="Cabin"/>
                <a:cs typeface="Cabin"/>
                <a:sym typeface="Cabin"/>
              </a:rPr>
              <a:t>lookup tag</a:t>
            </a:r>
            <a:r>
              <a:rPr b="0" baseline="0" i="0" lang="en-US" sz="3600" u="none" cap="none" strike="noStrike">
                <a:solidFill>
                  <a:srgbClr val="00FFFF"/>
                </a:solidFill>
                <a:latin typeface="Arial"/>
                <a:ea typeface="Arial"/>
                <a:cs typeface="Arial"/>
                <a:sym typeface="Arial"/>
              </a:rPr>
              <a:t>”</a:t>
            </a:r>
          </a:p>
        </p:txBody>
      </p:sp>
      <p:sp>
        <p:nvSpPr>
          <p:cNvPr id="256" name="Shape 256"/>
          <p:cNvSpPr txBox="1"/>
          <p:nvPr/>
        </p:nvSpPr>
        <p:spPr>
          <a:xfrm>
            <a:off x="8242775" y="2155825"/>
            <a:ext cx="7428900" cy="644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&gt;&gt;&gt; </a:t>
            </a:r>
            <a:r>
              <a:rPr b="1" baseline="0" i="0" lang="en-US" sz="2400" u="none" cap="none" strike="noStrike">
                <a:solidFill>
                  <a:srgbClr val="00FF00"/>
                </a:solidFill>
                <a:latin typeface="Courier New"/>
                <a:ea typeface="Courier New"/>
                <a:cs typeface="Courier New"/>
                <a:sym typeface="Courier New"/>
              </a:rPr>
              <a:t>purse</a:t>
            </a:r>
            <a:r>
              <a:rPr b="1" baseline="0" i="0" lang="en-US" sz="2400" u="none" cap="none" strike="noStrike">
                <a:solidFill>
                  <a:schemeClr val="lt1"/>
                </a:solidFill>
                <a:latin typeface="Courier New"/>
                <a:ea typeface="Courier New"/>
                <a:cs typeface="Courier New"/>
                <a:sym typeface="Courier New"/>
              </a:rPr>
              <a:t> = </a:t>
            </a:r>
            <a:r>
              <a:rPr b="1" baseline="0" i="0" lang="en-US" sz="2400" u="none" cap="none" strike="noStrike">
                <a:solidFill>
                  <a:srgbClr val="FF00FF"/>
                </a:solidFill>
                <a:latin typeface="Courier New"/>
                <a:ea typeface="Courier New"/>
                <a:cs typeface="Courier New"/>
                <a:sym typeface="Courier New"/>
              </a:rPr>
              <a:t>dict</a:t>
            </a:r>
            <a:r>
              <a:rPr b="1" baseline="0"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&gt;&gt;&gt; </a:t>
            </a:r>
            <a:r>
              <a:rPr b="1" baseline="0" i="0" lang="en-US" sz="2400" u="none" cap="none" strike="noStrike">
                <a:solidFill>
                  <a:srgbClr val="00FF00"/>
                </a:solidFill>
                <a:latin typeface="Courier New"/>
                <a:ea typeface="Courier New"/>
                <a:cs typeface="Courier New"/>
                <a:sym typeface="Courier New"/>
              </a:rPr>
              <a:t>purse</a:t>
            </a:r>
            <a:r>
              <a:rPr b="1" baseline="0" i="0" lang="en-US" sz="2400" u="none" cap="none" strike="noStrike">
                <a:solidFill>
                  <a:srgbClr val="00FFFF"/>
                </a:solidFill>
                <a:latin typeface="Courier New"/>
                <a:ea typeface="Courier New"/>
                <a:cs typeface="Courier New"/>
                <a:sym typeface="Courier New"/>
              </a:rPr>
              <a:t>['money']</a:t>
            </a:r>
            <a:r>
              <a:rPr b="1" baseline="0" i="0" lang="en-US" sz="2400" u="none" cap="none" strike="noStrike">
                <a:solidFill>
                  <a:schemeClr val="lt1"/>
                </a:solidFill>
                <a:latin typeface="Courier New"/>
                <a:ea typeface="Courier New"/>
                <a:cs typeface="Courier New"/>
                <a:sym typeface="Courier New"/>
              </a:rPr>
              <a:t> = 12</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&gt;&gt;&gt; </a:t>
            </a:r>
            <a:r>
              <a:rPr b="1" baseline="0" i="0" lang="en-US" sz="2400" u="none" cap="none" strike="noStrike">
                <a:solidFill>
                  <a:srgbClr val="00FF00"/>
                </a:solidFill>
                <a:latin typeface="Courier New"/>
                <a:ea typeface="Courier New"/>
                <a:cs typeface="Courier New"/>
                <a:sym typeface="Courier New"/>
              </a:rPr>
              <a:t>purse</a:t>
            </a:r>
            <a:r>
              <a:rPr b="1" baseline="0" i="0" lang="en-US" sz="2400" u="none" cap="none" strike="noStrike">
                <a:solidFill>
                  <a:srgbClr val="00FFFF"/>
                </a:solidFill>
                <a:latin typeface="Courier New"/>
                <a:ea typeface="Courier New"/>
                <a:cs typeface="Courier New"/>
                <a:sym typeface="Courier New"/>
              </a:rPr>
              <a:t>['candy']</a:t>
            </a:r>
            <a:r>
              <a:rPr b="1" baseline="0" i="0" lang="en-US" sz="2400" u="none" cap="none" strike="noStrike">
                <a:solidFill>
                  <a:schemeClr val="lt1"/>
                </a:solidFill>
                <a:latin typeface="Courier New"/>
                <a:ea typeface="Courier New"/>
                <a:cs typeface="Courier New"/>
                <a:sym typeface="Courier New"/>
              </a:rPr>
              <a:t> = 3</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&gt;&gt;&gt; </a:t>
            </a:r>
            <a:r>
              <a:rPr b="1" baseline="0" i="0" lang="en-US" sz="2400" u="none" cap="none" strike="noStrike">
                <a:solidFill>
                  <a:srgbClr val="00FF00"/>
                </a:solidFill>
                <a:latin typeface="Courier New"/>
                <a:ea typeface="Courier New"/>
                <a:cs typeface="Courier New"/>
                <a:sym typeface="Courier New"/>
              </a:rPr>
              <a:t>purse</a:t>
            </a:r>
            <a:r>
              <a:rPr b="1" baseline="0" i="0" lang="en-US" sz="2400" u="none" cap="none" strike="noStrike">
                <a:solidFill>
                  <a:srgbClr val="00FFFF"/>
                </a:solidFill>
                <a:latin typeface="Courier New"/>
                <a:ea typeface="Courier New"/>
                <a:cs typeface="Courier New"/>
                <a:sym typeface="Courier New"/>
              </a:rPr>
              <a:t>['tissues']</a:t>
            </a:r>
            <a:r>
              <a:rPr b="1" baseline="0" i="0" lang="en-US" sz="2400" u="none" cap="none" strike="noStrike">
                <a:solidFill>
                  <a:schemeClr val="lt1"/>
                </a:solidFill>
                <a:latin typeface="Courier New"/>
                <a:ea typeface="Courier New"/>
                <a:cs typeface="Courier New"/>
                <a:sym typeface="Courier New"/>
              </a:rPr>
              <a:t> = 75</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&gt;&gt;&gt; </a:t>
            </a:r>
            <a:r>
              <a:rPr b="1" baseline="0" i="0" lang="en-US" sz="2400" u="none" cap="none" strike="noStrike">
                <a:solidFill>
                  <a:srgbClr val="FFFF00"/>
                </a:solidFill>
                <a:latin typeface="Courier New"/>
                <a:ea typeface="Courier New"/>
                <a:cs typeface="Courier New"/>
                <a:sym typeface="Courier New"/>
              </a:rPr>
              <a:t>print</a:t>
            </a:r>
            <a:r>
              <a:rPr b="1" baseline="0" i="0" lang="en-US" sz="2400" u="none" cap="none" strike="noStrike">
                <a:solidFill>
                  <a:schemeClr val="lt1"/>
                </a:solidFill>
                <a:latin typeface="Courier New"/>
                <a:ea typeface="Courier New"/>
                <a:cs typeface="Courier New"/>
                <a:sym typeface="Courier New"/>
              </a:rPr>
              <a:t> </a:t>
            </a:r>
            <a:r>
              <a:rPr b="1" baseline="0"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{'money': 12, 'tissues': 75, 'candy': 3}</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&gt;&gt;&gt; </a:t>
            </a:r>
            <a:r>
              <a:rPr b="1" baseline="0" i="0" lang="en-US" sz="2400" u="none" cap="none" strike="noStrike">
                <a:solidFill>
                  <a:srgbClr val="FFFF00"/>
                </a:solidFill>
                <a:latin typeface="Courier New"/>
                <a:ea typeface="Courier New"/>
                <a:cs typeface="Courier New"/>
                <a:sym typeface="Courier New"/>
              </a:rPr>
              <a:t>print</a:t>
            </a:r>
            <a:r>
              <a:rPr b="1" baseline="0" i="0" lang="en-US" sz="2400" u="none" cap="none" strike="noStrike">
                <a:solidFill>
                  <a:schemeClr val="lt1"/>
                </a:solidFill>
                <a:latin typeface="Courier New"/>
                <a:ea typeface="Courier New"/>
                <a:cs typeface="Courier New"/>
                <a:sym typeface="Courier New"/>
              </a:rPr>
              <a:t> </a:t>
            </a:r>
            <a:r>
              <a:rPr b="1" baseline="0" i="0" lang="en-US" sz="2400" u="none" cap="none" strike="noStrike">
                <a:solidFill>
                  <a:srgbClr val="00FF00"/>
                </a:solidFill>
                <a:latin typeface="Courier New"/>
                <a:ea typeface="Courier New"/>
                <a:cs typeface="Courier New"/>
                <a:sym typeface="Courier New"/>
              </a:rPr>
              <a:t>purse</a:t>
            </a:r>
            <a:r>
              <a:rPr b="1" baseline="0" i="0" lang="en-US" sz="2400" u="none" cap="none" strike="noStrike">
                <a:solidFill>
                  <a:srgbClr val="00FFFF"/>
                </a:solidFill>
                <a:latin typeface="Courier New"/>
                <a:ea typeface="Courier New"/>
                <a:cs typeface="Courier New"/>
                <a:sym typeface="Courier New"/>
              </a:rPr>
              <a:t>['candy']</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&gt;&gt;&gt; </a:t>
            </a:r>
            <a:r>
              <a:rPr b="1" baseline="0" i="0" lang="en-US" sz="2400" u="none" cap="none" strike="noStrike">
                <a:solidFill>
                  <a:srgbClr val="00FF00"/>
                </a:solidFill>
                <a:latin typeface="Courier New"/>
                <a:ea typeface="Courier New"/>
                <a:cs typeface="Courier New"/>
                <a:sym typeface="Courier New"/>
              </a:rPr>
              <a:t>purse</a:t>
            </a:r>
            <a:r>
              <a:rPr b="1" baseline="0" i="0" lang="en-US" sz="2400" u="none" cap="none" strike="noStrike">
                <a:solidFill>
                  <a:srgbClr val="00FFFF"/>
                </a:solidFill>
                <a:latin typeface="Courier New"/>
                <a:ea typeface="Courier New"/>
                <a:cs typeface="Courier New"/>
                <a:sym typeface="Courier New"/>
              </a:rPr>
              <a:t>['candy']</a:t>
            </a:r>
            <a:r>
              <a:rPr b="1" baseline="0" i="0" lang="en-US" sz="2400" u="none" cap="none" strike="noStrike">
                <a:solidFill>
                  <a:schemeClr val="lt1"/>
                </a:solidFill>
                <a:latin typeface="Courier New"/>
                <a:ea typeface="Courier New"/>
                <a:cs typeface="Courier New"/>
                <a:sym typeface="Courier New"/>
              </a:rPr>
              <a:t> = </a:t>
            </a:r>
            <a:r>
              <a:rPr b="1" baseline="0" i="0" lang="en-US" sz="2400" u="none" cap="none" strike="noStrike">
                <a:solidFill>
                  <a:srgbClr val="00FF00"/>
                </a:solidFill>
                <a:latin typeface="Courier New"/>
                <a:ea typeface="Courier New"/>
                <a:cs typeface="Courier New"/>
                <a:sym typeface="Courier New"/>
              </a:rPr>
              <a:t>purse</a:t>
            </a:r>
            <a:r>
              <a:rPr b="1" baseline="0" i="0" lang="en-US" sz="2400" u="none" cap="none" strike="noStrike">
                <a:solidFill>
                  <a:srgbClr val="00FFFF"/>
                </a:solidFill>
                <a:latin typeface="Courier New"/>
                <a:ea typeface="Courier New"/>
                <a:cs typeface="Courier New"/>
                <a:sym typeface="Courier New"/>
              </a:rPr>
              <a:t>['candy']</a:t>
            </a:r>
            <a:r>
              <a:rPr b="1" baseline="0" i="0" lang="en-US" sz="24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&gt;&gt;&gt; </a:t>
            </a:r>
            <a:r>
              <a:rPr b="1" baseline="0" i="0" lang="en-US" sz="2400" u="none" cap="none" strike="noStrike">
                <a:solidFill>
                  <a:srgbClr val="FFFF00"/>
                </a:solidFill>
                <a:latin typeface="Courier New"/>
                <a:ea typeface="Courier New"/>
                <a:cs typeface="Courier New"/>
                <a:sym typeface="Courier New"/>
              </a:rPr>
              <a:t>print</a:t>
            </a:r>
            <a:r>
              <a:rPr b="1" baseline="0" i="0" lang="en-US" sz="2400" u="none" cap="none" strike="noStrike">
                <a:solidFill>
                  <a:schemeClr val="lt1"/>
                </a:solidFill>
                <a:latin typeface="Courier New"/>
                <a:ea typeface="Courier New"/>
                <a:cs typeface="Courier New"/>
                <a:sym typeface="Courier New"/>
              </a:rPr>
              <a:t> </a:t>
            </a:r>
            <a:r>
              <a:rPr b="1" baseline="0"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baseline="0" i="0" lang="en-US" sz="2400" u="none" cap="none" strike="noStrike">
                <a:solidFill>
                  <a:schemeClr val="lt1"/>
                </a:solidFill>
                <a:latin typeface="Courier New"/>
                <a:ea typeface="Courier New"/>
                <a:cs typeface="Courier New"/>
                <a:sym typeface="Courier New"/>
              </a:rPr>
              <a:t>{'money': 12, 'tissues': 75, </a:t>
            </a:r>
            <a:r>
              <a:rPr b="1" baseline="0" i="0" lang="en-US" sz="2400" u="none" cap="none" strike="noStrike">
                <a:solidFill>
                  <a:srgbClr val="00FFFF"/>
                </a:solidFill>
                <a:latin typeface="Courier New"/>
                <a:ea typeface="Courier New"/>
                <a:cs typeface="Courier New"/>
                <a:sym typeface="Courier New"/>
              </a:rPr>
              <a:t>'candy': 5</a:t>
            </a:r>
            <a:r>
              <a:rPr b="1" baseline="0" i="0" lang="en-US" sz="2400" u="none" cap="none" strike="noStrike">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Comparing Lists and Dictionaries</a:t>
            </a:r>
          </a:p>
        </p:txBody>
      </p:sp>
      <p:sp>
        <p:nvSpPr>
          <p:cNvPr id="262" name="Shape 262"/>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00FF"/>
              </a:buClr>
              <a:buSzPct val="171000"/>
              <a:buFont typeface="Cabin"/>
              <a:buChar char="•"/>
            </a:pPr>
            <a:r>
              <a:rPr b="0" baseline="0" i="0" lang="en-US" sz="3600" u="none" cap="none" strike="noStrike">
                <a:solidFill>
                  <a:srgbClr val="FF00FF"/>
                </a:solidFill>
                <a:latin typeface="Cabin"/>
                <a:ea typeface="Cabin"/>
                <a:cs typeface="Cabin"/>
                <a:sym typeface="Cabin"/>
              </a:rPr>
              <a:t>Dictionaries</a:t>
            </a:r>
            <a:r>
              <a:rPr b="0" baseline="0" i="0" lang="en-US" sz="3600" u="none" cap="none" strike="noStrike">
                <a:solidFill>
                  <a:schemeClr val="lt1"/>
                </a:solidFill>
                <a:latin typeface="Cabin"/>
                <a:ea typeface="Cabin"/>
                <a:cs typeface="Cabin"/>
                <a:sym typeface="Cabin"/>
              </a:rPr>
              <a:t> are like </a:t>
            </a:r>
            <a:r>
              <a:rPr b="0" baseline="0" i="0" lang="en-US" sz="3600" u="none" cap="none" strike="noStrike">
                <a:solidFill>
                  <a:srgbClr val="00FF00"/>
                </a:solidFill>
                <a:latin typeface="Cabin"/>
                <a:ea typeface="Cabin"/>
                <a:cs typeface="Cabin"/>
                <a:sym typeface="Cabin"/>
              </a:rPr>
              <a:t>Lists</a:t>
            </a:r>
            <a:r>
              <a:rPr b="0" baseline="0" i="0" lang="en-US" sz="3600" u="none" cap="none" strike="noStrike">
                <a:solidFill>
                  <a:schemeClr val="lt1"/>
                </a:solidFill>
                <a:latin typeface="Cabin"/>
                <a:ea typeface="Cabin"/>
                <a:cs typeface="Cabin"/>
                <a:sym typeface="Cabin"/>
              </a:rPr>
              <a:t> except that they use </a:t>
            </a:r>
            <a:r>
              <a:rPr b="0" baseline="0" i="0" lang="en-US" sz="3600" u="none" cap="none" strike="noStrike">
                <a:solidFill>
                  <a:srgbClr val="FF7F00"/>
                </a:solidFill>
                <a:latin typeface="Cabin"/>
                <a:ea typeface="Cabin"/>
                <a:cs typeface="Cabin"/>
                <a:sym typeface="Cabin"/>
              </a:rPr>
              <a:t>keys</a:t>
            </a:r>
            <a:r>
              <a:rPr b="0" baseline="0" i="0" lang="en-US" sz="3600" u="none" cap="none" strike="noStrike">
                <a:solidFill>
                  <a:schemeClr val="lt1"/>
                </a:solidFill>
                <a:latin typeface="Cabin"/>
                <a:ea typeface="Cabin"/>
                <a:cs typeface="Cabin"/>
                <a:sym typeface="Cabin"/>
              </a:rPr>
              <a:t> instead of </a:t>
            </a:r>
            <a:r>
              <a:rPr b="0" baseline="0" i="0" lang="en-US" sz="3600" u="none" cap="none" strike="noStrike">
                <a:solidFill>
                  <a:srgbClr val="FF0000"/>
                </a:solidFill>
                <a:latin typeface="Cabin"/>
                <a:ea typeface="Cabin"/>
                <a:cs typeface="Cabin"/>
                <a:sym typeface="Cabin"/>
              </a:rPr>
              <a:t>numbers</a:t>
            </a:r>
            <a:r>
              <a:rPr b="0" baseline="0" i="0" lang="en-US" sz="3600" u="none" cap="none" strike="noStrike">
                <a:solidFill>
                  <a:schemeClr val="lt1"/>
                </a:solidFill>
                <a:latin typeface="Cabin"/>
                <a:ea typeface="Cabin"/>
                <a:cs typeface="Cabin"/>
                <a:sym typeface="Cabin"/>
              </a:rPr>
              <a:t> to look up </a:t>
            </a:r>
            <a:r>
              <a:rPr b="0" baseline="0" i="0" lang="en-US" sz="3600" u="none" cap="none" strike="noStrike">
                <a:solidFill>
                  <a:srgbClr val="FFFF00"/>
                </a:solidFill>
                <a:latin typeface="Cabin"/>
                <a:ea typeface="Cabin"/>
                <a:cs typeface="Cabin"/>
                <a:sym typeface="Cabin"/>
              </a:rPr>
              <a:t>values</a:t>
            </a:r>
          </a:p>
        </p:txBody>
      </p:sp>
      <p:sp>
        <p:nvSpPr>
          <p:cNvPr id="263" name="Shape 263"/>
          <p:cNvSpPr txBox="1"/>
          <p:nvPr/>
        </p:nvSpPr>
        <p:spPr>
          <a:xfrm>
            <a:off x="2381250" y="4922825"/>
            <a:ext cx="50592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lst = </a:t>
            </a:r>
            <a:r>
              <a:rPr b="1" baseline="0"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lst.</a:t>
            </a:r>
            <a:r>
              <a:rPr b="1" baseline="0" i="0" lang="en-US" sz="3000" u="none" cap="none" strike="noStrike">
                <a:solidFill>
                  <a:srgbClr val="FF00FF"/>
                </a:solidFill>
                <a:latin typeface="Courier New"/>
                <a:ea typeface="Courier New"/>
                <a:cs typeface="Courier New"/>
                <a:sym typeface="Courier New"/>
              </a:rPr>
              <a:t>append</a:t>
            </a:r>
            <a:r>
              <a:rPr b="1" baseline="0" i="0" lang="en-US" sz="3000" u="none" cap="none" strike="noStrike">
                <a:solidFill>
                  <a:srgbClr val="00FF00"/>
                </a:solidFill>
                <a:latin typeface="Courier New"/>
                <a:ea typeface="Courier New"/>
                <a:cs typeface="Courier New"/>
                <a:sym typeface="Courier New"/>
              </a:rPr>
              <a:t>(</a:t>
            </a:r>
            <a:r>
              <a:rPr b="1" baseline="0" i="0" lang="en-US" sz="3000" u="none" cap="none" strike="noStrike">
                <a:solidFill>
                  <a:srgbClr val="FFFF00"/>
                </a:solidFill>
                <a:latin typeface="Courier New"/>
                <a:ea typeface="Courier New"/>
                <a:cs typeface="Courier New"/>
                <a:sym typeface="Courier New"/>
              </a:rPr>
              <a:t>21</a:t>
            </a:r>
            <a:r>
              <a:rPr b="1" baseline="0"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lst.</a:t>
            </a:r>
            <a:r>
              <a:rPr b="1" baseline="0" i="0" lang="en-US" sz="3000" u="none" cap="none" strike="noStrike">
                <a:solidFill>
                  <a:srgbClr val="FF00FF"/>
                </a:solidFill>
                <a:latin typeface="Courier New"/>
                <a:ea typeface="Courier New"/>
                <a:cs typeface="Courier New"/>
                <a:sym typeface="Courier New"/>
              </a:rPr>
              <a:t>append</a:t>
            </a:r>
            <a:r>
              <a:rPr b="1" baseline="0" i="0" lang="en-US" sz="3000" u="none" cap="none" strike="noStrike">
                <a:solidFill>
                  <a:srgbClr val="00FF00"/>
                </a:solidFill>
                <a:latin typeface="Courier New"/>
                <a:ea typeface="Courier New"/>
                <a:cs typeface="Courier New"/>
                <a:sym typeface="Courier New"/>
              </a:rPr>
              <a:t>(</a:t>
            </a:r>
            <a:r>
              <a:rPr b="1" baseline="0" i="0" lang="en-US" sz="3000" u="none" cap="none" strike="noStrike">
                <a:solidFill>
                  <a:srgbClr val="FFFF00"/>
                </a:solidFill>
                <a:latin typeface="Courier New"/>
                <a:ea typeface="Courier New"/>
                <a:cs typeface="Courier New"/>
                <a:sym typeface="Courier New"/>
              </a:rPr>
              <a:t>183</a:t>
            </a:r>
            <a:r>
              <a:rPr b="1" baseline="0"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a:t>
            </a:r>
            <a:r>
              <a:rPr b="1" baseline="0" i="0" lang="en-US" sz="3000" u="none" cap="none" strike="noStrike">
                <a:solidFill>
                  <a:srgbClr val="FFFF00"/>
                </a:solidFill>
                <a:latin typeface="Courier New"/>
                <a:ea typeface="Courier New"/>
                <a:cs typeface="Courier New"/>
                <a:sym typeface="Courier New"/>
              </a:rPr>
              <a:t>21, 183</a:t>
            </a:r>
            <a:r>
              <a:rPr b="1" baseline="0"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lst[</a:t>
            </a:r>
            <a:r>
              <a:rPr b="1" baseline="0" i="0" lang="en-US" sz="3000" u="none" cap="none" strike="noStrike">
                <a:solidFill>
                  <a:srgbClr val="FF0000"/>
                </a:solidFill>
                <a:latin typeface="Courier New"/>
                <a:ea typeface="Courier New"/>
                <a:cs typeface="Courier New"/>
                <a:sym typeface="Courier New"/>
              </a:rPr>
              <a:t>0</a:t>
            </a:r>
            <a:r>
              <a:rPr b="1" baseline="0" i="0" lang="en-US" sz="3000" u="none" cap="none" strike="noStrike">
                <a:solidFill>
                  <a:srgbClr val="00FF00"/>
                </a:solidFill>
                <a:latin typeface="Courier New"/>
                <a:ea typeface="Courier New"/>
                <a:cs typeface="Courier New"/>
                <a:sym typeface="Courier New"/>
              </a:rPr>
              <a:t>] = </a:t>
            </a:r>
            <a:r>
              <a:rPr b="1" baseline="0"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a:t>
            </a:r>
            <a:r>
              <a:rPr b="1" baseline="0" i="0" lang="en-US" sz="3000" u="none" cap="none" strike="noStrike">
                <a:solidFill>
                  <a:srgbClr val="FFFF00"/>
                </a:solidFill>
                <a:latin typeface="Courier New"/>
                <a:ea typeface="Courier New"/>
                <a:cs typeface="Courier New"/>
                <a:sym typeface="Courier New"/>
              </a:rPr>
              <a:t>23, 183</a:t>
            </a:r>
            <a:r>
              <a:rPr b="1" baseline="0" i="0" lang="en-US" sz="3000" u="none" cap="none" strike="noStrike">
                <a:solidFill>
                  <a:srgbClr val="00FF00"/>
                </a:solidFill>
                <a:latin typeface="Courier New"/>
                <a:ea typeface="Courier New"/>
                <a:cs typeface="Courier New"/>
                <a:sym typeface="Courier New"/>
              </a:rPr>
              <a:t>]</a:t>
            </a:r>
          </a:p>
        </p:txBody>
      </p:sp>
      <p:sp>
        <p:nvSpPr>
          <p:cNvPr id="264" name="Shape 264"/>
          <p:cNvSpPr txBox="1"/>
          <p:nvPr/>
        </p:nvSpPr>
        <p:spPr>
          <a:xfrm>
            <a:off x="9083675" y="4368800"/>
            <a:ext cx="64926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ddd =</a:t>
            </a:r>
            <a:r>
              <a:rPr b="1" baseline="0" i="0" lang="en-US" sz="3000" u="none" cap="none" strike="noStrike">
                <a:solidFill>
                  <a:srgbClr val="0000FF"/>
                </a:solidFill>
                <a:latin typeface="Courier New"/>
                <a:ea typeface="Courier New"/>
                <a:cs typeface="Courier New"/>
                <a:sym typeface="Courier New"/>
              </a:rPr>
              <a:t> </a:t>
            </a:r>
            <a:r>
              <a:rPr b="1" baseline="0"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ddd[</a:t>
            </a:r>
            <a:r>
              <a:rPr b="1" baseline="0" i="0" lang="en-US" sz="3000" u="none" cap="none" strike="noStrike">
                <a:solidFill>
                  <a:srgbClr val="FF7F00"/>
                </a:solidFill>
                <a:latin typeface="Courier New"/>
                <a:ea typeface="Courier New"/>
                <a:cs typeface="Courier New"/>
                <a:sym typeface="Courier New"/>
              </a:rPr>
              <a:t>'age'</a:t>
            </a:r>
            <a:r>
              <a:rPr b="1" baseline="0" i="0" lang="en-US" sz="3000" u="none" cap="none" strike="noStrike">
                <a:solidFill>
                  <a:srgbClr val="FF00FF"/>
                </a:solidFill>
                <a:latin typeface="Courier New"/>
                <a:ea typeface="Courier New"/>
                <a:cs typeface="Courier New"/>
                <a:sym typeface="Courier New"/>
              </a:rPr>
              <a:t>] = </a:t>
            </a:r>
            <a:r>
              <a:rPr b="1" baseline="0"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ddd[</a:t>
            </a:r>
            <a:r>
              <a:rPr b="1" baseline="0" i="0" lang="en-US" sz="3000" u="none" cap="none" strike="noStrike">
                <a:solidFill>
                  <a:srgbClr val="FF7F00"/>
                </a:solidFill>
                <a:latin typeface="Courier New"/>
                <a:ea typeface="Courier New"/>
                <a:cs typeface="Courier New"/>
                <a:sym typeface="Courier New"/>
              </a:rPr>
              <a:t>'course'</a:t>
            </a:r>
            <a:r>
              <a:rPr b="1" baseline="0" i="0" lang="en-US" sz="3000" u="none" cap="none" strike="noStrike">
                <a:solidFill>
                  <a:srgbClr val="FF00FF"/>
                </a:solidFill>
                <a:latin typeface="Courier New"/>
                <a:ea typeface="Courier New"/>
                <a:cs typeface="Courier New"/>
                <a:sym typeface="Courier New"/>
              </a:rPr>
              <a:t>] = </a:t>
            </a:r>
            <a:r>
              <a:rPr b="1" baseline="0"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'course'</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182</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7F00"/>
                </a:solidFill>
                <a:latin typeface="Courier New"/>
                <a:ea typeface="Courier New"/>
                <a:cs typeface="Courier New"/>
                <a:sym typeface="Courier New"/>
              </a:rPr>
              <a:t>'age'</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21</a:t>
            </a:r>
            <a:r>
              <a:rPr b="1" baseline="0"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ddd[</a:t>
            </a:r>
            <a:r>
              <a:rPr b="1" baseline="0" i="0" lang="en-US" sz="3000" u="none" cap="none" strike="noStrike">
                <a:solidFill>
                  <a:srgbClr val="FF7F00"/>
                </a:solidFill>
                <a:latin typeface="Courier New"/>
                <a:ea typeface="Courier New"/>
                <a:cs typeface="Courier New"/>
                <a:sym typeface="Courier New"/>
              </a:rPr>
              <a:t>'age'</a:t>
            </a:r>
            <a:r>
              <a:rPr b="1" baseline="0"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'course'</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182</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7F00"/>
                </a:solidFill>
                <a:latin typeface="Courier New"/>
                <a:ea typeface="Courier New"/>
                <a:cs typeface="Courier New"/>
                <a:sym typeface="Courier New"/>
              </a:rPr>
              <a:t>'age'</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23</a:t>
            </a:r>
            <a:r>
              <a:rPr b="1" baseline="0" i="0" lang="en-US" sz="3000" u="none" cap="none" strike="noStrike">
                <a:solidFill>
                  <a:srgbClr val="FF00FF"/>
                </a:solidFill>
                <a:latin typeface="Courier New"/>
                <a:ea typeface="Courier New"/>
                <a:cs typeface="Courier New"/>
                <a:sym typeface="Courier New"/>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nvSpPr>
        <p:spPr>
          <a:xfrm>
            <a:off x="2114550" y="449250"/>
            <a:ext cx="56909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lst =</a:t>
            </a:r>
            <a:r>
              <a:rPr b="1" baseline="0" i="0" lang="en-US" sz="3000" u="none" cap="none" strike="noStrike">
                <a:solidFill>
                  <a:srgbClr val="0000FF"/>
                </a:solidFill>
                <a:latin typeface="Courier New"/>
                <a:ea typeface="Courier New"/>
                <a:cs typeface="Courier New"/>
                <a:sym typeface="Courier New"/>
              </a:rPr>
              <a:t> </a:t>
            </a:r>
            <a:r>
              <a:rPr b="1" baseline="0"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lst.append(</a:t>
            </a:r>
            <a:r>
              <a:rPr b="1" baseline="0" i="0" lang="en-US" sz="3000" u="none" cap="none" strike="noStrike">
                <a:solidFill>
                  <a:srgbClr val="FFFF00"/>
                </a:solidFill>
                <a:latin typeface="Courier New"/>
                <a:ea typeface="Courier New"/>
                <a:cs typeface="Courier New"/>
                <a:sym typeface="Courier New"/>
              </a:rPr>
              <a:t>21</a:t>
            </a:r>
            <a:r>
              <a:rPr b="1" baseline="0"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lst.append(</a:t>
            </a:r>
            <a:r>
              <a:rPr b="1" baseline="0" i="0" lang="en-US" sz="3000" u="none" cap="none" strike="noStrike">
                <a:solidFill>
                  <a:srgbClr val="FFFF00"/>
                </a:solidFill>
                <a:latin typeface="Courier New"/>
                <a:ea typeface="Courier New"/>
                <a:cs typeface="Courier New"/>
                <a:sym typeface="Courier New"/>
              </a:rPr>
              <a:t>183</a:t>
            </a:r>
            <a:r>
              <a:rPr b="1" baseline="0"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a:t>
            </a:r>
            <a:r>
              <a:rPr b="1" baseline="0" i="0" lang="en-US" sz="3000" u="none" cap="none" strike="noStrike">
                <a:solidFill>
                  <a:srgbClr val="FFFF00"/>
                </a:solidFill>
                <a:latin typeface="Courier New"/>
                <a:ea typeface="Courier New"/>
                <a:cs typeface="Courier New"/>
                <a:sym typeface="Courier New"/>
              </a:rPr>
              <a:t>21, 183</a:t>
            </a:r>
            <a:r>
              <a:rPr b="1" baseline="0"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lst</a:t>
            </a:r>
            <a:r>
              <a:rPr b="1" baseline="0" i="0" lang="en-US" sz="3000" u="none" cap="none" strike="noStrike">
                <a:solidFill>
                  <a:srgbClr val="FF7F00"/>
                </a:solidFill>
                <a:latin typeface="Courier New"/>
                <a:ea typeface="Courier New"/>
                <a:cs typeface="Courier New"/>
                <a:sym typeface="Courier New"/>
              </a:rPr>
              <a:t>[0]</a:t>
            </a:r>
            <a:r>
              <a:rPr b="1" baseline="0" i="0" lang="en-US" sz="3000" u="none" cap="none" strike="noStrike">
                <a:solidFill>
                  <a:srgbClr val="00FF00"/>
                </a:solidFill>
                <a:latin typeface="Courier New"/>
                <a:ea typeface="Courier New"/>
                <a:cs typeface="Courier New"/>
                <a:sym typeface="Courier New"/>
              </a:rPr>
              <a:t> = </a:t>
            </a:r>
            <a:r>
              <a:rPr b="1" baseline="0"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baseline="0" i="0" lang="en-US" sz="3000" u="none" cap="none" strike="noStrike">
                <a:solidFill>
                  <a:srgbClr val="00FF00"/>
                </a:solidFill>
                <a:latin typeface="Courier New"/>
                <a:ea typeface="Courier New"/>
                <a:cs typeface="Courier New"/>
                <a:sym typeface="Courier New"/>
              </a:rPr>
              <a:t>[</a:t>
            </a:r>
            <a:r>
              <a:rPr b="1" baseline="0" i="0" lang="en-US" sz="3000" u="none" cap="none" strike="noStrike">
                <a:solidFill>
                  <a:srgbClr val="FFFF00"/>
                </a:solidFill>
                <a:latin typeface="Courier New"/>
                <a:ea typeface="Courier New"/>
                <a:cs typeface="Courier New"/>
                <a:sym typeface="Courier New"/>
              </a:rPr>
              <a:t>23, 183</a:t>
            </a:r>
            <a:r>
              <a:rPr b="1" baseline="0" i="0" lang="en-US" sz="3000" u="none" cap="none" strike="noStrike">
                <a:solidFill>
                  <a:srgbClr val="00FF00"/>
                </a:solidFill>
                <a:latin typeface="Courier New"/>
                <a:ea typeface="Courier New"/>
                <a:cs typeface="Courier New"/>
                <a:sym typeface="Courier New"/>
              </a:rPr>
              <a:t>]</a:t>
            </a:r>
          </a:p>
        </p:txBody>
      </p:sp>
      <p:sp>
        <p:nvSpPr>
          <p:cNvPr id="270" name="Shape 270"/>
          <p:cNvSpPr txBox="1"/>
          <p:nvPr/>
        </p:nvSpPr>
        <p:spPr>
          <a:xfrm>
            <a:off x="2111375" y="4843450"/>
            <a:ext cx="62156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ddd = </a:t>
            </a:r>
            <a:r>
              <a:rPr b="1" baseline="0"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ddd[</a:t>
            </a:r>
            <a:r>
              <a:rPr b="1" baseline="0" i="0" lang="en-US" sz="3000" u="none" cap="none" strike="noStrike">
                <a:solidFill>
                  <a:srgbClr val="FF7F00"/>
                </a:solidFill>
                <a:latin typeface="Courier New"/>
                <a:ea typeface="Courier New"/>
                <a:cs typeface="Courier New"/>
                <a:sym typeface="Courier New"/>
              </a:rPr>
              <a:t>'age'</a:t>
            </a:r>
            <a:r>
              <a:rPr b="1" baseline="0" i="0" lang="en-US" sz="3000" u="none" cap="none" strike="noStrike">
                <a:solidFill>
                  <a:srgbClr val="FF00FF"/>
                </a:solidFill>
                <a:latin typeface="Courier New"/>
                <a:ea typeface="Courier New"/>
                <a:cs typeface="Courier New"/>
                <a:sym typeface="Courier New"/>
              </a:rPr>
              <a:t>] = </a:t>
            </a:r>
            <a:r>
              <a:rPr b="1" baseline="0"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ddd[</a:t>
            </a:r>
            <a:r>
              <a:rPr b="1" baseline="0" i="0" lang="en-US" sz="3000" u="none" cap="none" strike="noStrike">
                <a:solidFill>
                  <a:srgbClr val="FF7F00"/>
                </a:solidFill>
                <a:latin typeface="Courier New"/>
                <a:ea typeface="Courier New"/>
                <a:cs typeface="Courier New"/>
                <a:sym typeface="Courier New"/>
              </a:rPr>
              <a:t>'course'</a:t>
            </a:r>
            <a:r>
              <a:rPr b="1" baseline="0" i="0" lang="en-US" sz="3000" u="none" cap="none" strike="noStrike">
                <a:solidFill>
                  <a:srgbClr val="FF00FF"/>
                </a:solidFill>
                <a:latin typeface="Courier New"/>
                <a:ea typeface="Courier New"/>
                <a:cs typeface="Courier New"/>
                <a:sym typeface="Courier New"/>
              </a:rPr>
              <a:t>] = </a:t>
            </a:r>
            <a:r>
              <a:rPr b="1" baseline="0"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'course'</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182</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7F00"/>
                </a:solidFill>
                <a:latin typeface="Courier New"/>
                <a:ea typeface="Courier New"/>
                <a:cs typeface="Courier New"/>
                <a:sym typeface="Courier New"/>
              </a:rPr>
              <a:t>'age'</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21</a:t>
            </a:r>
            <a:r>
              <a:rPr b="1" baseline="0"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ddd[</a:t>
            </a:r>
            <a:r>
              <a:rPr b="1" baseline="0" i="0" lang="en-US" sz="3000" u="none" cap="none" strike="noStrike">
                <a:solidFill>
                  <a:srgbClr val="FF7F00"/>
                </a:solidFill>
                <a:latin typeface="Courier New"/>
                <a:ea typeface="Courier New"/>
                <a:cs typeface="Courier New"/>
                <a:sym typeface="Courier New"/>
              </a:rPr>
              <a:t>'age'</a:t>
            </a:r>
            <a:r>
              <a:rPr b="1" baseline="0"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&gt;&gt;&gt; </a:t>
            </a:r>
            <a:r>
              <a:rPr b="1" baseline="0" i="0" lang="en-US" sz="3000" u="none" cap="none" strike="noStrike">
                <a:solidFill>
                  <a:srgbClr val="FFFF00"/>
                </a:solidFill>
                <a:latin typeface="Courier New"/>
                <a:ea typeface="Courier New"/>
                <a:cs typeface="Courier New"/>
                <a:sym typeface="Courier New"/>
              </a:rPr>
              <a:t>print</a:t>
            </a:r>
            <a:r>
              <a:rPr b="1" baseline="0"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baseline="0" i="0" lang="en-US" sz="3000" u="none" cap="none" strike="noStrike">
                <a:solidFill>
                  <a:srgbClr val="FF00FF"/>
                </a:solidFill>
                <a:latin typeface="Courier New"/>
                <a:ea typeface="Courier New"/>
                <a:cs typeface="Courier New"/>
                <a:sym typeface="Courier New"/>
              </a:rPr>
              <a:t>{</a:t>
            </a:r>
            <a:r>
              <a:rPr b="1" baseline="0" i="0" lang="en-US" sz="3000" u="none" cap="none" strike="noStrike">
                <a:solidFill>
                  <a:srgbClr val="FF7F00"/>
                </a:solidFill>
                <a:latin typeface="Courier New"/>
                <a:ea typeface="Courier New"/>
                <a:cs typeface="Courier New"/>
                <a:sym typeface="Courier New"/>
              </a:rPr>
              <a:t>'course'</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182</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7F00"/>
                </a:solidFill>
                <a:latin typeface="Courier New"/>
                <a:ea typeface="Courier New"/>
                <a:cs typeface="Courier New"/>
                <a:sym typeface="Courier New"/>
              </a:rPr>
              <a:t>'age'</a:t>
            </a:r>
            <a:r>
              <a:rPr b="1" baseline="0" i="0" lang="en-US" sz="3000" u="none" cap="none" strike="noStrike">
                <a:solidFill>
                  <a:srgbClr val="FF00FF"/>
                </a:solidFill>
                <a:latin typeface="Courier New"/>
                <a:ea typeface="Courier New"/>
                <a:cs typeface="Courier New"/>
                <a:sym typeface="Courier New"/>
              </a:rPr>
              <a:t>: </a:t>
            </a:r>
            <a:r>
              <a:rPr b="1" baseline="0" i="0" lang="en-US" sz="3000" u="none" cap="none" strike="noStrike">
                <a:solidFill>
                  <a:srgbClr val="FFFF00"/>
                </a:solidFill>
                <a:latin typeface="Courier New"/>
                <a:ea typeface="Courier New"/>
                <a:cs typeface="Courier New"/>
                <a:sym typeface="Courier New"/>
              </a:rPr>
              <a:t>23</a:t>
            </a:r>
            <a:r>
              <a:rPr b="1" baseline="0" i="0" lang="en-US" sz="3000" u="none" cap="none" strike="noStrike">
                <a:solidFill>
                  <a:srgbClr val="FF00FF"/>
                </a:solidFill>
                <a:latin typeface="Courier New"/>
                <a:ea typeface="Courier New"/>
                <a:cs typeface="Courier New"/>
                <a:sym typeface="Courier New"/>
              </a:rPr>
              <a:t>}</a:t>
            </a:r>
          </a:p>
        </p:txBody>
      </p:sp>
      <p:sp>
        <p:nvSpPr>
          <p:cNvPr id="271" name="Shape 271"/>
          <p:cNvSpPr txBox="1"/>
          <p:nvPr/>
        </p:nvSpPr>
        <p:spPr>
          <a:xfrm>
            <a:off x="11490325" y="2209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[0]</a:t>
            </a:r>
          </a:p>
        </p:txBody>
      </p:sp>
      <p:sp>
        <p:nvSpPr>
          <p:cNvPr id="272" name="Shape 272"/>
          <p:cNvSpPr txBox="1"/>
          <p:nvPr/>
        </p:nvSpPr>
        <p:spPr>
          <a:xfrm>
            <a:off x="12814300" y="2197100"/>
            <a:ext cx="597000" cy="647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21</a:t>
            </a:r>
          </a:p>
        </p:txBody>
      </p:sp>
      <p:sp>
        <p:nvSpPr>
          <p:cNvPr id="273" name="Shape 273"/>
          <p:cNvSpPr txBox="1"/>
          <p:nvPr/>
        </p:nvSpPr>
        <p:spPr>
          <a:xfrm>
            <a:off x="11490325" y="2971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[1]</a:t>
            </a:r>
          </a:p>
        </p:txBody>
      </p:sp>
      <p:sp>
        <p:nvSpPr>
          <p:cNvPr id="274" name="Shape 274"/>
          <p:cNvSpPr txBox="1"/>
          <p:nvPr/>
        </p:nvSpPr>
        <p:spPr>
          <a:xfrm>
            <a:off x="12814300" y="2959100"/>
            <a:ext cx="947699" cy="647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183</a:t>
            </a:r>
          </a:p>
        </p:txBody>
      </p:sp>
      <p:sp>
        <p:nvSpPr>
          <p:cNvPr id="275" name="Shape 275"/>
          <p:cNvSpPr txBox="1"/>
          <p:nvPr/>
        </p:nvSpPr>
        <p:spPr>
          <a:xfrm>
            <a:off x="14986000" y="2362200"/>
            <a:ext cx="6477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600" u="none" cap="none" strike="noStrike">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276" name="Shape 276"/>
          <p:cNvSpPr txBox="1"/>
          <p:nvPr/>
        </p:nvSpPr>
        <p:spPr>
          <a:xfrm>
            <a:off x="11414125" y="1409700"/>
            <a:ext cx="798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Key</a:t>
            </a:r>
          </a:p>
        </p:txBody>
      </p:sp>
      <p:sp>
        <p:nvSpPr>
          <p:cNvPr id="277" name="Shape 277"/>
          <p:cNvSpPr txBox="1"/>
          <p:nvPr/>
        </p:nvSpPr>
        <p:spPr>
          <a:xfrm>
            <a:off x="12834936" y="14097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Value</a:t>
            </a:r>
          </a:p>
        </p:txBody>
      </p:sp>
      <p:sp>
        <p:nvSpPr>
          <p:cNvPr id="278" name="Shape 278"/>
          <p:cNvSpPr txBox="1"/>
          <p:nvPr/>
        </p:nvSpPr>
        <p:spPr>
          <a:xfrm>
            <a:off x="10645775" y="6667500"/>
            <a:ext cx="18476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['course']</a:t>
            </a:r>
          </a:p>
        </p:txBody>
      </p:sp>
      <p:sp>
        <p:nvSpPr>
          <p:cNvPr id="279" name="Shape 279"/>
          <p:cNvSpPr txBox="1"/>
          <p:nvPr/>
        </p:nvSpPr>
        <p:spPr>
          <a:xfrm>
            <a:off x="13017500" y="6654800"/>
            <a:ext cx="947699" cy="647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183</a:t>
            </a:r>
          </a:p>
        </p:txBody>
      </p:sp>
      <p:sp>
        <p:nvSpPr>
          <p:cNvPr id="280" name="Shape 280"/>
          <p:cNvSpPr txBox="1"/>
          <p:nvPr/>
        </p:nvSpPr>
        <p:spPr>
          <a:xfrm>
            <a:off x="11293475" y="7429500"/>
            <a:ext cx="12002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['age']</a:t>
            </a:r>
          </a:p>
        </p:txBody>
      </p:sp>
      <p:sp>
        <p:nvSpPr>
          <p:cNvPr id="281" name="Shape 281"/>
          <p:cNvSpPr txBox="1"/>
          <p:nvPr/>
        </p:nvSpPr>
        <p:spPr>
          <a:xfrm>
            <a:off x="13017500" y="7416800"/>
            <a:ext cx="597000" cy="647700"/>
          </a:xfrm>
          <a:prstGeom prst="rect">
            <a:avLst/>
          </a:prstGeom>
          <a:noFill/>
          <a:ln cap="rnd"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21</a:t>
            </a:r>
          </a:p>
        </p:txBody>
      </p:sp>
      <p:sp>
        <p:nvSpPr>
          <p:cNvPr id="282" name="Shape 282"/>
          <p:cNvSpPr txBox="1"/>
          <p:nvPr/>
        </p:nvSpPr>
        <p:spPr>
          <a:xfrm>
            <a:off x="14820900" y="6870700"/>
            <a:ext cx="996950"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600" u="none" cap="none" strike="noStrike">
                <a:solidFill>
                  <a:srgbClr val="FF00FF"/>
                </a:solidFill>
                <a:latin typeface="Cabin"/>
                <a:ea typeface="Cabin"/>
                <a:cs typeface="Cabin"/>
                <a:sym typeface="Cabin"/>
              </a:rPr>
              <a:t>ddd</a:t>
            </a:r>
          </a:p>
        </p:txBody>
      </p:sp>
      <p:sp>
        <p:nvSpPr>
          <p:cNvPr id="283" name="Shape 283"/>
          <p:cNvSpPr txBox="1"/>
          <p:nvPr/>
        </p:nvSpPr>
        <p:spPr>
          <a:xfrm>
            <a:off x="11541125" y="58674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Key</a:t>
            </a:r>
          </a:p>
        </p:txBody>
      </p:sp>
      <p:sp>
        <p:nvSpPr>
          <p:cNvPr id="284" name="Shape 284"/>
          <p:cNvSpPr txBox="1"/>
          <p:nvPr/>
        </p:nvSpPr>
        <p:spPr>
          <a:xfrm>
            <a:off x="12961937" y="5867400"/>
            <a:ext cx="110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Value</a:t>
            </a:r>
          </a:p>
        </p:txBody>
      </p:sp>
      <p:sp>
        <p:nvSpPr>
          <p:cNvPr id="285" name="Shape 285"/>
          <p:cNvSpPr txBox="1"/>
          <p:nvPr/>
        </p:nvSpPr>
        <p:spPr>
          <a:xfrm>
            <a:off x="12050711" y="723900"/>
            <a:ext cx="947737"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4600" u="none" cap="none" strike="noStrike">
                <a:solidFill>
                  <a:srgbClr val="00FF00"/>
                </a:solidFill>
                <a:latin typeface="Cabin"/>
                <a:ea typeface="Cabin"/>
                <a:cs typeface="Cabin"/>
                <a:sym typeface="Cabin"/>
              </a:rPr>
              <a:t>List</a:t>
            </a:r>
          </a:p>
        </p:txBody>
      </p:sp>
      <p:sp>
        <p:nvSpPr>
          <p:cNvPr id="286" name="Shape 286"/>
          <p:cNvSpPr txBox="1"/>
          <p:nvPr/>
        </p:nvSpPr>
        <p:spPr>
          <a:xfrm>
            <a:off x="11312525" y="5067300"/>
            <a:ext cx="26274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600" u="none" cap="none" strike="noStrike">
                <a:solidFill>
                  <a:srgbClr val="FF00FF"/>
                </a:solidFill>
                <a:latin typeface="Cabin"/>
                <a:ea typeface="Cabin"/>
                <a:cs typeface="Cabin"/>
                <a:sym typeface="Cabin"/>
              </a:rPr>
              <a:t>Dictionary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5.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6.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7.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