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9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theme+xml" PartName="/ppt/theme/theme8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15" r:id="rId4"/>
    <p:sldMasterId id="2147483716" r:id="rId5"/>
    <p:sldMasterId id="2147483717" r:id="rId6"/>
    <p:sldMasterId id="2147483718" r:id="rId7"/>
    <p:sldMasterId id="2147483719" r:id="rId8"/>
    <p:sldMasterId id="2147483720" r:id="rId9"/>
    <p:sldMasterId id="214748372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71" Type="http://schemas.openxmlformats.org/officeDocument/2006/relationships/slide" Target="slides/slide60.xml"/><Relationship Id="rId34" Type="http://schemas.openxmlformats.org/officeDocument/2006/relationships/slide" Target="slides/slide23.xml"/><Relationship Id="rId70" Type="http://schemas.openxmlformats.org/officeDocument/2006/relationships/slide" Target="slides/slide59.xml"/><Relationship Id="rId35" Type="http://schemas.openxmlformats.org/officeDocument/2006/relationships/slide" Target="slides/slide24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2" Type="http://schemas.openxmlformats.org/officeDocument/2006/relationships/presProps" Target="presProps.xml"/><Relationship Id="rId1" Type="http://schemas.openxmlformats.org/officeDocument/2006/relationships/theme" Target="theme/theme9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0.xml"/><Relationship Id="rId3" Type="http://schemas.openxmlformats.org/officeDocument/2006/relationships/tableStyles" Target="tableStyles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9" Type="http://schemas.openxmlformats.org/officeDocument/2006/relationships/slideMaster" Target="slideMasters/slideMaster6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0" Type="http://schemas.openxmlformats.org/officeDocument/2006/relationships/slideMaster" Target="slideMasters/slideMaster7.xml"/><Relationship Id="rId11" Type="http://schemas.openxmlformats.org/officeDocument/2006/relationships/notesMaster" Target="notesMasters/notesMaster1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69" Type="http://schemas.openxmlformats.org/officeDocument/2006/relationships/slide" Target="slides/slide58.xml"/><Relationship Id="rId29" Type="http://schemas.openxmlformats.org/officeDocument/2006/relationships/slide" Target="slides/slide18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60" Type="http://schemas.openxmlformats.org/officeDocument/2006/relationships/slide" Target="slides/slide49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0" Type="http://schemas.openxmlformats.org/officeDocument/2006/relationships/slide" Target="slides/slide9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4" Type="http://schemas.openxmlformats.org/officeDocument/2006/relationships/slide" Target="slides/slide53.xml"/><Relationship Id="rId63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4211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421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4211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4211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4210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4210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4210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4210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4210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4211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421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4211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4211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4210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4210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4210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4210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4210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4211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421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4211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4211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4210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4210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4210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4210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4210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_rels/slideMaster6.xml.rels><?xml version="1.0" encoding="UTF-8" standalone="yes"?>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4211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421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4211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4211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4210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4210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4210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4210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4210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www.pythonlearn.com" TargetMode="External"/><Relationship Id="rId3" Type="http://schemas.openxmlformats.org/officeDocument/2006/relationships/hyperlink" Target="www.pythonlearn.com" TargetMode="External"/><Relationship Id="rId6" Type="http://schemas.openxmlformats.org/officeDocument/2006/relationships/image" Target="../media/image01.png"/><Relationship Id="rId5" Type="http://schemas.openxmlformats.org/officeDocument/2006/relationships/hyperlink" Target="www.pythonlearn.com" TargetMode="External"/><Relationship Id="rId7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en.wikipedia.org/wiki/List_of_TCP_and_UDP_port_numbers" TargetMode="Externa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7.png"/><Relationship Id="rId3" Type="http://schemas.openxmlformats.org/officeDocument/2006/relationships/hyperlink" Target="http://xkcd.com/353/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Internet_Protocol_Suite" TargetMode="Externa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jpg"/><Relationship Id="rId3" Type="http://schemas.openxmlformats.org/officeDocument/2006/relationships/image" Target="../media/image21.jpg"/><Relationship Id="rId5" Type="http://schemas.openxmlformats.org/officeDocument/2006/relationships/hyperlink" Target="http://www.youtube.com/watch?v=x2GylLq59rI" TargetMode="Externa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02.png"/><Relationship Id="rId3" Type="http://schemas.openxmlformats.org/officeDocument/2006/relationships/image" Target="../media/image03.jpg"/><Relationship Id="rId5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0.png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jpg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jpg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jpg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2.jpg"/><Relationship Id="rId3" Type="http://schemas.openxmlformats.org/officeDocument/2006/relationships/image" Target="../media/image34.png"/><Relationship Id="rId5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jpg"/><Relationship Id="rId3" Type="http://schemas.openxmlformats.org/officeDocument/2006/relationships/hyperlink" Target="http://tools.ietf.org/html/rfc791" TargetMode="External"/><Relationship Id="rId5" Type="http://schemas.openxmlformats.org/officeDocument/2006/relationships/image" Target="../media/image36.jp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05.png"/><Relationship Id="rId3" Type="http://schemas.openxmlformats.org/officeDocument/2006/relationships/image" Target="../media/image04.jpg"/><Relationship Id="rId5" Type="http://schemas.openxmlformats.org/officeDocument/2006/relationships/image" Target="../media/image06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1.png"/><Relationship Id="rId3" Type="http://schemas.openxmlformats.org/officeDocument/2006/relationships/image" Target="../media/image42.png"/><Relationship Id="rId5" Type="http://schemas.openxmlformats.org/officeDocument/2006/relationships/hyperlink" Target="http://nmap.org/movies.html" TargetMode="Externa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www.w3.org/1999/xhtml" TargetMode="External"/><Relationship Id="rId3" Type="http://schemas.openxmlformats.org/officeDocument/2006/relationships/hyperlink" Target="http://www.w3.org/TR/xhtml1/DTD/xhtml1-strict.dtd" TargetMode="External"/><Relationship Id="rId6" Type="http://schemas.openxmlformats.org/officeDocument/2006/relationships/image" Target="../media/image46.png"/><Relationship Id="rId5" Type="http://schemas.openxmlformats.org/officeDocument/2006/relationships/hyperlink" Target="http://www.w3.org/1999/xhtml" TargetMode="External"/><Relationship Id="rId7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docs.python.org/library/urllib.html" TargetMode="Externa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docs.python.org/library/urllib.html" TargetMode="Externa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Internet_Protocol_Suite" TargetMode="External"/><Relationship Id="rId3" Type="http://schemas.openxmlformats.org/officeDocument/2006/relationships/image" Target="../media/image08.jpg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Web_crawler" TargetMode="External"/><Relationship Id="rId3" Type="http://schemas.openxmlformats.org/officeDocument/2006/relationships/hyperlink" Target="http://en.wikipedia.org/wiki/Web_scraping" TargetMode="Externa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8.jpg"/><Relationship Id="rId3" Type="http://schemas.openxmlformats.org/officeDocument/2006/relationships/image" Target="../media/image49.jpg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1.jpg"/><Relationship Id="rId3" Type="http://schemas.openxmlformats.org/officeDocument/2006/relationships/hyperlink" Target="http://www.facebook.com/terms.php" TargetMode="External"/><Relationship Id="rId5" Type="http://schemas.openxmlformats.org/officeDocument/2006/relationships/image" Target="../media/image50.jpg"/></Relationships>
</file>

<file path=ppt/slides/_rels/slide5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www.crummy.com/software/BeautifulSoup/" TargetMode="External"/></Relationships>
</file>

<file path=ppt/slides/_rels/slide5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1.jpg"/><Relationship Id="rId3" Type="http://schemas.openxmlformats.org/officeDocument/2006/relationships/hyperlink" Target="http://www.flickr.com/photos/kitcowan/2103850699/" TargetMode="External"/><Relationship Id="rId6" Type="http://schemas.openxmlformats.org/officeDocument/2006/relationships/hyperlink" Target="http://en.wikipedia.org/wiki/Tin_can_telephone" TargetMode="External"/><Relationship Id="rId5" Type="http://schemas.openxmlformats.org/officeDocument/2006/relationships/image" Target="../media/image09.png"/></Relationships>
</file>

<file path=ppt/slides/_rels/slide6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6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53.png"/><Relationship Id="rId5" Type="http://schemas.openxmlformats.org/officeDocument/2006/relationships/image" Target="../media/image52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0.png"/><Relationship Id="rId3" Type="http://schemas.openxmlformats.org/officeDocument/2006/relationships/hyperlink" Target="http://en.wikipedia.org/wiki/Internet_socket" TargetMode="External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6" Type="http://schemas.openxmlformats.org/officeDocument/2006/relationships/hyperlink" Target="http://www.dr-chuck.com" TargetMode="External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Networked Programs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861750" y="7759700"/>
            <a:ext cx="79301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Common TCP Ports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2322511"/>
            <a:ext cx="13935074" cy="598646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405475" y="8115300"/>
            <a:ext cx="136820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http://en.wikipedia.org/wiki/List_of_TCP_and_UDP_port_numbers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444500"/>
            <a:ext cx="910907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3273425" y="760095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port.</a:t>
            </a:r>
          </a:p>
        </p:txBody>
      </p:sp>
      <p:sp>
        <p:nvSpPr>
          <p:cNvPr id="403" name="Shape 403"/>
          <p:cNvSpPr/>
          <p:nvPr/>
        </p:nvSpPr>
        <p:spPr>
          <a:xfrm rot="-5400000">
            <a:off x="7988249" y="1358949"/>
            <a:ext cx="876300" cy="774599"/>
          </a:xfrm>
          <a:prstGeom prst="rightArrow">
            <a:avLst>
              <a:gd fmla="val 7826" name="adj1"/>
              <a:gd fmla="val 7344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Sockets in Python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511300" y="2590800"/>
            <a:ext cx="132333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built-in support for TCP Sockets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574800" y="46212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212625" y="81540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Port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cap="rnd" w="1016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cap="rnd" w="1016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 Protocol 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TCP (and Python) gives us a reliable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what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 we want to do with the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What problem do we want to solve?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Protocols</a:t>
            </a:r>
          </a:p>
          <a:p>
            <a:pPr indent="-444500" lvl="1" marL="9144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Mail</a:t>
            </a:r>
          </a:p>
          <a:p>
            <a:pPr indent="-444500" lvl="1" marL="9144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World Wide Web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b="0" baseline="0" i="0" lang="en-US" sz="2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b="0" baseline="0" i="0" lang="en-US" sz="2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 - Hypertext Transport Protocol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155700" y="2832100"/>
            <a:ext cx="13932000" cy="527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dominant Application Layer Protocol on the Internet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Invented for the Web - to Retrieve HTML,  Images, Documents, etc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Extended to be data in addition to documents - RSS, Web Services, etc..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Basic Concept - Make a Connection - Request a document - Retrieve the Document - Close the Connection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773597" y="810260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http://en.wikipedia.org/wiki/Http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155700" y="2603500"/>
            <a:ext cx="13932000" cy="42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4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47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  <a:r>
              <a:rPr b="0" baseline="0" i="0" lang="en-US" sz="4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yper</a:t>
            </a:r>
            <a:r>
              <a:rPr b="0" baseline="0" i="0" lang="en-US" sz="47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baseline="0" i="0" lang="en-US" sz="4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ext</a:t>
            </a:r>
            <a:r>
              <a:rPr b="0" baseline="0" i="0" lang="en-US" sz="47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T</a:t>
            </a:r>
            <a:r>
              <a:rPr b="0" baseline="0" i="0" lang="en-US" sz="4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ransport </a:t>
            </a:r>
            <a:r>
              <a:rPr b="0" baseline="0" i="0" lang="en-US" sz="47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b="0" baseline="0" i="0" lang="en-US" sz="4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Protocol?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155700" y="2603500"/>
            <a:ext cx="89027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set of rules that all parties follow for so we can predict each other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behavior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not bump into each other</a:t>
            </a:r>
          </a:p>
          <a:p>
            <a:pPr indent="-444500" lvl="1" marL="9144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USA, drive on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  <a:p>
            <a:pPr indent="-444500" lvl="1" marL="9144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 two-way roads in the UK, drive on the left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road</a:t>
            </a: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/>
        </p:nvSpPr>
        <p:spPr>
          <a:xfrm>
            <a:off x="3178175" y="3098800"/>
            <a:ext cx="9167811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protocol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805611" y="4114800"/>
            <a:ext cx="9239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host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document</a:t>
            </a:r>
          </a:p>
        </p:txBody>
      </p:sp>
      <p:cxnSp>
        <p:nvCxnSpPr>
          <p:cNvPr id="461" name="Shape 461"/>
          <p:cNvCxnSpPr/>
          <p:nvPr/>
        </p:nvCxnSpPr>
        <p:spPr>
          <a:xfrm flipH="1">
            <a:off x="5087937" y="2751136"/>
            <a:ext cx="22225" cy="2108200"/>
          </a:xfrm>
          <a:prstGeom prst="straightConnector1">
            <a:avLst/>
          </a:prstGeom>
          <a:noFill/>
          <a:ln cap="rnd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 flipH="1">
            <a:off x="9571036" y="2751136"/>
            <a:ext cx="22225" cy="2108200"/>
          </a:xfrm>
          <a:prstGeom prst="straightConnector1">
            <a:avLst/>
          </a:prstGeom>
          <a:noFill/>
          <a:ln cap="rnd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1000" y="5413375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7410450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Robert Cailliau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70548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5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8077200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1:17 - 2:19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time the user clicks on an anchor tag with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href=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value to switch to a new page, the browser makes a connection to the web server and issues a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request - to GET the content of the page at the specified URL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server returns the HTML document to the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5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053261" y="8089900"/>
            <a:ext cx="188277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Wikipedia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2" name="Shape 502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5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5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flipH="1" rot="10800000">
            <a:off x="8308975" y="2314574"/>
            <a:ext cx="22225" cy="2108200"/>
          </a:xfrm>
          <a:prstGeom prst="straightConnector1">
            <a:avLst/>
          </a:prstGeom>
          <a:noFill/>
          <a:ln cap="rnd" w="1143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10987086" y="1473200"/>
            <a:ext cx="4965600" cy="321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5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5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8" name="Shape 538"/>
          <p:cNvCxnSpPr/>
          <p:nvPr/>
        </p:nvCxnSpPr>
        <p:spPr>
          <a:xfrm flipH="1" rot="10800000">
            <a:off x="8308975" y="2314574"/>
            <a:ext cx="22225" cy="2108200"/>
          </a:xfrm>
          <a:prstGeom prst="straightConnector1">
            <a:avLst/>
          </a:prstGeom>
          <a:noFill/>
          <a:ln cap="rnd" w="1143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01187" y="4987925"/>
            <a:ext cx="1395411" cy="973136"/>
          </a:xfrm>
          <a:prstGeom prst="straightConnector1">
            <a:avLst/>
          </a:prstGeom>
          <a:noFill/>
          <a:ln cap="rnd" w="1143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Second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850900" y="2603500"/>
            <a:ext cx="77342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standards for all of the Internet protocols (inner workings) are developed by an organization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Internet Engineering Task Force (IETF)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www.ietf.org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Standards are called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RFCs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for Comments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667900" y="7805525"/>
            <a:ext cx="70337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http://tools.ietf.org/html/rfc791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775" y="1043500"/>
            <a:ext cx="8665800" cy="7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352275" y="130825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393700"/>
            <a:ext cx="15354300" cy="8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5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367087" y="6213475"/>
            <a:ext cx="81597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AJAX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8178800" y="4672012"/>
            <a:ext cx="153035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308725" y="5472112"/>
            <a:ext cx="1790699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001000" y="6594475"/>
            <a:ext cx="1149349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183936" y="51593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Templates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Data Store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memcache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 to the server like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 a document (or the default document)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http://www.mlive.com/ann-arbor/</a:t>
            </a:r>
          </a:p>
          <a:p>
            <a:pPr indent="-457200" lvl="3" marL="18288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GET http://www.facebook.com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1155700" y="241300"/>
            <a:ext cx="751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Hacking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63587" y="2540000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Escape character is '^]'.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4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the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Page&lt;/a&gt;.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61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5" y="1949450"/>
            <a:ext cx="1889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HTTP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746499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5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cap="rnd" w="1143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83" name="Shape 583"/>
          <p:cNvCxnSpPr/>
          <p:nvPr/>
        </p:nvCxnSpPr>
        <p:spPr>
          <a:xfrm flipH="1" rot="10800000">
            <a:off x="13033375" y="1666974"/>
            <a:ext cx="22200" cy="2108100"/>
          </a:xfrm>
          <a:prstGeom prst="straightConnector1">
            <a:avLst/>
          </a:prstGeom>
          <a:noFill/>
          <a:ln cap="rnd" w="1143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84" name="Shape 584"/>
          <p:cNvSpPr txBox="1"/>
          <p:nvPr/>
        </p:nvSpPr>
        <p:spPr>
          <a:xfrm>
            <a:off x="7104823" y="8191500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612900" y="393700"/>
            <a:ext cx="71754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1FF6D6"/>
                </a:solidFill>
                <a:latin typeface="Cabin"/>
                <a:ea typeface="Cabin"/>
                <a:cs typeface="Cabin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1155700" y="2603500"/>
            <a:ext cx="7175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Matrix Reloaded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Bourne Ultimatum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Die Hard 4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49300" y="7715250"/>
            <a:ext cx="130406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http://nmap.org/movies.html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794000" y="1524000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telnet www.dr-chuck.com 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Trying 74.208.28.177...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Connected to www.dr-chuck.com.Escape character is '^]'.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GET http://www.dr-chuck.com/page1.htm HTTP/1.0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&lt;a href="http://www.dr-chuck.com/page2.htm"&gt;Second </a:t>
            </a:r>
            <a:b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Page&lt;/a&gt;.&lt;/p&gt;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697036" y="304800"/>
            <a:ext cx="145541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 the browser reads the document, it finds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other URLs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that must be retr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ie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647700" y="241300"/>
            <a:ext cx="53594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cap="rnd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&lt;!DOCTYPE html PUBLIC "-//W3C//DTD XHTML 1.0 Strict//EN" "</a:t>
            </a:r>
            <a:r>
              <a:rPr b="0" baseline="0" i="0" lang="en-US" sz="2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http://www.w3.org/TR/xhtml1/DTD/xhtml1-strict.dtd</a:t>
            </a: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&lt;html xmlns="</a:t>
            </a:r>
            <a:r>
              <a:rPr b="0" baseline="0" i="0" lang="en-US" sz="21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http://www.w3.org/1999/xhtml</a:t>
            </a: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" xml:lang="en"&gt;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&lt;hea</a:t>
            </a:r>
            <a:r>
              <a:rPr b="0" baseline="0" i="0" lang="en-US" sz="2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&lt;title&gt;University of Mich</a:t>
            </a: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igan&lt;/title&gt;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flipH="1" rot="10800000">
            <a:off x="5718175" y="3349625"/>
            <a:ext cx="1387474" cy="554037"/>
          </a:xfrm>
          <a:prstGeom prst="straightConnector1">
            <a:avLst/>
          </a:prstGeom>
          <a:noFill/>
          <a:ln cap="rnd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@import "/CSS/graphical.css"/**/;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strong, .verbose, .verbose p, .verbose h2{text-indent:-876em;position:absolute}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strong a{text-decoration:none}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p.text em{font-weight:bold;font-style:normal}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div.alert{background:#eee;border:1px solid red;padding:.5em;margin:0 25%}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img{border:none}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.hot br, .quick br, dl.feature2 img{display:none}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21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cap="rnd" w="889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cap="rnd" w="889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236661" cy="1352550"/>
          </a:xfrm>
          <a:prstGeom prst="straightConnector1">
            <a:avLst/>
          </a:prstGeom>
          <a:noFill/>
          <a:ln cap="rnd" w="889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8" name="Shape 628"/>
          <p:cNvCxnSpPr/>
          <p:nvPr/>
        </p:nvCxnSpPr>
        <p:spPr>
          <a:xfrm>
            <a:off x="5867400" y="5930900"/>
            <a:ext cx="1435100" cy="1612900"/>
          </a:xfrm>
          <a:prstGeom prst="straightConnector1">
            <a:avLst/>
          </a:prstGeom>
          <a:noFill/>
          <a:ln cap="rnd" w="889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1155700" y="0"/>
            <a:ext cx="139319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browser debugger </a:t>
            </a:r>
            <a:r>
              <a:rPr b="0" baseline="0" i="0" lang="en-US" sz="7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1155700" y="2349500"/>
            <a:ext cx="13932000" cy="59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browsers have a developer mode so you can watch it in action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can help explore the HTTP request-response cycle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 simple-looking pages involve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lots of requests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-431800" lvl="4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 page(s)</a:t>
            </a:r>
          </a:p>
          <a:p>
            <a:pPr indent="-431800" lvl="4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Image files</a:t>
            </a:r>
          </a:p>
          <a:p>
            <a:pPr indent="-431800" lvl="4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CSS Style Sheets</a:t>
            </a:r>
          </a:p>
          <a:p>
            <a:pPr indent="-431800" lvl="4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JavaScript files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1" y="0"/>
            <a:ext cx="11784996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Network Architecture....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Lets Write a Web Browser!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1155700" y="241300"/>
            <a:ext cx="13931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400" y="1989700"/>
            <a:ext cx="15584700" cy="62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8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8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cap="rnd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1155700" y="2603500"/>
            <a:ext cx="13931900" cy="184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baseline="0" i="0" lang="en-US" sz="31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b="1" baseline="0" i="0" lang="en-US" sz="31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1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baseline="0" i="0" lang="en-US" sz="31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b="1" baseline="0" i="0" lang="en-US" sz="31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 soft what light through yonder window breaks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 is the east and Juliet is the sun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Arise fair sun and kill the envious moon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3527087" y="8229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urlwords.py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1155700" y="241300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683000" y="5651500"/>
            <a:ext cx="12055499" cy="292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1155700" y="241300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3683000" y="5651500"/>
            <a:ext cx="11823899" cy="292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</a:t>
            </a:r>
            <a:r>
              <a:rPr b="1" baseline="0" i="0" lang="en-US" sz="3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http://www.dr-chuck.com/page2.htm</a:t>
            </a: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1511300" y="139700"/>
            <a:ext cx="13207999" cy="392429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164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0" i="0" lang="en-US" sz="16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b="0" baseline="0" i="0" lang="en-US" sz="16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b="0" baseline="0" i="0" lang="en-US" sz="164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0" i="0" lang="en-US" sz="16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baseline="0" i="0" lang="en-US" sz="16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Transport Control Protocol (TCP)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 on top of IP (Internet Protocol)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Assumes IP might lose some data - stores and retransmits data if it seems to be lost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Handles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a transmit window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Provides a nice reliable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pipe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89916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Source: </a:t>
            </a:r>
            <a:r>
              <a:rPr b="0" baseline="0" i="0" lang="en-US" sz="25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http://en.wikipedia.org/wiki/Internet_Protocol_Suite</a:t>
            </a:r>
            <a:r>
              <a:rPr b="0" baseline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Parsing HTML </a:t>
            </a:r>
            <a:b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1155700" y="2540000"/>
            <a:ext cx="13931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program or script pretends to be a browser and retrieves web pages, looks at those web pages, extracts information, and then looks at more web pages.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engines scrape web pages - we call this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spidering the web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web crawling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70294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http://en.wikipedia.org/wiki/Web_scraping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4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cap="rnd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734" name="Shape 734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cap="rnd" w="889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736" name="Shape 736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cap="rnd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740" name="Shape 740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cap="rnd" w="889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742" name="Shape 742"/>
          <p:cNvSpPr txBox="1"/>
          <p:nvPr/>
        </p:nvSpPr>
        <p:spPr>
          <a:xfrm>
            <a:off x="9078911" y="76454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Pull data - particularly social data - who links to who?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 your own data back out of some system that has no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export capability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Monitor a site for new information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some controversy about web page scraping and some sites are a bit snippy about it.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Google:   facebook scraping block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Republishing copyrighted information is not allowed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1155700" y="241300"/>
            <a:ext cx="13932000" cy="170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6000" u="sng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2400300" y="7912100"/>
            <a:ext cx="1270000" cy="1270000"/>
          </a:xfrm>
          <a:prstGeom prst="rightArrow">
            <a:avLst>
              <a:gd fmla="val 39354" name="adj1"/>
              <a:gd fmla="val 20867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Easy Way - </a:t>
            </a: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1511300" y="2590800"/>
            <a:ext cx="13233399" cy="288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could do string searches the hard way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use the free software called </a:t>
            </a: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BeautifulSoup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543075" y="5753775"/>
            <a:ext cx="110220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http://www.crummy.com/software/BeautifulSoup/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96049" y="774767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Place the </a:t>
            </a:r>
            <a:r>
              <a:rPr b="0" baseline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BeautifulSoup.py</a:t>
            </a:r>
            <a:r>
              <a:rPr b="0" baseline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urllinks.py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6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6853775" y="6983400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urllinks.py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http://www.dr-chuck.com/page1.htm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7357325" y="531800"/>
            <a:ext cx="84939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&lt;h1&gt;The First Page&lt;/h1&gt;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&lt;p&gt;If you like, you can switch to the&lt;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href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="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http://www.dr-chuck.com/page2.htm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"&gt;Second Page&lt;/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&gt;.&lt;/p&gt;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1511300" y="28194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69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TCP/IP gives us pipes / sockets between applications</a:t>
            </a:r>
          </a:p>
          <a:p>
            <a:pPr indent="-46990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designed application protocols to make use of these pipes</a:t>
            </a:r>
          </a:p>
          <a:p>
            <a:pPr indent="-46990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HyperText Transport Protocol (HTTP) is a simple yet powerful protocol</a:t>
            </a:r>
          </a:p>
          <a:p>
            <a:pPr indent="-46990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4419600" y="80010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74700" y="722630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Shape 7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Connections /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644900" y="8293100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computer networking, an Internet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network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endpoint of a bidirectional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inter-process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communication flow across an 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Protocol-based computer network, such as the 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5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Internet</a:t>
            </a:r>
          </a:p>
        </p:txBody>
      </p:sp>
      <p:sp>
        <p:nvSpPr>
          <p:cNvPr id="323" name="Shape 323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4" name="Shape 324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fmla="val 18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325" name="Shape 325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fmla="val 2174" name="adj1"/>
              <a:gd fmla="val 4986" name="adj2"/>
            </a:avLst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Socket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TCP </a:t>
            </a:r>
            <a:r>
              <a:rPr b="0" baseline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Port Numbers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port is an </a:t>
            </a: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application-specific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process-specific software communications endpoint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allows multiple networked applications to coexist on the same server.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list of well-known TCP port numbers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430448" y="81851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http://en.wikipedia.org/wiki/TCP_and_UDP_port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www.umich.edu</a:t>
            </a:r>
          </a:p>
        </p:txBody>
      </p:sp>
      <p:grpSp>
        <p:nvGrpSpPr>
          <p:cNvPr id="339" name="Shape 339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0" name="Shape 340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1" name="Shape 341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2" name="Shape 342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fmla="val 1490" name="adj"/>
                  </a:avLst>
                </a:prstGeom>
                <a:solidFill>
                  <a:srgbClr val="FFFFFF"/>
                </a:solidFill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" name="Shape 344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5" name="Shape 345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1" name="Shape 351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cap="rnd" w="12700">
                <a:solidFill>
                  <a:srgbClr val="618FFD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2" name="Shape 352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cap="rnd" w="50800">
                <a:solidFill>
                  <a:srgbClr val="618FFD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53" name="Shape 353"/>
            <p:cNvSpPr txBox="1"/>
            <p:nvPr/>
          </p:nvSpPr>
          <p:spPr>
            <a:xfrm flipH="1" rot="10800000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cap="rnd" w="508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Incoming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Login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Web Server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Personal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Mail Box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443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109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110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cap="rnd" w="762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74.208.28.177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grpSp>
        <p:nvGrpSpPr>
          <p:cNvPr id="368" name="Shape 368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69" name="Shape 369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0" name="Shape 370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1" name="Shape 371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2" name="Shape 372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fmla="val 1490" name="adj"/>
                    </a:avLst>
                  </a:prstGeom>
                  <a:solidFill>
                    <a:srgbClr val="FFFFFF"/>
                  </a:solidFill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4" name="Shape 374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5" name="Shape 375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6" name="Shape 376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7" name="Shape 377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cap="rnd" w="12700">
                    <a:solidFill>
                      <a:srgbClr val="618FFD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381" name="Shape 381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cap="rnd" w="127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2" name="Shape 382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cap="rnd" w="50800">
                  <a:solidFill>
                    <a:srgbClr val="618FFD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83" name="Shape 383"/>
              <p:cNvSpPr txBox="1"/>
              <p:nvPr/>
            </p:nvSpPr>
            <p:spPr>
              <a:xfrm flipH="1" rot="10800000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cap="rnd" w="508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blah blah blah blah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cap="rnd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7" name="Shape 387"/>
          <p:cNvCxnSpPr/>
          <p:nvPr/>
        </p:nvCxnSpPr>
        <p:spPr>
          <a:xfrm flipH="1" rot="10800000">
            <a:off x="7781925" y="5691186"/>
            <a:ext cx="5375274" cy="858836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8" name="Shape 388"/>
          <p:cNvSpPr txBox="1"/>
          <p:nvPr/>
        </p:nvSpPr>
        <p:spPr>
          <a:xfrm>
            <a:off x="9382125" y="6972300"/>
            <a:ext cx="5549899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Please connect me to the web server (port 80) on </a:t>
            </a:r>
            <a:r>
              <a:rPr b="0" baseline="0" i="0" lang="en-US" sz="3600" u="sng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  <a:hlinkClick r:id="rId6"/>
              </a:rPr>
              <a:t>http://www.dr-chuck.com</a:t>
            </a: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325" y="8432800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Clipart: </a:t>
            </a:r>
            <a:r>
              <a:rPr b="0" baseline="0" i="0" lang="en-US" sz="25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