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6" r:id="rId10"/>
    <p:sldId id="268"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05DB4-F5D5-43D6-8D26-F8EAB919BE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0FFDD2B-E64A-4712-91B2-A573EBE733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5DC9479-041F-4B8C-805F-BC908372B2BA}"/>
              </a:ext>
            </a:extLst>
          </p:cNvPr>
          <p:cNvSpPr>
            <a:spLocks noGrp="1"/>
          </p:cNvSpPr>
          <p:nvPr>
            <p:ph type="dt" sz="half" idx="10"/>
          </p:nvPr>
        </p:nvSpPr>
        <p:spPr/>
        <p:txBody>
          <a:bodyPr/>
          <a:lstStyle/>
          <a:p>
            <a:fld id="{46A5AE29-6667-4CE7-A06D-BBEC2F152E8F}" type="datetimeFigureOut">
              <a:rPr lang="en-IN" smtClean="0"/>
              <a:t>23-05-2021</a:t>
            </a:fld>
            <a:endParaRPr lang="en-IN"/>
          </a:p>
        </p:txBody>
      </p:sp>
      <p:sp>
        <p:nvSpPr>
          <p:cNvPr id="5" name="Footer Placeholder 4">
            <a:extLst>
              <a:ext uri="{FF2B5EF4-FFF2-40B4-BE49-F238E27FC236}">
                <a16:creationId xmlns:a16="http://schemas.microsoft.com/office/drawing/2014/main" id="{6FB7D58E-41D5-49C3-8CD2-78AC71523C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817C0A-0288-4D37-8C8F-FA9C7CD4ED2B}"/>
              </a:ext>
            </a:extLst>
          </p:cNvPr>
          <p:cNvSpPr>
            <a:spLocks noGrp="1"/>
          </p:cNvSpPr>
          <p:nvPr>
            <p:ph type="sldNum" sz="quarter" idx="12"/>
          </p:nvPr>
        </p:nvSpPr>
        <p:spPr/>
        <p:txBody>
          <a:bodyPr/>
          <a:lstStyle/>
          <a:p>
            <a:fld id="{26012DBA-526F-4769-ABE0-FDF4D97406C6}" type="slidenum">
              <a:rPr lang="en-IN" smtClean="0"/>
              <a:t>‹#›</a:t>
            </a:fld>
            <a:endParaRPr lang="en-IN"/>
          </a:p>
        </p:txBody>
      </p:sp>
    </p:spTree>
    <p:extLst>
      <p:ext uri="{BB962C8B-B14F-4D97-AF65-F5344CB8AC3E}">
        <p14:creationId xmlns:p14="http://schemas.microsoft.com/office/powerpoint/2010/main" val="3357374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1EE6F-0EF1-4BD1-8561-09BBEB15D3C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01CF64-CFAB-4F4C-BB26-9A243C7CBC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05C572-3D05-49A6-9429-2AFE3162AF05}"/>
              </a:ext>
            </a:extLst>
          </p:cNvPr>
          <p:cNvSpPr>
            <a:spLocks noGrp="1"/>
          </p:cNvSpPr>
          <p:nvPr>
            <p:ph type="dt" sz="half" idx="10"/>
          </p:nvPr>
        </p:nvSpPr>
        <p:spPr/>
        <p:txBody>
          <a:bodyPr/>
          <a:lstStyle/>
          <a:p>
            <a:fld id="{46A5AE29-6667-4CE7-A06D-BBEC2F152E8F}" type="datetimeFigureOut">
              <a:rPr lang="en-IN" smtClean="0"/>
              <a:t>23-05-2021</a:t>
            </a:fld>
            <a:endParaRPr lang="en-IN"/>
          </a:p>
        </p:txBody>
      </p:sp>
      <p:sp>
        <p:nvSpPr>
          <p:cNvPr id="5" name="Footer Placeholder 4">
            <a:extLst>
              <a:ext uri="{FF2B5EF4-FFF2-40B4-BE49-F238E27FC236}">
                <a16:creationId xmlns:a16="http://schemas.microsoft.com/office/drawing/2014/main" id="{8145EE75-3DD0-43FE-BD89-44A8CA6426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931759-6577-49F4-A7A0-22B83E6E0C0B}"/>
              </a:ext>
            </a:extLst>
          </p:cNvPr>
          <p:cNvSpPr>
            <a:spLocks noGrp="1"/>
          </p:cNvSpPr>
          <p:nvPr>
            <p:ph type="sldNum" sz="quarter" idx="12"/>
          </p:nvPr>
        </p:nvSpPr>
        <p:spPr/>
        <p:txBody>
          <a:bodyPr/>
          <a:lstStyle/>
          <a:p>
            <a:fld id="{26012DBA-526F-4769-ABE0-FDF4D97406C6}" type="slidenum">
              <a:rPr lang="en-IN" smtClean="0"/>
              <a:t>‹#›</a:t>
            </a:fld>
            <a:endParaRPr lang="en-IN"/>
          </a:p>
        </p:txBody>
      </p:sp>
    </p:spTree>
    <p:extLst>
      <p:ext uri="{BB962C8B-B14F-4D97-AF65-F5344CB8AC3E}">
        <p14:creationId xmlns:p14="http://schemas.microsoft.com/office/powerpoint/2010/main" val="2559293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9E962A-2B38-46FD-ACCA-70A0A05CD31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BFAFE0-5882-41FC-890E-E774F76B99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BE108D-EC85-4BB1-82AC-45353600A4F0}"/>
              </a:ext>
            </a:extLst>
          </p:cNvPr>
          <p:cNvSpPr>
            <a:spLocks noGrp="1"/>
          </p:cNvSpPr>
          <p:nvPr>
            <p:ph type="dt" sz="half" idx="10"/>
          </p:nvPr>
        </p:nvSpPr>
        <p:spPr/>
        <p:txBody>
          <a:bodyPr/>
          <a:lstStyle/>
          <a:p>
            <a:fld id="{46A5AE29-6667-4CE7-A06D-BBEC2F152E8F}" type="datetimeFigureOut">
              <a:rPr lang="en-IN" smtClean="0"/>
              <a:t>23-05-2021</a:t>
            </a:fld>
            <a:endParaRPr lang="en-IN"/>
          </a:p>
        </p:txBody>
      </p:sp>
      <p:sp>
        <p:nvSpPr>
          <p:cNvPr id="5" name="Footer Placeholder 4">
            <a:extLst>
              <a:ext uri="{FF2B5EF4-FFF2-40B4-BE49-F238E27FC236}">
                <a16:creationId xmlns:a16="http://schemas.microsoft.com/office/drawing/2014/main" id="{F7F6776A-4CE0-4412-9412-7E2AAD5554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14AD66-AA55-4F69-895B-DC2F2C52CE14}"/>
              </a:ext>
            </a:extLst>
          </p:cNvPr>
          <p:cNvSpPr>
            <a:spLocks noGrp="1"/>
          </p:cNvSpPr>
          <p:nvPr>
            <p:ph type="sldNum" sz="quarter" idx="12"/>
          </p:nvPr>
        </p:nvSpPr>
        <p:spPr/>
        <p:txBody>
          <a:bodyPr/>
          <a:lstStyle/>
          <a:p>
            <a:fld id="{26012DBA-526F-4769-ABE0-FDF4D97406C6}" type="slidenum">
              <a:rPr lang="en-IN" smtClean="0"/>
              <a:t>‹#›</a:t>
            </a:fld>
            <a:endParaRPr lang="en-IN"/>
          </a:p>
        </p:txBody>
      </p:sp>
    </p:spTree>
    <p:extLst>
      <p:ext uri="{BB962C8B-B14F-4D97-AF65-F5344CB8AC3E}">
        <p14:creationId xmlns:p14="http://schemas.microsoft.com/office/powerpoint/2010/main" val="839633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32D9C-B6AD-4191-B2F4-254B673D7C2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296FB5-95B0-4A32-9F60-4067CCBEA0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FBFEBD-4D12-4C68-B948-673768E4D899}"/>
              </a:ext>
            </a:extLst>
          </p:cNvPr>
          <p:cNvSpPr>
            <a:spLocks noGrp="1"/>
          </p:cNvSpPr>
          <p:nvPr>
            <p:ph type="dt" sz="half" idx="10"/>
          </p:nvPr>
        </p:nvSpPr>
        <p:spPr/>
        <p:txBody>
          <a:bodyPr/>
          <a:lstStyle/>
          <a:p>
            <a:fld id="{46A5AE29-6667-4CE7-A06D-BBEC2F152E8F}" type="datetimeFigureOut">
              <a:rPr lang="en-IN" smtClean="0"/>
              <a:t>23-05-2021</a:t>
            </a:fld>
            <a:endParaRPr lang="en-IN"/>
          </a:p>
        </p:txBody>
      </p:sp>
      <p:sp>
        <p:nvSpPr>
          <p:cNvPr id="5" name="Footer Placeholder 4">
            <a:extLst>
              <a:ext uri="{FF2B5EF4-FFF2-40B4-BE49-F238E27FC236}">
                <a16:creationId xmlns:a16="http://schemas.microsoft.com/office/drawing/2014/main" id="{A01EE628-E602-4709-BFFD-9C72F01BB5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E7CA49-E0B2-4A6C-BB33-2D0ECA5D4892}"/>
              </a:ext>
            </a:extLst>
          </p:cNvPr>
          <p:cNvSpPr>
            <a:spLocks noGrp="1"/>
          </p:cNvSpPr>
          <p:nvPr>
            <p:ph type="sldNum" sz="quarter" idx="12"/>
          </p:nvPr>
        </p:nvSpPr>
        <p:spPr/>
        <p:txBody>
          <a:bodyPr/>
          <a:lstStyle/>
          <a:p>
            <a:fld id="{26012DBA-526F-4769-ABE0-FDF4D97406C6}" type="slidenum">
              <a:rPr lang="en-IN" smtClean="0"/>
              <a:t>‹#›</a:t>
            </a:fld>
            <a:endParaRPr lang="en-IN"/>
          </a:p>
        </p:txBody>
      </p:sp>
    </p:spTree>
    <p:extLst>
      <p:ext uri="{BB962C8B-B14F-4D97-AF65-F5344CB8AC3E}">
        <p14:creationId xmlns:p14="http://schemas.microsoft.com/office/powerpoint/2010/main" val="265369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F6BF1-950E-487F-9A62-52D23F2B44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1AB0E82-CCC6-4A97-8571-B14FA6DFE7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97D71E-068E-49F8-85B1-D9D3B5B177BE}"/>
              </a:ext>
            </a:extLst>
          </p:cNvPr>
          <p:cNvSpPr>
            <a:spLocks noGrp="1"/>
          </p:cNvSpPr>
          <p:nvPr>
            <p:ph type="dt" sz="half" idx="10"/>
          </p:nvPr>
        </p:nvSpPr>
        <p:spPr/>
        <p:txBody>
          <a:bodyPr/>
          <a:lstStyle/>
          <a:p>
            <a:fld id="{46A5AE29-6667-4CE7-A06D-BBEC2F152E8F}" type="datetimeFigureOut">
              <a:rPr lang="en-IN" smtClean="0"/>
              <a:t>23-05-2021</a:t>
            </a:fld>
            <a:endParaRPr lang="en-IN"/>
          </a:p>
        </p:txBody>
      </p:sp>
      <p:sp>
        <p:nvSpPr>
          <p:cNvPr id="5" name="Footer Placeholder 4">
            <a:extLst>
              <a:ext uri="{FF2B5EF4-FFF2-40B4-BE49-F238E27FC236}">
                <a16:creationId xmlns:a16="http://schemas.microsoft.com/office/drawing/2014/main" id="{44A8FFFF-074D-4558-84DA-6EB16E4B93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57D415-AE84-482F-804D-28AF47485D97}"/>
              </a:ext>
            </a:extLst>
          </p:cNvPr>
          <p:cNvSpPr>
            <a:spLocks noGrp="1"/>
          </p:cNvSpPr>
          <p:nvPr>
            <p:ph type="sldNum" sz="quarter" idx="12"/>
          </p:nvPr>
        </p:nvSpPr>
        <p:spPr/>
        <p:txBody>
          <a:bodyPr/>
          <a:lstStyle/>
          <a:p>
            <a:fld id="{26012DBA-526F-4769-ABE0-FDF4D97406C6}" type="slidenum">
              <a:rPr lang="en-IN" smtClean="0"/>
              <a:t>‹#›</a:t>
            </a:fld>
            <a:endParaRPr lang="en-IN"/>
          </a:p>
        </p:txBody>
      </p:sp>
    </p:spTree>
    <p:extLst>
      <p:ext uri="{BB962C8B-B14F-4D97-AF65-F5344CB8AC3E}">
        <p14:creationId xmlns:p14="http://schemas.microsoft.com/office/powerpoint/2010/main" val="733204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FD3B3-FD48-433B-8D51-0EE1DA6F643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71CF0E-DE3A-4FAA-9778-AC628FC7C5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271C096-40C0-48E0-B36A-9A0FAE2274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12041A-0CEE-448B-B9B1-BA35ED1BA0D3}"/>
              </a:ext>
            </a:extLst>
          </p:cNvPr>
          <p:cNvSpPr>
            <a:spLocks noGrp="1"/>
          </p:cNvSpPr>
          <p:nvPr>
            <p:ph type="dt" sz="half" idx="10"/>
          </p:nvPr>
        </p:nvSpPr>
        <p:spPr/>
        <p:txBody>
          <a:bodyPr/>
          <a:lstStyle/>
          <a:p>
            <a:fld id="{46A5AE29-6667-4CE7-A06D-BBEC2F152E8F}" type="datetimeFigureOut">
              <a:rPr lang="en-IN" smtClean="0"/>
              <a:t>23-05-2021</a:t>
            </a:fld>
            <a:endParaRPr lang="en-IN"/>
          </a:p>
        </p:txBody>
      </p:sp>
      <p:sp>
        <p:nvSpPr>
          <p:cNvPr id="6" name="Footer Placeholder 5">
            <a:extLst>
              <a:ext uri="{FF2B5EF4-FFF2-40B4-BE49-F238E27FC236}">
                <a16:creationId xmlns:a16="http://schemas.microsoft.com/office/drawing/2014/main" id="{37A91691-487F-46E3-90DC-5BBE541479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8D3773-98DF-4585-A090-AD07A06E917B}"/>
              </a:ext>
            </a:extLst>
          </p:cNvPr>
          <p:cNvSpPr>
            <a:spLocks noGrp="1"/>
          </p:cNvSpPr>
          <p:nvPr>
            <p:ph type="sldNum" sz="quarter" idx="12"/>
          </p:nvPr>
        </p:nvSpPr>
        <p:spPr/>
        <p:txBody>
          <a:bodyPr/>
          <a:lstStyle/>
          <a:p>
            <a:fld id="{26012DBA-526F-4769-ABE0-FDF4D97406C6}" type="slidenum">
              <a:rPr lang="en-IN" smtClean="0"/>
              <a:t>‹#›</a:t>
            </a:fld>
            <a:endParaRPr lang="en-IN"/>
          </a:p>
        </p:txBody>
      </p:sp>
    </p:spTree>
    <p:extLst>
      <p:ext uri="{BB962C8B-B14F-4D97-AF65-F5344CB8AC3E}">
        <p14:creationId xmlns:p14="http://schemas.microsoft.com/office/powerpoint/2010/main" val="2515716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7A6BF-3C54-4CFE-B635-EAB24CCA59F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720DE50-66FA-4C75-9843-7D84445546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FF44E2-48AE-4793-A698-D1E3094271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65FA959-5066-4C4C-B4BD-76D22F5755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AD14-64D2-4F3D-9C23-0BE82D900A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E6A2369-E9E7-43A8-83A6-76380E988CA1}"/>
              </a:ext>
            </a:extLst>
          </p:cNvPr>
          <p:cNvSpPr>
            <a:spLocks noGrp="1"/>
          </p:cNvSpPr>
          <p:nvPr>
            <p:ph type="dt" sz="half" idx="10"/>
          </p:nvPr>
        </p:nvSpPr>
        <p:spPr/>
        <p:txBody>
          <a:bodyPr/>
          <a:lstStyle/>
          <a:p>
            <a:fld id="{46A5AE29-6667-4CE7-A06D-BBEC2F152E8F}" type="datetimeFigureOut">
              <a:rPr lang="en-IN" smtClean="0"/>
              <a:t>23-05-2021</a:t>
            </a:fld>
            <a:endParaRPr lang="en-IN"/>
          </a:p>
        </p:txBody>
      </p:sp>
      <p:sp>
        <p:nvSpPr>
          <p:cNvPr id="8" name="Footer Placeholder 7">
            <a:extLst>
              <a:ext uri="{FF2B5EF4-FFF2-40B4-BE49-F238E27FC236}">
                <a16:creationId xmlns:a16="http://schemas.microsoft.com/office/drawing/2014/main" id="{E412BDC3-5910-441D-96BF-01690246948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A98BF20-BCAE-492D-AE07-ED16FBE85A5A}"/>
              </a:ext>
            </a:extLst>
          </p:cNvPr>
          <p:cNvSpPr>
            <a:spLocks noGrp="1"/>
          </p:cNvSpPr>
          <p:nvPr>
            <p:ph type="sldNum" sz="quarter" idx="12"/>
          </p:nvPr>
        </p:nvSpPr>
        <p:spPr/>
        <p:txBody>
          <a:bodyPr/>
          <a:lstStyle/>
          <a:p>
            <a:fld id="{26012DBA-526F-4769-ABE0-FDF4D97406C6}" type="slidenum">
              <a:rPr lang="en-IN" smtClean="0"/>
              <a:t>‹#›</a:t>
            </a:fld>
            <a:endParaRPr lang="en-IN"/>
          </a:p>
        </p:txBody>
      </p:sp>
    </p:spTree>
    <p:extLst>
      <p:ext uri="{BB962C8B-B14F-4D97-AF65-F5344CB8AC3E}">
        <p14:creationId xmlns:p14="http://schemas.microsoft.com/office/powerpoint/2010/main" val="1923443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00100-802D-445C-930D-F6385EB5684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38792D3-1FAA-4758-B29B-1F44CCDC914F}"/>
              </a:ext>
            </a:extLst>
          </p:cNvPr>
          <p:cNvSpPr>
            <a:spLocks noGrp="1"/>
          </p:cNvSpPr>
          <p:nvPr>
            <p:ph type="dt" sz="half" idx="10"/>
          </p:nvPr>
        </p:nvSpPr>
        <p:spPr/>
        <p:txBody>
          <a:bodyPr/>
          <a:lstStyle/>
          <a:p>
            <a:fld id="{46A5AE29-6667-4CE7-A06D-BBEC2F152E8F}" type="datetimeFigureOut">
              <a:rPr lang="en-IN" smtClean="0"/>
              <a:t>23-05-2021</a:t>
            </a:fld>
            <a:endParaRPr lang="en-IN"/>
          </a:p>
        </p:txBody>
      </p:sp>
      <p:sp>
        <p:nvSpPr>
          <p:cNvPr id="4" name="Footer Placeholder 3">
            <a:extLst>
              <a:ext uri="{FF2B5EF4-FFF2-40B4-BE49-F238E27FC236}">
                <a16:creationId xmlns:a16="http://schemas.microsoft.com/office/drawing/2014/main" id="{15C2EA27-639D-4D17-96F0-E2A089259D5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898D984-6611-4F93-BD20-F465A24EEF2B}"/>
              </a:ext>
            </a:extLst>
          </p:cNvPr>
          <p:cNvSpPr>
            <a:spLocks noGrp="1"/>
          </p:cNvSpPr>
          <p:nvPr>
            <p:ph type="sldNum" sz="quarter" idx="12"/>
          </p:nvPr>
        </p:nvSpPr>
        <p:spPr/>
        <p:txBody>
          <a:bodyPr/>
          <a:lstStyle/>
          <a:p>
            <a:fld id="{26012DBA-526F-4769-ABE0-FDF4D97406C6}" type="slidenum">
              <a:rPr lang="en-IN" smtClean="0"/>
              <a:t>‹#›</a:t>
            </a:fld>
            <a:endParaRPr lang="en-IN"/>
          </a:p>
        </p:txBody>
      </p:sp>
    </p:spTree>
    <p:extLst>
      <p:ext uri="{BB962C8B-B14F-4D97-AF65-F5344CB8AC3E}">
        <p14:creationId xmlns:p14="http://schemas.microsoft.com/office/powerpoint/2010/main" val="1459803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18571C-AA68-4A2B-BE9B-CF5F028034A7}"/>
              </a:ext>
            </a:extLst>
          </p:cNvPr>
          <p:cNvSpPr>
            <a:spLocks noGrp="1"/>
          </p:cNvSpPr>
          <p:nvPr>
            <p:ph type="dt" sz="half" idx="10"/>
          </p:nvPr>
        </p:nvSpPr>
        <p:spPr/>
        <p:txBody>
          <a:bodyPr/>
          <a:lstStyle/>
          <a:p>
            <a:fld id="{46A5AE29-6667-4CE7-A06D-BBEC2F152E8F}" type="datetimeFigureOut">
              <a:rPr lang="en-IN" smtClean="0"/>
              <a:t>23-05-2021</a:t>
            </a:fld>
            <a:endParaRPr lang="en-IN"/>
          </a:p>
        </p:txBody>
      </p:sp>
      <p:sp>
        <p:nvSpPr>
          <p:cNvPr id="3" name="Footer Placeholder 2">
            <a:extLst>
              <a:ext uri="{FF2B5EF4-FFF2-40B4-BE49-F238E27FC236}">
                <a16:creationId xmlns:a16="http://schemas.microsoft.com/office/drawing/2014/main" id="{08B646CF-87C3-46DE-B6AD-F8916339D72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FBD8AD9-A19E-4059-9F8A-503BEA36F6C3}"/>
              </a:ext>
            </a:extLst>
          </p:cNvPr>
          <p:cNvSpPr>
            <a:spLocks noGrp="1"/>
          </p:cNvSpPr>
          <p:nvPr>
            <p:ph type="sldNum" sz="quarter" idx="12"/>
          </p:nvPr>
        </p:nvSpPr>
        <p:spPr/>
        <p:txBody>
          <a:bodyPr/>
          <a:lstStyle/>
          <a:p>
            <a:fld id="{26012DBA-526F-4769-ABE0-FDF4D97406C6}" type="slidenum">
              <a:rPr lang="en-IN" smtClean="0"/>
              <a:t>‹#›</a:t>
            </a:fld>
            <a:endParaRPr lang="en-IN"/>
          </a:p>
        </p:txBody>
      </p:sp>
    </p:spTree>
    <p:extLst>
      <p:ext uri="{BB962C8B-B14F-4D97-AF65-F5344CB8AC3E}">
        <p14:creationId xmlns:p14="http://schemas.microsoft.com/office/powerpoint/2010/main" val="633898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FCEC1-C773-48A9-9DA6-E4432630CE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11C2310-B52A-4E45-A0EC-190BAEF286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20B389C-E972-44A3-BAB8-E4D7C261DF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852447-4AF6-4C6E-9C9C-8E5AB91B18B8}"/>
              </a:ext>
            </a:extLst>
          </p:cNvPr>
          <p:cNvSpPr>
            <a:spLocks noGrp="1"/>
          </p:cNvSpPr>
          <p:nvPr>
            <p:ph type="dt" sz="half" idx="10"/>
          </p:nvPr>
        </p:nvSpPr>
        <p:spPr/>
        <p:txBody>
          <a:bodyPr/>
          <a:lstStyle/>
          <a:p>
            <a:fld id="{46A5AE29-6667-4CE7-A06D-BBEC2F152E8F}" type="datetimeFigureOut">
              <a:rPr lang="en-IN" smtClean="0"/>
              <a:t>23-05-2021</a:t>
            </a:fld>
            <a:endParaRPr lang="en-IN"/>
          </a:p>
        </p:txBody>
      </p:sp>
      <p:sp>
        <p:nvSpPr>
          <p:cNvPr id="6" name="Footer Placeholder 5">
            <a:extLst>
              <a:ext uri="{FF2B5EF4-FFF2-40B4-BE49-F238E27FC236}">
                <a16:creationId xmlns:a16="http://schemas.microsoft.com/office/drawing/2014/main" id="{A4179790-21F1-43CC-9FEB-C4CA713DB8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B528FE-A2B4-41E2-B26C-BE4193AD7D55}"/>
              </a:ext>
            </a:extLst>
          </p:cNvPr>
          <p:cNvSpPr>
            <a:spLocks noGrp="1"/>
          </p:cNvSpPr>
          <p:nvPr>
            <p:ph type="sldNum" sz="quarter" idx="12"/>
          </p:nvPr>
        </p:nvSpPr>
        <p:spPr/>
        <p:txBody>
          <a:bodyPr/>
          <a:lstStyle/>
          <a:p>
            <a:fld id="{26012DBA-526F-4769-ABE0-FDF4D97406C6}" type="slidenum">
              <a:rPr lang="en-IN" smtClean="0"/>
              <a:t>‹#›</a:t>
            </a:fld>
            <a:endParaRPr lang="en-IN"/>
          </a:p>
        </p:txBody>
      </p:sp>
    </p:spTree>
    <p:extLst>
      <p:ext uri="{BB962C8B-B14F-4D97-AF65-F5344CB8AC3E}">
        <p14:creationId xmlns:p14="http://schemas.microsoft.com/office/powerpoint/2010/main" val="2961338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11213-08E2-4D53-8D4E-A0A8D2DF87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7B8F999-852C-4DB0-83E4-F6077E30FF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DA29F5B-0880-421D-AF6A-3FB364624D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37842D-C072-47C1-A8F0-4F03D3B0470C}"/>
              </a:ext>
            </a:extLst>
          </p:cNvPr>
          <p:cNvSpPr>
            <a:spLocks noGrp="1"/>
          </p:cNvSpPr>
          <p:nvPr>
            <p:ph type="dt" sz="half" idx="10"/>
          </p:nvPr>
        </p:nvSpPr>
        <p:spPr/>
        <p:txBody>
          <a:bodyPr/>
          <a:lstStyle/>
          <a:p>
            <a:fld id="{46A5AE29-6667-4CE7-A06D-BBEC2F152E8F}" type="datetimeFigureOut">
              <a:rPr lang="en-IN" smtClean="0"/>
              <a:t>23-05-2021</a:t>
            </a:fld>
            <a:endParaRPr lang="en-IN"/>
          </a:p>
        </p:txBody>
      </p:sp>
      <p:sp>
        <p:nvSpPr>
          <p:cNvPr id="6" name="Footer Placeholder 5">
            <a:extLst>
              <a:ext uri="{FF2B5EF4-FFF2-40B4-BE49-F238E27FC236}">
                <a16:creationId xmlns:a16="http://schemas.microsoft.com/office/drawing/2014/main" id="{FE1816A4-6709-4C08-ABDD-A200E95ED5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440703-68BC-4793-8A5D-A49A04A828C8}"/>
              </a:ext>
            </a:extLst>
          </p:cNvPr>
          <p:cNvSpPr>
            <a:spLocks noGrp="1"/>
          </p:cNvSpPr>
          <p:nvPr>
            <p:ph type="sldNum" sz="quarter" idx="12"/>
          </p:nvPr>
        </p:nvSpPr>
        <p:spPr/>
        <p:txBody>
          <a:bodyPr/>
          <a:lstStyle/>
          <a:p>
            <a:fld id="{26012DBA-526F-4769-ABE0-FDF4D97406C6}" type="slidenum">
              <a:rPr lang="en-IN" smtClean="0"/>
              <a:t>‹#›</a:t>
            </a:fld>
            <a:endParaRPr lang="en-IN"/>
          </a:p>
        </p:txBody>
      </p:sp>
    </p:spTree>
    <p:extLst>
      <p:ext uri="{BB962C8B-B14F-4D97-AF65-F5344CB8AC3E}">
        <p14:creationId xmlns:p14="http://schemas.microsoft.com/office/powerpoint/2010/main" val="1365967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BE1A0F-5CB6-47C0-A64B-DC0E3F7917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643460D-7D5D-4679-A55B-CED9CB88E4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598C89-0336-4EE5-831F-3B97E42A76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A5AE29-6667-4CE7-A06D-BBEC2F152E8F}" type="datetimeFigureOut">
              <a:rPr lang="en-IN" smtClean="0"/>
              <a:t>23-05-2021</a:t>
            </a:fld>
            <a:endParaRPr lang="en-IN"/>
          </a:p>
        </p:txBody>
      </p:sp>
      <p:sp>
        <p:nvSpPr>
          <p:cNvPr id="5" name="Footer Placeholder 4">
            <a:extLst>
              <a:ext uri="{FF2B5EF4-FFF2-40B4-BE49-F238E27FC236}">
                <a16:creationId xmlns:a16="http://schemas.microsoft.com/office/drawing/2014/main" id="{257E8A52-9D7D-474D-8776-3839863B76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4F14D72-857D-4C0B-9671-DC49EF9A1E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012DBA-526F-4769-ABE0-FDF4D97406C6}" type="slidenum">
              <a:rPr lang="en-IN" smtClean="0"/>
              <a:t>‹#›</a:t>
            </a:fld>
            <a:endParaRPr lang="en-IN"/>
          </a:p>
        </p:txBody>
      </p:sp>
    </p:spTree>
    <p:extLst>
      <p:ext uri="{BB962C8B-B14F-4D97-AF65-F5344CB8AC3E}">
        <p14:creationId xmlns:p14="http://schemas.microsoft.com/office/powerpoint/2010/main" val="201786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9">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52C98AC-7D9F-4A6E-8B7F-6A7A1A061412}"/>
              </a:ext>
            </a:extLst>
          </p:cNvPr>
          <p:cNvPicPr>
            <a:picLocks noChangeAspect="1"/>
          </p:cNvPicPr>
          <p:nvPr/>
        </p:nvPicPr>
        <p:blipFill rotWithShape="1">
          <a:blip r:embed="rId2"/>
          <a:srcRect l="9091" t="36079"/>
          <a:stretch/>
        </p:blipFill>
        <p:spPr>
          <a:xfrm>
            <a:off x="20" y="10"/>
            <a:ext cx="12191981" cy="6857990"/>
          </a:xfrm>
          <a:prstGeom prst="rect">
            <a:avLst/>
          </a:prstGeom>
        </p:spPr>
      </p:pic>
      <p:sp>
        <p:nvSpPr>
          <p:cNvPr id="32" name="Rectangle 21">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D56C492-CCDC-4B6D-B853-C7E627CDF943}"/>
              </a:ext>
            </a:extLst>
          </p:cNvPr>
          <p:cNvSpPr>
            <a:spLocks noGrp="1"/>
          </p:cNvSpPr>
          <p:nvPr>
            <p:ph type="ctrTitle"/>
          </p:nvPr>
        </p:nvSpPr>
        <p:spPr>
          <a:xfrm>
            <a:off x="404553" y="3091928"/>
            <a:ext cx="9078562" cy="2387600"/>
          </a:xfrm>
        </p:spPr>
        <p:txBody>
          <a:bodyPr>
            <a:normAutofit/>
          </a:bodyPr>
          <a:lstStyle/>
          <a:p>
            <a:pPr algn="l"/>
            <a:r>
              <a:rPr lang="en-US" sz="6600"/>
              <a:t>Snowflake Interview Questions</a:t>
            </a:r>
            <a:endParaRPr lang="en-IN" sz="6600"/>
          </a:p>
        </p:txBody>
      </p:sp>
      <p:sp>
        <p:nvSpPr>
          <p:cNvPr id="24" name="Rectangle: Rounded Corners 23">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EECB2E68-4F32-4D1F-BEA8-505393DA5999}"/>
              </a:ext>
            </a:extLst>
          </p:cNvPr>
          <p:cNvSpPr>
            <a:spLocks noGrp="1"/>
          </p:cNvSpPr>
          <p:nvPr>
            <p:ph type="subTitle" idx="1"/>
          </p:nvPr>
        </p:nvSpPr>
        <p:spPr>
          <a:xfrm>
            <a:off x="404553" y="5624945"/>
            <a:ext cx="9078562" cy="592975"/>
          </a:xfrm>
        </p:spPr>
        <p:txBody>
          <a:bodyPr anchor="ctr">
            <a:normAutofit/>
          </a:bodyPr>
          <a:lstStyle/>
          <a:p>
            <a:pPr algn="l"/>
            <a:r>
              <a:rPr lang="en-US" sz="1300"/>
              <a:t>Suddhasatwa Mallik</a:t>
            </a:r>
          </a:p>
          <a:p>
            <a:pPr algn="l"/>
            <a:r>
              <a:rPr lang="en-US" sz="1300"/>
              <a:t>May 2021</a:t>
            </a:r>
            <a:endParaRPr lang="en-IN" sz="1300"/>
          </a:p>
        </p:txBody>
      </p:sp>
    </p:spTree>
    <p:extLst>
      <p:ext uri="{BB962C8B-B14F-4D97-AF65-F5344CB8AC3E}">
        <p14:creationId xmlns:p14="http://schemas.microsoft.com/office/powerpoint/2010/main" val="169835270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EDF9B-68F8-480F-A97F-D416F15EB051}"/>
              </a:ext>
            </a:extLst>
          </p:cNvPr>
          <p:cNvSpPr>
            <a:spLocks noGrp="1"/>
          </p:cNvSpPr>
          <p:nvPr>
            <p:ph type="title"/>
          </p:nvPr>
        </p:nvSpPr>
        <p:spPr>
          <a:xfrm>
            <a:off x="838199" y="291090"/>
            <a:ext cx="10515599" cy="932688"/>
          </a:xfrm>
        </p:spPr>
        <p:txBody>
          <a:bodyPr vert="horz" lIns="91440" tIns="45720" rIns="91440" bIns="45720" rtlCol="0" anchor="b">
            <a:noAutofit/>
          </a:bodyPr>
          <a:lstStyle/>
          <a:p>
            <a:r>
              <a:rPr lang="en-US" sz="4000" kern="1200" dirty="0">
                <a:solidFill>
                  <a:schemeClr val="tx1"/>
                </a:solidFill>
                <a:latin typeface="+mj-lt"/>
                <a:ea typeface="+mj-ea"/>
                <a:cs typeface="+mj-cs"/>
              </a:rPr>
              <a:t>Architecture for Continuous Data Load – NY Parking Data</a:t>
            </a:r>
          </a:p>
        </p:txBody>
      </p:sp>
      <p:pic>
        <p:nvPicPr>
          <p:cNvPr id="6" name="Content Placeholder 5">
            <a:extLst>
              <a:ext uri="{FF2B5EF4-FFF2-40B4-BE49-F238E27FC236}">
                <a16:creationId xmlns:a16="http://schemas.microsoft.com/office/drawing/2014/main" id="{51452D2F-CAE6-40F8-8CF5-47FF36893B8B}"/>
              </a:ext>
            </a:extLst>
          </p:cNvPr>
          <p:cNvPicPr>
            <a:picLocks noGrp="1" noChangeAspect="1"/>
          </p:cNvPicPr>
          <p:nvPr>
            <p:ph idx="1"/>
          </p:nvPr>
        </p:nvPicPr>
        <p:blipFill>
          <a:blip r:embed="rId2"/>
          <a:stretch>
            <a:fillRect/>
          </a:stretch>
        </p:blipFill>
        <p:spPr>
          <a:xfrm>
            <a:off x="838200" y="2349101"/>
            <a:ext cx="10515599" cy="3470146"/>
          </a:xfrm>
          <a:prstGeom prst="rect">
            <a:avLst/>
          </a:prstGeom>
        </p:spPr>
      </p:pic>
    </p:spTree>
    <p:extLst>
      <p:ext uri="{BB962C8B-B14F-4D97-AF65-F5344CB8AC3E}">
        <p14:creationId xmlns:p14="http://schemas.microsoft.com/office/powerpoint/2010/main" val="2596567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6FEEDF9B-68F8-480F-A97F-D416F15EB051}"/>
              </a:ext>
            </a:extLst>
          </p:cNvPr>
          <p:cNvSpPr>
            <a:spLocks noGrp="1"/>
          </p:cNvSpPr>
          <p:nvPr>
            <p:ph type="title"/>
          </p:nvPr>
        </p:nvSpPr>
        <p:spPr>
          <a:xfrm>
            <a:off x="777240" y="731519"/>
            <a:ext cx="2845191" cy="3237579"/>
          </a:xfrm>
        </p:spPr>
        <p:txBody>
          <a:bodyPr>
            <a:normAutofit/>
          </a:bodyPr>
          <a:lstStyle/>
          <a:p>
            <a:r>
              <a:rPr lang="en-US" sz="3800" dirty="0">
                <a:solidFill>
                  <a:srgbClr val="FFFFFF"/>
                </a:solidFill>
              </a:rPr>
              <a:t>Direct Questions</a:t>
            </a:r>
            <a:endParaRPr lang="en-IN" sz="3800" dirty="0">
              <a:solidFill>
                <a:srgbClr val="FFFFFF"/>
              </a:solidFill>
            </a:endParaRP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F1E4F23-AFC6-4322-9624-B328B7E70B8A}"/>
              </a:ext>
            </a:extLst>
          </p:cNvPr>
          <p:cNvSpPr>
            <a:spLocks noGrp="1"/>
          </p:cNvSpPr>
          <p:nvPr>
            <p:ph idx="1"/>
          </p:nvPr>
        </p:nvSpPr>
        <p:spPr>
          <a:xfrm>
            <a:off x="4379709" y="686862"/>
            <a:ext cx="7037591" cy="5475129"/>
          </a:xfrm>
        </p:spPr>
        <p:txBody>
          <a:bodyPr anchor="ctr">
            <a:normAutofit fontScale="70000" lnSpcReduction="20000"/>
          </a:bodyPr>
          <a:lstStyle/>
          <a:p>
            <a:pPr marL="0" indent="0">
              <a:buNone/>
            </a:pPr>
            <a:endParaRPr lang="en-US" sz="1600" b="1" dirty="0"/>
          </a:p>
          <a:p>
            <a:pPr marL="0" indent="0">
              <a:buNone/>
            </a:pPr>
            <a:endParaRPr lang="en-US" sz="1600" b="1" dirty="0"/>
          </a:p>
          <a:p>
            <a:pPr marL="0" indent="0">
              <a:buNone/>
            </a:pPr>
            <a:r>
              <a:rPr lang="en-US" sz="1600" b="1" dirty="0"/>
              <a:t>Question 1</a:t>
            </a:r>
          </a:p>
          <a:p>
            <a:pPr marL="0" indent="0">
              <a:buNone/>
            </a:pPr>
            <a:r>
              <a:rPr lang="en-US" sz="1600" i="1" dirty="0"/>
              <a:t>Provide some data migration architectures</a:t>
            </a:r>
            <a:endParaRPr lang="en-US" sz="1600" dirty="0"/>
          </a:p>
          <a:p>
            <a:pPr marL="0" indent="0">
              <a:buNone/>
            </a:pPr>
            <a:r>
              <a:rPr lang="en-US" sz="1600" b="1" dirty="0"/>
              <a:t>Question 2</a:t>
            </a:r>
          </a:p>
          <a:p>
            <a:pPr marL="0" indent="0">
              <a:buNone/>
            </a:pPr>
            <a:r>
              <a:rPr lang="en-US" sz="1600" i="1" dirty="0"/>
              <a:t>How will you know if your query had some idle time to process? – Check the query output to see if you see a grey area in the query execution pattern. Grey means there was some idle time for the warehouse to resume.</a:t>
            </a:r>
          </a:p>
          <a:p>
            <a:pPr marL="0" indent="0">
              <a:buNone/>
            </a:pPr>
            <a:r>
              <a:rPr lang="en-US" sz="1600" b="1" dirty="0"/>
              <a:t>Question 3</a:t>
            </a:r>
          </a:p>
          <a:p>
            <a:pPr marL="0" indent="0">
              <a:buNone/>
            </a:pPr>
            <a:r>
              <a:rPr lang="en-US" sz="1600" i="1" dirty="0"/>
              <a:t>How will you know how many times a table in your database has been cloned. – </a:t>
            </a:r>
            <a:r>
              <a:rPr lang="en-US" sz="1600" i="1" dirty="0" err="1"/>
              <a:t>INFORMATION_SCHEMA.table_storage_metrics</a:t>
            </a:r>
            <a:r>
              <a:rPr lang="en-US" sz="1600" i="1" dirty="0"/>
              <a:t> and use ID and CLONE_GROUP_ID</a:t>
            </a:r>
          </a:p>
          <a:p>
            <a:pPr marL="0" indent="0">
              <a:buNone/>
            </a:pPr>
            <a:r>
              <a:rPr lang="en-US" sz="1600" b="1" dirty="0"/>
              <a:t>Question 4</a:t>
            </a:r>
          </a:p>
          <a:p>
            <a:pPr marL="0" indent="0">
              <a:buNone/>
            </a:pPr>
            <a:r>
              <a:rPr lang="en-US" sz="1600" i="1" dirty="0"/>
              <a:t>How will you do NULL handling and FILTER in Snowflake Stages? – FILTER not allowed but NULL handling can be done as </a:t>
            </a:r>
            <a:r>
              <a:rPr lang="en-US" sz="1600" i="1" dirty="0" err="1"/>
              <a:t>iff</a:t>
            </a:r>
            <a:r>
              <a:rPr lang="en-US" sz="1600" i="1" dirty="0"/>
              <a:t>($t1=‘’ ‘XXX’ $t1)</a:t>
            </a:r>
          </a:p>
          <a:p>
            <a:pPr marL="0" indent="0">
              <a:buNone/>
            </a:pPr>
            <a:r>
              <a:rPr lang="en-US" sz="1600" b="1" dirty="0"/>
              <a:t>Question 5</a:t>
            </a:r>
          </a:p>
          <a:p>
            <a:pPr marL="0" indent="0">
              <a:buNone/>
            </a:pPr>
            <a:r>
              <a:rPr lang="en-US" sz="1600" i="1" dirty="0"/>
              <a:t>During database will you migrate the primary keys and foreign keys to snowflake? Are they enforced? -&gt; Not enforced but from data modeling perspective good to have this relationship.</a:t>
            </a:r>
          </a:p>
          <a:p>
            <a:pPr marL="0" indent="0">
              <a:buNone/>
            </a:pPr>
            <a:r>
              <a:rPr lang="en-US" sz="1600" b="1" dirty="0"/>
              <a:t>Question 6</a:t>
            </a:r>
          </a:p>
          <a:p>
            <a:pPr marL="0" indent="0">
              <a:buNone/>
            </a:pPr>
            <a:r>
              <a:rPr lang="en-US" sz="1600" i="1" dirty="0"/>
              <a:t>What are the different types of costs in Snowflake? – Compute, Storage, Data Transfer Costs</a:t>
            </a:r>
          </a:p>
          <a:p>
            <a:pPr marL="0" indent="0">
              <a:buNone/>
            </a:pPr>
            <a:r>
              <a:rPr lang="en-US" sz="1600" b="1" dirty="0"/>
              <a:t>Question 7</a:t>
            </a:r>
          </a:p>
          <a:p>
            <a:pPr marL="0" indent="0">
              <a:buNone/>
            </a:pPr>
            <a:r>
              <a:rPr lang="en-US" sz="1600" i="1" dirty="0"/>
              <a:t>I have a Snowflake stage object with 10,000 records. Can I just view 10 records in it? Yes</a:t>
            </a:r>
          </a:p>
          <a:p>
            <a:pPr marL="0" indent="0">
              <a:buNone/>
            </a:pPr>
            <a:r>
              <a:rPr lang="en-US" sz="1600" b="1" dirty="0"/>
              <a:t>Question 8</a:t>
            </a:r>
          </a:p>
          <a:p>
            <a:pPr marL="0" indent="0">
              <a:buNone/>
            </a:pPr>
            <a:r>
              <a:rPr lang="en-US" sz="1600" i="1" dirty="0"/>
              <a:t>What will SELECT TOP 10 from Employee return? What happens when you run it second time?</a:t>
            </a:r>
          </a:p>
          <a:p>
            <a:pPr marL="0" indent="0">
              <a:buNone/>
            </a:pPr>
            <a:r>
              <a:rPr lang="en-US" sz="1600" b="1" dirty="0"/>
              <a:t>Question 9</a:t>
            </a:r>
          </a:p>
          <a:p>
            <a:pPr marL="0" indent="0">
              <a:buNone/>
            </a:pPr>
            <a:r>
              <a:rPr lang="en-US" sz="1600" i="1" dirty="0"/>
              <a:t>You have a scheduled task tree. Now you want to modify one child tasks? What should be your actions?</a:t>
            </a:r>
          </a:p>
          <a:p>
            <a:pPr marL="0" indent="0">
              <a:buNone/>
            </a:pPr>
            <a:endParaRPr lang="en-US" sz="1600" i="1" dirty="0"/>
          </a:p>
          <a:p>
            <a:pPr marL="0" indent="0">
              <a:buNone/>
            </a:pPr>
            <a:endParaRPr lang="en-US" sz="1600" i="1" dirty="0"/>
          </a:p>
          <a:p>
            <a:pPr marL="0" indent="0">
              <a:buNone/>
            </a:pPr>
            <a:endParaRPr lang="en-US" sz="1600" i="1" dirty="0"/>
          </a:p>
          <a:p>
            <a:pPr marL="0" indent="0">
              <a:buNone/>
            </a:pPr>
            <a:endParaRPr lang="en-US" sz="1600" i="1" dirty="0"/>
          </a:p>
          <a:p>
            <a:pPr marL="0" indent="0">
              <a:buNone/>
            </a:pPr>
            <a:endParaRPr lang="en-US" sz="1600" i="1" dirty="0"/>
          </a:p>
        </p:txBody>
      </p:sp>
    </p:spTree>
    <p:extLst>
      <p:ext uri="{BB962C8B-B14F-4D97-AF65-F5344CB8AC3E}">
        <p14:creationId xmlns:p14="http://schemas.microsoft.com/office/powerpoint/2010/main" val="818997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EEDF9B-68F8-480F-A97F-D416F15EB051}"/>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Scenario Based Questions</a:t>
            </a:r>
            <a:endParaRPr lang="en-IN" sz="4000" dirty="0">
              <a:solidFill>
                <a:srgbClr val="FFFFFF"/>
              </a:solidFill>
            </a:endParaRPr>
          </a:p>
        </p:txBody>
      </p:sp>
      <p:sp>
        <p:nvSpPr>
          <p:cNvPr id="3" name="Content Placeholder 2">
            <a:extLst>
              <a:ext uri="{FF2B5EF4-FFF2-40B4-BE49-F238E27FC236}">
                <a16:creationId xmlns:a16="http://schemas.microsoft.com/office/drawing/2014/main" id="{BF1E4F23-AFC6-4322-9624-B328B7E70B8A}"/>
              </a:ext>
            </a:extLst>
          </p:cNvPr>
          <p:cNvSpPr>
            <a:spLocks noGrp="1"/>
          </p:cNvSpPr>
          <p:nvPr>
            <p:ph idx="1"/>
          </p:nvPr>
        </p:nvSpPr>
        <p:spPr>
          <a:xfrm>
            <a:off x="4810259" y="649480"/>
            <a:ext cx="6555347" cy="5546047"/>
          </a:xfrm>
        </p:spPr>
        <p:txBody>
          <a:bodyPr anchor="ctr">
            <a:normAutofit/>
          </a:bodyPr>
          <a:lstStyle/>
          <a:p>
            <a:pPr marL="0" indent="0">
              <a:buNone/>
            </a:pPr>
            <a:r>
              <a:rPr lang="en-US" sz="2000" b="1" dirty="0"/>
              <a:t>Question </a:t>
            </a:r>
          </a:p>
          <a:p>
            <a:pPr marL="0" indent="0">
              <a:buNone/>
            </a:pPr>
            <a:r>
              <a:rPr lang="en-US" sz="2000" dirty="0"/>
              <a:t>You have the same warehouse in your project used across data load and data query workloads. Say name of the warehouse is COMPUTE_WH. During data loads you want to size COMPUTE_WH to ‘Small’ but during data query workloads you want COMPUTE_WH to scale up to ‘</a:t>
            </a:r>
            <a:r>
              <a:rPr lang="en-US" sz="2000" dirty="0" err="1"/>
              <a:t>Xlarge</a:t>
            </a:r>
            <a:r>
              <a:rPr lang="en-US" sz="2000" dirty="0"/>
              <a:t>’. How will you automate this?</a:t>
            </a:r>
          </a:p>
          <a:p>
            <a:endParaRPr lang="en-US" sz="2000" dirty="0"/>
          </a:p>
          <a:p>
            <a:pPr marL="0" indent="0">
              <a:buNone/>
            </a:pPr>
            <a:r>
              <a:rPr lang="en-US" sz="2000" b="1" dirty="0"/>
              <a:t>Solution</a:t>
            </a:r>
          </a:p>
          <a:p>
            <a:pPr marL="0" indent="0">
              <a:buNone/>
            </a:pPr>
            <a:r>
              <a:rPr lang="en-US" sz="2000" dirty="0"/>
              <a:t>You need to use tasks.</a:t>
            </a:r>
          </a:p>
          <a:p>
            <a:pPr marL="0" indent="0">
              <a:buNone/>
            </a:pPr>
            <a:r>
              <a:rPr lang="en-US" sz="2000" i="1" dirty="0"/>
              <a:t>ALTER WAREHOUSE COMPUTE_WH set WAREHOUSE_SIZE = ‘Small'---&gt;Task 1;</a:t>
            </a:r>
          </a:p>
          <a:p>
            <a:pPr marL="0" indent="0">
              <a:buNone/>
            </a:pPr>
            <a:r>
              <a:rPr lang="en-US" sz="2000" i="1" dirty="0"/>
              <a:t>Execute Data Load---&gt;Task 2;</a:t>
            </a:r>
          </a:p>
          <a:p>
            <a:pPr marL="0" indent="0">
              <a:buNone/>
            </a:pPr>
            <a:r>
              <a:rPr lang="en-US" sz="2000" i="1" dirty="0"/>
              <a:t>ALTER WAREHOUSE COMPUTE_WH set WAREHOUSE_SIZE = '</a:t>
            </a:r>
            <a:r>
              <a:rPr lang="en-US" sz="2000" i="1" dirty="0" err="1"/>
              <a:t>XLarge</a:t>
            </a:r>
            <a:r>
              <a:rPr lang="en-US" sz="2000" i="1" dirty="0"/>
              <a:t>'--&gt;Task 3;</a:t>
            </a:r>
          </a:p>
          <a:p>
            <a:pPr marL="0" indent="0">
              <a:buNone/>
            </a:pPr>
            <a:r>
              <a:rPr lang="en-US" sz="2000" i="1" dirty="0"/>
              <a:t>Execute Queries</a:t>
            </a:r>
          </a:p>
          <a:p>
            <a:pPr marL="0" indent="0">
              <a:buNone/>
            </a:pPr>
            <a:endParaRPr lang="en-IN" sz="2000" dirty="0"/>
          </a:p>
        </p:txBody>
      </p:sp>
    </p:spTree>
    <p:extLst>
      <p:ext uri="{BB962C8B-B14F-4D97-AF65-F5344CB8AC3E}">
        <p14:creationId xmlns:p14="http://schemas.microsoft.com/office/powerpoint/2010/main" val="959865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28"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1"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5"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6"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7"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8"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9"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0"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6FEEDF9B-68F8-480F-A97F-D416F15EB051}"/>
              </a:ext>
            </a:extLst>
          </p:cNvPr>
          <p:cNvSpPr>
            <a:spLocks noGrp="1"/>
          </p:cNvSpPr>
          <p:nvPr>
            <p:ph type="title"/>
          </p:nvPr>
        </p:nvSpPr>
        <p:spPr>
          <a:xfrm>
            <a:off x="888631" y="4760132"/>
            <a:ext cx="3947420" cy="1777829"/>
          </a:xfrm>
        </p:spPr>
        <p:txBody>
          <a:bodyPr>
            <a:normAutofit/>
          </a:bodyPr>
          <a:lstStyle/>
          <a:p>
            <a:r>
              <a:rPr lang="en-US" sz="4000"/>
              <a:t>Scenario Based Questions</a:t>
            </a:r>
            <a:endParaRPr lang="en-IN" sz="4000"/>
          </a:p>
        </p:txBody>
      </p:sp>
      <p:sp>
        <p:nvSpPr>
          <p:cNvPr id="48" name="Freeform: Shape 47">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8E1CE44D-28EE-4F18-8998-899478E42C00}"/>
              </a:ext>
            </a:extLst>
          </p:cNvPr>
          <p:cNvPicPr>
            <a:picLocks noChangeAspect="1"/>
          </p:cNvPicPr>
          <p:nvPr/>
        </p:nvPicPr>
        <p:blipFill>
          <a:blip r:embed="rId2"/>
          <a:stretch>
            <a:fillRect/>
          </a:stretch>
        </p:blipFill>
        <p:spPr>
          <a:xfrm>
            <a:off x="643467" y="1464738"/>
            <a:ext cx="10914060" cy="1773533"/>
          </a:xfrm>
          <a:prstGeom prst="rect">
            <a:avLst/>
          </a:prstGeom>
        </p:spPr>
      </p:pic>
      <p:sp>
        <p:nvSpPr>
          <p:cNvPr id="3" name="Content Placeholder 2">
            <a:extLst>
              <a:ext uri="{FF2B5EF4-FFF2-40B4-BE49-F238E27FC236}">
                <a16:creationId xmlns:a16="http://schemas.microsoft.com/office/drawing/2014/main" id="{BF1E4F23-AFC6-4322-9624-B328B7E70B8A}"/>
              </a:ext>
            </a:extLst>
          </p:cNvPr>
          <p:cNvSpPr>
            <a:spLocks noGrp="1"/>
          </p:cNvSpPr>
          <p:nvPr>
            <p:ph idx="1"/>
          </p:nvPr>
        </p:nvSpPr>
        <p:spPr>
          <a:xfrm>
            <a:off x="5118447" y="4767660"/>
            <a:ext cx="6281873" cy="1770300"/>
          </a:xfrm>
        </p:spPr>
        <p:txBody>
          <a:bodyPr anchor="ctr">
            <a:normAutofit/>
          </a:bodyPr>
          <a:lstStyle/>
          <a:p>
            <a:pPr marL="0" indent="0">
              <a:buNone/>
            </a:pPr>
            <a:r>
              <a:rPr lang="en-US" sz="1300" b="1"/>
              <a:t>Question </a:t>
            </a:r>
          </a:p>
          <a:p>
            <a:pPr marL="0" indent="0">
              <a:buNone/>
            </a:pPr>
            <a:r>
              <a:rPr lang="en-US" sz="1300"/>
              <a:t>You are going for a new product launch. After one week you want to determine the public response to it. You want to ingest the twitter data real time and join with your in house product data to get real time sentiment analysis done. How will you design the solution in Snowflake</a:t>
            </a:r>
          </a:p>
          <a:p>
            <a:endParaRPr lang="en-US" sz="1300"/>
          </a:p>
          <a:p>
            <a:pPr marL="0" indent="0">
              <a:buNone/>
            </a:pPr>
            <a:r>
              <a:rPr lang="en-US" sz="1300" b="1"/>
              <a:t>Solution</a:t>
            </a:r>
          </a:p>
          <a:p>
            <a:pPr marL="0" indent="0">
              <a:buNone/>
            </a:pPr>
            <a:endParaRPr lang="en-IN" sz="1300"/>
          </a:p>
        </p:txBody>
      </p:sp>
    </p:spTree>
    <p:extLst>
      <p:ext uri="{BB962C8B-B14F-4D97-AF65-F5344CB8AC3E}">
        <p14:creationId xmlns:p14="http://schemas.microsoft.com/office/powerpoint/2010/main" val="316114778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EEDF9B-68F8-480F-A97F-D416F15EB051}"/>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Scenario Based Questions</a:t>
            </a:r>
            <a:endParaRPr lang="en-IN" sz="4000" dirty="0">
              <a:solidFill>
                <a:srgbClr val="FFFFFF"/>
              </a:solidFill>
            </a:endParaRPr>
          </a:p>
        </p:txBody>
      </p:sp>
      <p:sp>
        <p:nvSpPr>
          <p:cNvPr id="3" name="Content Placeholder 2">
            <a:extLst>
              <a:ext uri="{FF2B5EF4-FFF2-40B4-BE49-F238E27FC236}">
                <a16:creationId xmlns:a16="http://schemas.microsoft.com/office/drawing/2014/main" id="{BF1E4F23-AFC6-4322-9624-B328B7E70B8A}"/>
              </a:ext>
            </a:extLst>
          </p:cNvPr>
          <p:cNvSpPr>
            <a:spLocks noGrp="1"/>
          </p:cNvSpPr>
          <p:nvPr>
            <p:ph idx="1"/>
          </p:nvPr>
        </p:nvSpPr>
        <p:spPr>
          <a:xfrm>
            <a:off x="4810259" y="649480"/>
            <a:ext cx="6555347" cy="5546047"/>
          </a:xfrm>
        </p:spPr>
        <p:txBody>
          <a:bodyPr anchor="ctr">
            <a:normAutofit/>
          </a:bodyPr>
          <a:lstStyle/>
          <a:p>
            <a:pPr marL="0" indent="0">
              <a:buNone/>
            </a:pPr>
            <a:r>
              <a:rPr lang="en-US" sz="2000" b="1" dirty="0"/>
              <a:t>Question </a:t>
            </a:r>
          </a:p>
          <a:p>
            <a:pPr marL="0" indent="0">
              <a:buNone/>
            </a:pPr>
            <a:r>
              <a:rPr lang="en-US" sz="2000" dirty="0"/>
              <a:t>How will you ensure that your users can log into Snowflake account only from office but not from home?</a:t>
            </a:r>
          </a:p>
          <a:p>
            <a:endParaRPr lang="en-US" sz="2000" dirty="0"/>
          </a:p>
          <a:p>
            <a:pPr marL="0" indent="0">
              <a:buNone/>
            </a:pPr>
            <a:r>
              <a:rPr lang="en-US" sz="2000" b="1" dirty="0"/>
              <a:t>Solution</a:t>
            </a:r>
          </a:p>
          <a:p>
            <a:pPr marL="0" indent="0">
              <a:buNone/>
            </a:pPr>
            <a:r>
              <a:rPr lang="en-US" sz="2000" dirty="0"/>
              <a:t>Define network policies:</a:t>
            </a:r>
          </a:p>
          <a:p>
            <a:pPr marL="0" indent="0">
              <a:buNone/>
            </a:pPr>
            <a:r>
              <a:rPr lang="en-US" sz="2000" i="1" dirty="0"/>
              <a:t>In the allowed policies give the CIDR range for your LAN. Rest all </a:t>
            </a:r>
            <a:r>
              <a:rPr lang="en-US" sz="2000" i="1"/>
              <a:t>ips</a:t>
            </a:r>
            <a:r>
              <a:rPr lang="en-US" sz="2000" i="1" dirty="0"/>
              <a:t> will be automatically blocked. Now the users will be able to log into Snowflake account only from the office i.e. CIDR range of office LAN</a:t>
            </a:r>
          </a:p>
          <a:p>
            <a:pPr marL="0" indent="0">
              <a:buNone/>
            </a:pPr>
            <a:endParaRPr lang="en-IN" sz="2000" dirty="0"/>
          </a:p>
        </p:txBody>
      </p:sp>
    </p:spTree>
    <p:extLst>
      <p:ext uri="{BB962C8B-B14F-4D97-AF65-F5344CB8AC3E}">
        <p14:creationId xmlns:p14="http://schemas.microsoft.com/office/powerpoint/2010/main" val="1578580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EEDF9B-68F8-480F-A97F-D416F15EB051}"/>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Scenario Based Questions</a:t>
            </a:r>
            <a:endParaRPr lang="en-IN" sz="4000" dirty="0">
              <a:solidFill>
                <a:srgbClr val="FFFFFF"/>
              </a:solidFill>
            </a:endParaRPr>
          </a:p>
        </p:txBody>
      </p:sp>
      <p:sp>
        <p:nvSpPr>
          <p:cNvPr id="3" name="Content Placeholder 2">
            <a:extLst>
              <a:ext uri="{FF2B5EF4-FFF2-40B4-BE49-F238E27FC236}">
                <a16:creationId xmlns:a16="http://schemas.microsoft.com/office/drawing/2014/main" id="{BF1E4F23-AFC6-4322-9624-B328B7E70B8A}"/>
              </a:ext>
            </a:extLst>
          </p:cNvPr>
          <p:cNvSpPr>
            <a:spLocks noGrp="1"/>
          </p:cNvSpPr>
          <p:nvPr>
            <p:ph idx="1"/>
          </p:nvPr>
        </p:nvSpPr>
        <p:spPr>
          <a:xfrm>
            <a:off x="4810259" y="649480"/>
            <a:ext cx="6555347" cy="5546047"/>
          </a:xfrm>
        </p:spPr>
        <p:txBody>
          <a:bodyPr anchor="ctr">
            <a:normAutofit/>
          </a:bodyPr>
          <a:lstStyle/>
          <a:p>
            <a:pPr marL="0" indent="0">
              <a:buNone/>
            </a:pPr>
            <a:r>
              <a:rPr lang="en-US" sz="2000" b="1" dirty="0"/>
              <a:t>Question </a:t>
            </a:r>
          </a:p>
          <a:p>
            <a:pPr marL="0" indent="0">
              <a:buNone/>
            </a:pPr>
            <a:r>
              <a:rPr lang="en-US" sz="2000" dirty="0"/>
              <a:t>You created a new network policy using security admin role and then logged off from Snowflake. Since subsequent attempts you are not able to login to Snowflake. What might be the issue</a:t>
            </a:r>
          </a:p>
          <a:p>
            <a:endParaRPr lang="en-US" sz="2000" dirty="0"/>
          </a:p>
          <a:p>
            <a:pPr marL="0" indent="0">
              <a:buNone/>
            </a:pPr>
            <a:r>
              <a:rPr lang="en-US" sz="2000" b="1" dirty="0"/>
              <a:t>Solution</a:t>
            </a:r>
          </a:p>
          <a:p>
            <a:pPr marL="0" indent="0">
              <a:buNone/>
            </a:pPr>
            <a:r>
              <a:rPr lang="en-US" sz="2000" dirty="0"/>
              <a:t>You created the network policy and by mistake you blocked out all </a:t>
            </a:r>
            <a:r>
              <a:rPr lang="en-US" sz="2000"/>
              <a:t>ips</a:t>
            </a:r>
            <a:r>
              <a:rPr lang="en-US" sz="2000" dirty="0"/>
              <a:t>. Hence you are not able to log in to snowflake now.</a:t>
            </a:r>
            <a:endParaRPr lang="en-US" sz="2000" i="1" dirty="0"/>
          </a:p>
          <a:p>
            <a:pPr marL="0" indent="0">
              <a:buNone/>
            </a:pPr>
            <a:endParaRPr lang="en-IN" sz="2000" dirty="0"/>
          </a:p>
        </p:txBody>
      </p:sp>
    </p:spTree>
    <p:extLst>
      <p:ext uri="{BB962C8B-B14F-4D97-AF65-F5344CB8AC3E}">
        <p14:creationId xmlns:p14="http://schemas.microsoft.com/office/powerpoint/2010/main" val="3004340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EEDF9B-68F8-480F-A97F-D416F15EB051}"/>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Scenario Based Questions</a:t>
            </a:r>
            <a:endParaRPr lang="en-IN" sz="4000" dirty="0">
              <a:solidFill>
                <a:srgbClr val="FFFFFF"/>
              </a:solidFill>
            </a:endParaRPr>
          </a:p>
        </p:txBody>
      </p:sp>
      <p:sp>
        <p:nvSpPr>
          <p:cNvPr id="3" name="Content Placeholder 2">
            <a:extLst>
              <a:ext uri="{FF2B5EF4-FFF2-40B4-BE49-F238E27FC236}">
                <a16:creationId xmlns:a16="http://schemas.microsoft.com/office/drawing/2014/main" id="{BF1E4F23-AFC6-4322-9624-B328B7E70B8A}"/>
              </a:ext>
            </a:extLst>
          </p:cNvPr>
          <p:cNvSpPr>
            <a:spLocks noGrp="1"/>
          </p:cNvSpPr>
          <p:nvPr>
            <p:ph idx="1"/>
          </p:nvPr>
        </p:nvSpPr>
        <p:spPr>
          <a:xfrm>
            <a:off x="4810259" y="649480"/>
            <a:ext cx="6555347" cy="5546047"/>
          </a:xfrm>
        </p:spPr>
        <p:txBody>
          <a:bodyPr anchor="ctr">
            <a:normAutofit/>
          </a:bodyPr>
          <a:lstStyle/>
          <a:p>
            <a:pPr marL="0" indent="0">
              <a:buNone/>
            </a:pPr>
            <a:r>
              <a:rPr lang="en-US" sz="2000" b="1" dirty="0"/>
              <a:t>Question </a:t>
            </a:r>
          </a:p>
          <a:p>
            <a:pPr marL="0" indent="0">
              <a:buNone/>
            </a:pPr>
            <a:r>
              <a:rPr lang="en-US" sz="2000" dirty="0"/>
              <a:t>The users need a report which will be collected from two different dimensions. We have both these dimensions in Snowflake. How will you provide the data to users.</a:t>
            </a:r>
          </a:p>
          <a:p>
            <a:endParaRPr lang="en-US" sz="2000" dirty="0"/>
          </a:p>
          <a:p>
            <a:pPr marL="0" indent="0">
              <a:buNone/>
            </a:pPr>
            <a:r>
              <a:rPr lang="en-US" sz="2000" b="1" dirty="0"/>
              <a:t>Solution</a:t>
            </a:r>
          </a:p>
          <a:p>
            <a:pPr marL="0" indent="0">
              <a:buNone/>
            </a:pPr>
            <a:r>
              <a:rPr lang="en-US" sz="2000" i="1" dirty="0"/>
              <a:t>Create a secured view and share with the users.</a:t>
            </a:r>
          </a:p>
          <a:p>
            <a:pPr marL="0" indent="0">
              <a:buNone/>
            </a:pPr>
            <a:endParaRPr lang="en-IN" sz="2000" dirty="0"/>
          </a:p>
        </p:txBody>
      </p:sp>
    </p:spTree>
    <p:extLst>
      <p:ext uri="{BB962C8B-B14F-4D97-AF65-F5344CB8AC3E}">
        <p14:creationId xmlns:p14="http://schemas.microsoft.com/office/powerpoint/2010/main" val="1360166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EEDF9B-68F8-480F-A97F-D416F15EB051}"/>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Scenario Based Questions</a:t>
            </a:r>
            <a:endParaRPr lang="en-IN" sz="4000" dirty="0">
              <a:solidFill>
                <a:srgbClr val="FFFFFF"/>
              </a:solidFill>
            </a:endParaRPr>
          </a:p>
        </p:txBody>
      </p:sp>
      <p:sp>
        <p:nvSpPr>
          <p:cNvPr id="3" name="Content Placeholder 2">
            <a:extLst>
              <a:ext uri="{FF2B5EF4-FFF2-40B4-BE49-F238E27FC236}">
                <a16:creationId xmlns:a16="http://schemas.microsoft.com/office/drawing/2014/main" id="{BF1E4F23-AFC6-4322-9624-B328B7E70B8A}"/>
              </a:ext>
            </a:extLst>
          </p:cNvPr>
          <p:cNvSpPr>
            <a:spLocks noGrp="1"/>
          </p:cNvSpPr>
          <p:nvPr>
            <p:ph idx="1"/>
          </p:nvPr>
        </p:nvSpPr>
        <p:spPr>
          <a:xfrm>
            <a:off x="4810259" y="649480"/>
            <a:ext cx="6555347" cy="5546047"/>
          </a:xfrm>
        </p:spPr>
        <p:txBody>
          <a:bodyPr anchor="ctr">
            <a:normAutofit/>
          </a:bodyPr>
          <a:lstStyle/>
          <a:p>
            <a:pPr marL="0" indent="0">
              <a:buNone/>
            </a:pPr>
            <a:r>
              <a:rPr lang="en-US" sz="2000" b="1" dirty="0"/>
              <a:t>Question </a:t>
            </a:r>
          </a:p>
          <a:p>
            <a:pPr marL="0" indent="0">
              <a:buNone/>
            </a:pPr>
            <a:r>
              <a:rPr lang="en-US" sz="2000" dirty="0"/>
              <a:t>You have a source table which is refreshed every week on Saturday night. Every Sunday you want to extract delta records from this table and load into a target table. How will design this scenario in Snowflake. The whole process should be automated.</a:t>
            </a:r>
          </a:p>
          <a:p>
            <a:pPr marL="0" indent="0">
              <a:buNone/>
            </a:pPr>
            <a:r>
              <a:rPr lang="en-US" sz="2000" b="1" dirty="0"/>
              <a:t>Solution</a:t>
            </a:r>
          </a:p>
          <a:p>
            <a:pPr marL="0" indent="0">
              <a:buNone/>
            </a:pPr>
            <a:r>
              <a:rPr lang="en-US" sz="2000" i="1" dirty="0"/>
              <a:t>Use streams and automate with tasks by using CRON</a:t>
            </a:r>
          </a:p>
          <a:p>
            <a:pPr marL="0" indent="0">
              <a:buNone/>
            </a:pPr>
            <a:endParaRPr lang="en-IN" sz="2000" dirty="0"/>
          </a:p>
        </p:txBody>
      </p:sp>
    </p:spTree>
    <p:extLst>
      <p:ext uri="{BB962C8B-B14F-4D97-AF65-F5344CB8AC3E}">
        <p14:creationId xmlns:p14="http://schemas.microsoft.com/office/powerpoint/2010/main" val="4164273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EEDF9B-68F8-480F-A97F-D416F15EB051}"/>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Scenario Based Questions</a:t>
            </a:r>
            <a:endParaRPr lang="en-IN" sz="4000" dirty="0">
              <a:solidFill>
                <a:srgbClr val="FFFFFF"/>
              </a:solidFill>
            </a:endParaRPr>
          </a:p>
        </p:txBody>
      </p:sp>
      <p:sp>
        <p:nvSpPr>
          <p:cNvPr id="3" name="Content Placeholder 2">
            <a:extLst>
              <a:ext uri="{FF2B5EF4-FFF2-40B4-BE49-F238E27FC236}">
                <a16:creationId xmlns:a16="http://schemas.microsoft.com/office/drawing/2014/main" id="{BF1E4F23-AFC6-4322-9624-B328B7E70B8A}"/>
              </a:ext>
            </a:extLst>
          </p:cNvPr>
          <p:cNvSpPr>
            <a:spLocks noGrp="1"/>
          </p:cNvSpPr>
          <p:nvPr>
            <p:ph idx="1"/>
          </p:nvPr>
        </p:nvSpPr>
        <p:spPr>
          <a:xfrm>
            <a:off x="4810259" y="649480"/>
            <a:ext cx="6555347" cy="5546047"/>
          </a:xfrm>
        </p:spPr>
        <p:txBody>
          <a:bodyPr anchor="ctr">
            <a:normAutofit/>
          </a:bodyPr>
          <a:lstStyle/>
          <a:p>
            <a:pPr marL="0" indent="0">
              <a:buNone/>
            </a:pPr>
            <a:r>
              <a:rPr lang="en-US" sz="2000" b="1" dirty="0"/>
              <a:t>Question </a:t>
            </a:r>
          </a:p>
          <a:p>
            <a:pPr marL="0" indent="0">
              <a:buNone/>
            </a:pPr>
            <a:r>
              <a:rPr lang="en-US" sz="2000" dirty="0"/>
              <a:t>You are running a beverage store which captures the daily sales of beverages. You have this data in house. Now you want to find a correlation between weather conditions and sales of beverages – </a:t>
            </a:r>
            <a:r>
              <a:rPr lang="en-US" sz="2000"/>
              <a:t>e.g</a:t>
            </a:r>
            <a:r>
              <a:rPr lang="en-US" sz="2000" dirty="0"/>
              <a:t> ‘</a:t>
            </a:r>
            <a:r>
              <a:rPr lang="en-US" sz="2000" i="1" dirty="0"/>
              <a:t>more sales of cold coffee on a summer morning’</a:t>
            </a:r>
            <a:r>
              <a:rPr lang="en-US" sz="2000" dirty="0"/>
              <a:t>, ‘</a:t>
            </a:r>
            <a:r>
              <a:rPr lang="en-US" sz="2000" i="1" dirty="0"/>
              <a:t>more sales of hot coffee on a winter morning’. </a:t>
            </a:r>
            <a:r>
              <a:rPr lang="en-US" sz="2000" dirty="0"/>
              <a:t>How will you accomplish this? </a:t>
            </a:r>
          </a:p>
          <a:p>
            <a:pPr marL="0" indent="0">
              <a:buNone/>
            </a:pPr>
            <a:r>
              <a:rPr lang="en-US" sz="2000" b="1" dirty="0"/>
              <a:t>Solution</a:t>
            </a:r>
          </a:p>
          <a:p>
            <a:pPr marL="0" indent="0">
              <a:buNone/>
            </a:pPr>
            <a:r>
              <a:rPr lang="en-US" sz="2000" i="1" dirty="0"/>
              <a:t>Use data market place. Get weather data from personalized or standard listings. Join this weather data with your in house sales data.</a:t>
            </a:r>
          </a:p>
          <a:p>
            <a:pPr marL="0" indent="0">
              <a:buNone/>
            </a:pPr>
            <a:endParaRPr lang="en-IN" sz="2000" dirty="0"/>
          </a:p>
        </p:txBody>
      </p:sp>
    </p:spTree>
    <p:extLst>
      <p:ext uri="{BB962C8B-B14F-4D97-AF65-F5344CB8AC3E}">
        <p14:creationId xmlns:p14="http://schemas.microsoft.com/office/powerpoint/2010/main" val="610945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EEDF9B-68F8-480F-A97F-D416F15EB051}"/>
              </a:ext>
            </a:extLst>
          </p:cNvPr>
          <p:cNvSpPr>
            <a:spLocks noGrp="1"/>
          </p:cNvSpPr>
          <p:nvPr>
            <p:ph type="title"/>
          </p:nvPr>
        </p:nvSpPr>
        <p:spPr>
          <a:xfrm>
            <a:off x="686834" y="1153572"/>
            <a:ext cx="3200400" cy="4461163"/>
          </a:xfrm>
        </p:spPr>
        <p:txBody>
          <a:bodyPr>
            <a:normAutofit/>
          </a:bodyPr>
          <a:lstStyle/>
          <a:p>
            <a:r>
              <a:rPr lang="en-US">
                <a:solidFill>
                  <a:srgbClr val="FFFFFF"/>
                </a:solidFill>
              </a:rPr>
              <a:t>Scenario Based Questions</a:t>
            </a:r>
            <a:endParaRPr lang="en-IN">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F1E4F23-AFC6-4322-9624-B328B7E70B8A}"/>
              </a:ext>
            </a:extLst>
          </p:cNvPr>
          <p:cNvSpPr>
            <a:spLocks noGrp="1"/>
          </p:cNvSpPr>
          <p:nvPr>
            <p:ph idx="1"/>
          </p:nvPr>
        </p:nvSpPr>
        <p:spPr>
          <a:xfrm>
            <a:off x="4447308" y="591344"/>
            <a:ext cx="6906491" cy="5585619"/>
          </a:xfrm>
        </p:spPr>
        <p:txBody>
          <a:bodyPr anchor="ctr">
            <a:normAutofit fontScale="92500" lnSpcReduction="10000"/>
          </a:bodyPr>
          <a:lstStyle/>
          <a:p>
            <a:pPr marL="0" indent="0">
              <a:buNone/>
            </a:pPr>
            <a:r>
              <a:rPr lang="en-US" sz="2200" b="1" dirty="0"/>
              <a:t>Question </a:t>
            </a:r>
          </a:p>
          <a:p>
            <a:pPr marL="0" indent="0">
              <a:buNone/>
            </a:pPr>
            <a:r>
              <a:rPr lang="en-US" sz="2200" dirty="0"/>
              <a:t>Can you query data in AWS S3 directly from Snowflake</a:t>
            </a:r>
          </a:p>
          <a:p>
            <a:pPr marL="0" indent="0">
              <a:buNone/>
            </a:pPr>
            <a:r>
              <a:rPr lang="en-US" sz="2200" b="1" dirty="0"/>
              <a:t>Solution</a:t>
            </a:r>
          </a:p>
          <a:p>
            <a:pPr marL="0" indent="0">
              <a:buNone/>
            </a:pPr>
            <a:r>
              <a:rPr lang="en-US" sz="2200" i="1" dirty="0"/>
              <a:t>You cannot directly query data in AWS S3. However, you can create an external stage on top of AWS S3 through an integration object and view the data. Please note that the external stage is outside of snowflake environment. There is no storage cost incurred for the external stage. This allows us to query data in AWS S3 without actually loading the data in Snowflake. You can run JOIN, FILTER on the data in external stage. You can also create VIEW on top of the data in an external stage. If you want to access two S3 paths:</a:t>
            </a:r>
          </a:p>
          <a:p>
            <a:r>
              <a:rPr lang="en-US" sz="2200" i="1" dirty="0"/>
              <a:t>Alter the Integration Object to include both the paths in the STORAGE_ALLOWED_LOCATIONS parameter.</a:t>
            </a:r>
          </a:p>
          <a:p>
            <a:r>
              <a:rPr lang="en-US" sz="2200" i="1" dirty="0"/>
              <a:t>One Integration Object can be reused in multiple external stages</a:t>
            </a:r>
          </a:p>
          <a:p>
            <a:r>
              <a:rPr lang="en-US" sz="2200" i="1" dirty="0"/>
              <a:t>If you have files in .zip format in AWS S3, load into Snowflake will fail. So first unzip the files before </a:t>
            </a:r>
            <a:r>
              <a:rPr lang="en-US" sz="2200" i="1"/>
              <a:t>loading into AWS S3</a:t>
            </a:r>
          </a:p>
          <a:p>
            <a:pPr marL="0" indent="0">
              <a:buNone/>
            </a:pPr>
            <a:endParaRPr lang="en-IN" sz="2200" dirty="0"/>
          </a:p>
        </p:txBody>
      </p:sp>
    </p:spTree>
    <p:extLst>
      <p:ext uri="{BB962C8B-B14F-4D97-AF65-F5344CB8AC3E}">
        <p14:creationId xmlns:p14="http://schemas.microsoft.com/office/powerpoint/2010/main" val="40994708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961</Words>
  <Application>Microsoft Office PowerPoint</Application>
  <PresentationFormat>Widescreen</PresentationFormat>
  <Paragraphs>80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Snowflake Interview Questions</vt:lpstr>
      <vt:lpstr>Scenario Based Questions</vt:lpstr>
      <vt:lpstr>Scenario Based Questions</vt:lpstr>
      <vt:lpstr>Scenario Based Questions</vt:lpstr>
      <vt:lpstr>Scenario Based Questions</vt:lpstr>
      <vt:lpstr>Scenario Based Questions</vt:lpstr>
      <vt:lpstr>Scenario Based Questions</vt:lpstr>
      <vt:lpstr>Scenario Based Questions</vt:lpstr>
      <vt:lpstr>Scenario Based Questions</vt:lpstr>
      <vt:lpstr>Architecture for Continuous Data Load – NY Parking Data</vt:lpstr>
      <vt:lpstr>Direct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Suddhasatwa Mallik1</dc:creator>
  <cp:lastModifiedBy>Suddhasatwa Mallik1</cp:lastModifiedBy>
  <cp:revision>16</cp:revision>
  <dcterms:created xsi:type="dcterms:W3CDTF">2021-05-23T02:52:52Z</dcterms:created>
  <dcterms:modified xsi:type="dcterms:W3CDTF">2021-05-23T06:31:57Z</dcterms:modified>
</cp:coreProperties>
</file>