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Lato" panose="020F0502020204030203"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eUt7D/6hfEUPJ7RDeUYknGK5wR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C36078-1599-45EE-A18C-F3E8E0455153}">
  <a:tblStyle styleId="{0DC36078-1599-45EE-A18C-F3E8E045515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2"/>
  </p:normalViewPr>
  <p:slideViewPr>
    <p:cSldViewPr snapToGrid="0">
      <p:cViewPr varScale="1">
        <p:scale>
          <a:sx n="100" d="100"/>
          <a:sy n="100" d="100"/>
        </p:scale>
        <p:origin x="10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 name="Google Shape;7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For Content Strategists:</a:t>
            </a:r>
            <a:br>
              <a:rPr lang="en-US"/>
            </a:br>
            <a:r>
              <a:rPr lang="en-US"/>
              <a:t>1. OG 9 </a:t>
            </a:r>
            <a:endParaRPr/>
          </a:p>
          <a:p>
            <a:pPr marL="0" lvl="0" indent="0" algn="l" rtl="0">
              <a:lnSpc>
                <a:spcPct val="100000"/>
              </a:lnSpc>
              <a:spcBef>
                <a:spcPts val="0"/>
              </a:spcBef>
              <a:spcAft>
                <a:spcPts val="0"/>
              </a:spcAft>
              <a:buSzPts val="1400"/>
              <a:buNone/>
            </a:pPr>
            <a:r>
              <a:rPr lang="en-US"/>
              <a:t>2. Use for creating graphs</a:t>
            </a:r>
            <a:endParaRPr/>
          </a:p>
          <a:p>
            <a:pPr marL="0" lvl="0" indent="0" algn="l" rtl="0">
              <a:lnSpc>
                <a:spcPct val="100000"/>
              </a:lnSpc>
              <a:spcBef>
                <a:spcPts val="0"/>
              </a:spcBef>
              <a:spcAft>
                <a:spcPts val="0"/>
              </a:spcAft>
              <a:buSzPts val="1400"/>
              <a:buNone/>
            </a:pPr>
            <a:r>
              <a:rPr lang="en-US"/>
              <a:t>3. Use the eyedropper to pick the colour from the box provided. The colour scheme to be used are as follows:</a:t>
            </a:r>
            <a:endParaRPr/>
          </a:p>
          <a:p>
            <a:pPr marL="628650" lvl="1" indent="-171450" algn="l" rtl="0">
              <a:lnSpc>
                <a:spcPct val="100000"/>
              </a:lnSpc>
              <a:spcBef>
                <a:spcPts val="0"/>
              </a:spcBef>
              <a:spcAft>
                <a:spcPts val="0"/>
              </a:spcAft>
              <a:buClr>
                <a:schemeClr val="dk1"/>
              </a:buClr>
              <a:buSzPts val="1200"/>
              <a:buFont typeface="Arial"/>
              <a:buChar char="•"/>
            </a:pPr>
            <a:r>
              <a:rPr lang="en-US"/>
              <a:t>Use the colour G1 for X and Y axis </a:t>
            </a:r>
            <a:endParaRPr/>
          </a:p>
          <a:p>
            <a:pPr marL="628650" lvl="1" indent="-171450" algn="l" rtl="0">
              <a:lnSpc>
                <a:spcPct val="100000"/>
              </a:lnSpc>
              <a:spcBef>
                <a:spcPts val="0"/>
              </a:spcBef>
              <a:spcAft>
                <a:spcPts val="0"/>
              </a:spcAft>
              <a:buClr>
                <a:schemeClr val="dk1"/>
              </a:buClr>
              <a:buSzPts val="1200"/>
              <a:buFont typeface="Arial"/>
              <a:buChar char="•"/>
            </a:pPr>
            <a:r>
              <a:rPr lang="en-US"/>
              <a:t>Use the colour G2 for showing bars</a:t>
            </a:r>
            <a:endParaRPr/>
          </a:p>
          <a:p>
            <a:pPr marL="628650" lvl="1" indent="-171450" algn="l" rtl="0">
              <a:lnSpc>
                <a:spcPct val="100000"/>
              </a:lnSpc>
              <a:spcBef>
                <a:spcPts val="0"/>
              </a:spcBef>
              <a:spcAft>
                <a:spcPts val="0"/>
              </a:spcAft>
              <a:buClr>
                <a:schemeClr val="dk1"/>
              </a:buClr>
              <a:buSzPts val="1200"/>
              <a:buFont typeface="Arial"/>
              <a:buChar char="•"/>
            </a:pPr>
            <a:r>
              <a:rPr lang="en-US"/>
              <a:t>Use colours G2-G4 for histograms</a:t>
            </a:r>
            <a:endParaRPr/>
          </a:p>
          <a:p>
            <a:pPr marL="628650" lvl="1" indent="-171450" algn="l" rtl="0">
              <a:lnSpc>
                <a:spcPct val="100000"/>
              </a:lnSpc>
              <a:spcBef>
                <a:spcPts val="0"/>
              </a:spcBef>
              <a:spcAft>
                <a:spcPts val="0"/>
              </a:spcAft>
              <a:buClr>
                <a:schemeClr val="dk1"/>
              </a:buClr>
              <a:buSzPts val="1200"/>
              <a:buFont typeface="Arial"/>
              <a:buChar char="•"/>
            </a:pPr>
            <a:r>
              <a:rPr lang="en-US"/>
              <a:t>Use the first row to show different segments in a pie chart</a:t>
            </a:r>
            <a:endParaRPr/>
          </a:p>
        </p:txBody>
      </p:sp>
      <p:sp>
        <p:nvSpPr>
          <p:cNvPr id="71" name="Google Shape;7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Lato"/>
                <a:ea typeface="Lato"/>
                <a:cs typeface="Lato"/>
                <a:sym typeface="Lato"/>
              </a:rPr>
              <a:t>1</a:t>
            </a:fld>
            <a:endParaRPr>
              <a:latin typeface="Lato"/>
              <a:ea typeface="Lato"/>
              <a:cs typeface="Lato"/>
              <a:sym typeface="La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For Content Strategists:</a:t>
            </a:r>
            <a:br>
              <a:rPr lang="en-US"/>
            </a:br>
            <a:r>
              <a:rPr lang="en-US"/>
              <a:t>1. OG 9 </a:t>
            </a:r>
            <a:endParaRPr/>
          </a:p>
          <a:p>
            <a:pPr marL="0" lvl="0" indent="0" algn="l" rtl="0">
              <a:lnSpc>
                <a:spcPct val="100000"/>
              </a:lnSpc>
              <a:spcBef>
                <a:spcPts val="0"/>
              </a:spcBef>
              <a:spcAft>
                <a:spcPts val="0"/>
              </a:spcAft>
              <a:buSzPts val="1400"/>
              <a:buNone/>
            </a:pPr>
            <a:r>
              <a:rPr lang="en-US"/>
              <a:t>2. Use for creating graphs</a:t>
            </a:r>
            <a:endParaRPr/>
          </a:p>
          <a:p>
            <a:pPr marL="0" lvl="0" indent="0" algn="l" rtl="0">
              <a:lnSpc>
                <a:spcPct val="100000"/>
              </a:lnSpc>
              <a:spcBef>
                <a:spcPts val="0"/>
              </a:spcBef>
              <a:spcAft>
                <a:spcPts val="0"/>
              </a:spcAft>
              <a:buSzPts val="1400"/>
              <a:buNone/>
            </a:pPr>
            <a:r>
              <a:rPr lang="en-US"/>
              <a:t>3. Use the eyedropper to pick the colour from the box provided. The colour scheme to be used are as follows:</a:t>
            </a:r>
            <a:endParaRPr/>
          </a:p>
          <a:p>
            <a:pPr marL="628650" lvl="1" indent="-171450" algn="l" rtl="0">
              <a:lnSpc>
                <a:spcPct val="100000"/>
              </a:lnSpc>
              <a:spcBef>
                <a:spcPts val="0"/>
              </a:spcBef>
              <a:spcAft>
                <a:spcPts val="0"/>
              </a:spcAft>
              <a:buClr>
                <a:schemeClr val="dk1"/>
              </a:buClr>
              <a:buSzPts val="1200"/>
              <a:buFont typeface="Arial"/>
              <a:buChar char="•"/>
            </a:pPr>
            <a:r>
              <a:rPr lang="en-US"/>
              <a:t>Use the colour G1 for X and Y axis </a:t>
            </a:r>
            <a:endParaRPr/>
          </a:p>
          <a:p>
            <a:pPr marL="628650" lvl="1" indent="-171450" algn="l" rtl="0">
              <a:lnSpc>
                <a:spcPct val="100000"/>
              </a:lnSpc>
              <a:spcBef>
                <a:spcPts val="0"/>
              </a:spcBef>
              <a:spcAft>
                <a:spcPts val="0"/>
              </a:spcAft>
              <a:buClr>
                <a:schemeClr val="dk1"/>
              </a:buClr>
              <a:buSzPts val="1200"/>
              <a:buFont typeface="Arial"/>
              <a:buChar char="•"/>
            </a:pPr>
            <a:r>
              <a:rPr lang="en-US"/>
              <a:t>Use the colour G2 for showing bars</a:t>
            </a:r>
            <a:endParaRPr/>
          </a:p>
          <a:p>
            <a:pPr marL="628650" lvl="1" indent="-171450" algn="l" rtl="0">
              <a:lnSpc>
                <a:spcPct val="100000"/>
              </a:lnSpc>
              <a:spcBef>
                <a:spcPts val="0"/>
              </a:spcBef>
              <a:spcAft>
                <a:spcPts val="0"/>
              </a:spcAft>
              <a:buClr>
                <a:schemeClr val="dk1"/>
              </a:buClr>
              <a:buSzPts val="1200"/>
              <a:buFont typeface="Arial"/>
              <a:buChar char="•"/>
            </a:pPr>
            <a:r>
              <a:rPr lang="en-US"/>
              <a:t>Use colours G2-G4 for histograms</a:t>
            </a:r>
            <a:endParaRPr/>
          </a:p>
          <a:p>
            <a:pPr marL="628650" lvl="1" indent="-171450" algn="l" rtl="0">
              <a:lnSpc>
                <a:spcPct val="100000"/>
              </a:lnSpc>
              <a:spcBef>
                <a:spcPts val="0"/>
              </a:spcBef>
              <a:spcAft>
                <a:spcPts val="0"/>
              </a:spcAft>
              <a:buClr>
                <a:schemeClr val="dk1"/>
              </a:buClr>
              <a:buSzPts val="1200"/>
              <a:buFont typeface="Arial"/>
              <a:buChar char="•"/>
            </a:pPr>
            <a:r>
              <a:rPr lang="en-US"/>
              <a:t>Use the first row to show different segments in a pie chart</a:t>
            </a:r>
            <a:endParaRPr/>
          </a:p>
        </p:txBody>
      </p:sp>
      <p:sp>
        <p:nvSpPr>
          <p:cNvPr id="352" name="Google Shape;35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Lato"/>
                <a:ea typeface="Lato"/>
                <a:cs typeface="Lato"/>
                <a:sym typeface="Lato"/>
              </a:rPr>
              <a:t>10</a:t>
            </a:fld>
            <a:endParaRPr>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For Content Strategists:</a:t>
            </a:r>
            <a:br>
              <a:rPr lang="en-US"/>
            </a:br>
            <a:r>
              <a:rPr lang="en-US"/>
              <a:t>1. OG 9 </a:t>
            </a:r>
            <a:endParaRPr/>
          </a:p>
          <a:p>
            <a:pPr marL="0" lvl="0" indent="0" algn="l" rtl="0">
              <a:lnSpc>
                <a:spcPct val="100000"/>
              </a:lnSpc>
              <a:spcBef>
                <a:spcPts val="0"/>
              </a:spcBef>
              <a:spcAft>
                <a:spcPts val="0"/>
              </a:spcAft>
              <a:buSzPts val="1400"/>
              <a:buNone/>
            </a:pPr>
            <a:r>
              <a:rPr lang="en-US"/>
              <a:t>2. Use for creating graphs</a:t>
            </a:r>
            <a:endParaRPr/>
          </a:p>
          <a:p>
            <a:pPr marL="0" lvl="0" indent="0" algn="l" rtl="0">
              <a:lnSpc>
                <a:spcPct val="100000"/>
              </a:lnSpc>
              <a:spcBef>
                <a:spcPts val="0"/>
              </a:spcBef>
              <a:spcAft>
                <a:spcPts val="0"/>
              </a:spcAft>
              <a:buSzPts val="1400"/>
              <a:buNone/>
            </a:pPr>
            <a:r>
              <a:rPr lang="en-US"/>
              <a:t>3. Use the eyedropper to pick the colour from the box provided. The colour scheme to be used are as follows:</a:t>
            </a:r>
            <a:endParaRPr/>
          </a:p>
          <a:p>
            <a:pPr marL="628650" lvl="1" indent="-171450" algn="l" rtl="0">
              <a:lnSpc>
                <a:spcPct val="100000"/>
              </a:lnSpc>
              <a:spcBef>
                <a:spcPts val="0"/>
              </a:spcBef>
              <a:spcAft>
                <a:spcPts val="0"/>
              </a:spcAft>
              <a:buClr>
                <a:schemeClr val="dk1"/>
              </a:buClr>
              <a:buSzPts val="1200"/>
              <a:buFont typeface="Arial"/>
              <a:buChar char="•"/>
            </a:pPr>
            <a:r>
              <a:rPr lang="en-US"/>
              <a:t>Use the colour G1 for X and Y axis </a:t>
            </a:r>
            <a:endParaRPr/>
          </a:p>
          <a:p>
            <a:pPr marL="628650" lvl="1" indent="-171450" algn="l" rtl="0">
              <a:lnSpc>
                <a:spcPct val="100000"/>
              </a:lnSpc>
              <a:spcBef>
                <a:spcPts val="0"/>
              </a:spcBef>
              <a:spcAft>
                <a:spcPts val="0"/>
              </a:spcAft>
              <a:buClr>
                <a:schemeClr val="dk1"/>
              </a:buClr>
              <a:buSzPts val="1200"/>
              <a:buFont typeface="Arial"/>
              <a:buChar char="•"/>
            </a:pPr>
            <a:r>
              <a:rPr lang="en-US"/>
              <a:t>Use the colour G2 for showing bars</a:t>
            </a:r>
            <a:endParaRPr/>
          </a:p>
          <a:p>
            <a:pPr marL="628650" lvl="1" indent="-171450" algn="l" rtl="0">
              <a:lnSpc>
                <a:spcPct val="100000"/>
              </a:lnSpc>
              <a:spcBef>
                <a:spcPts val="0"/>
              </a:spcBef>
              <a:spcAft>
                <a:spcPts val="0"/>
              </a:spcAft>
              <a:buClr>
                <a:schemeClr val="dk1"/>
              </a:buClr>
              <a:buSzPts val="1200"/>
              <a:buFont typeface="Arial"/>
              <a:buChar char="•"/>
            </a:pPr>
            <a:r>
              <a:rPr lang="en-US"/>
              <a:t>Use colours G2-G4 for histograms</a:t>
            </a:r>
            <a:endParaRPr/>
          </a:p>
          <a:p>
            <a:pPr marL="628650" lvl="1" indent="-171450" algn="l" rtl="0">
              <a:lnSpc>
                <a:spcPct val="100000"/>
              </a:lnSpc>
              <a:spcBef>
                <a:spcPts val="0"/>
              </a:spcBef>
              <a:spcAft>
                <a:spcPts val="0"/>
              </a:spcAft>
              <a:buClr>
                <a:schemeClr val="dk1"/>
              </a:buClr>
              <a:buSzPts val="1200"/>
              <a:buFont typeface="Arial"/>
              <a:buChar char="•"/>
            </a:pPr>
            <a:r>
              <a:rPr lang="en-US"/>
              <a:t>Use the first row to show different segments in a pie chart</a:t>
            </a:r>
            <a:endParaRPr/>
          </a:p>
        </p:txBody>
      </p:sp>
      <p:sp>
        <p:nvSpPr>
          <p:cNvPr id="86" name="Google Shape;8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Lato"/>
                <a:ea typeface="Lato"/>
                <a:cs typeface="Lato"/>
                <a:sym typeface="Lato"/>
              </a:rPr>
              <a:t>2</a:t>
            </a:fld>
            <a:endParaRPr>
              <a:latin typeface="Lato"/>
              <a:ea typeface="Lato"/>
              <a:cs typeface="Lato"/>
              <a:sym typeface="La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For Content Strategists:</a:t>
            </a:r>
            <a:br>
              <a:rPr lang="en-US"/>
            </a:br>
            <a:r>
              <a:rPr lang="en-US"/>
              <a:t>1. OG 9 </a:t>
            </a:r>
            <a:endParaRPr/>
          </a:p>
          <a:p>
            <a:pPr marL="0" lvl="0" indent="0" algn="l" rtl="0">
              <a:lnSpc>
                <a:spcPct val="100000"/>
              </a:lnSpc>
              <a:spcBef>
                <a:spcPts val="0"/>
              </a:spcBef>
              <a:spcAft>
                <a:spcPts val="0"/>
              </a:spcAft>
              <a:buSzPts val="1400"/>
              <a:buNone/>
            </a:pPr>
            <a:r>
              <a:rPr lang="en-US"/>
              <a:t>2. Use for creating graphs</a:t>
            </a:r>
            <a:endParaRPr/>
          </a:p>
          <a:p>
            <a:pPr marL="0" lvl="0" indent="0" algn="l" rtl="0">
              <a:lnSpc>
                <a:spcPct val="100000"/>
              </a:lnSpc>
              <a:spcBef>
                <a:spcPts val="0"/>
              </a:spcBef>
              <a:spcAft>
                <a:spcPts val="0"/>
              </a:spcAft>
              <a:buSzPts val="1400"/>
              <a:buNone/>
            </a:pPr>
            <a:r>
              <a:rPr lang="en-US"/>
              <a:t>3. Use the eyedropper to pick the colour from the box provided. The colour scheme to be used are as follows:</a:t>
            </a:r>
            <a:endParaRPr/>
          </a:p>
          <a:p>
            <a:pPr marL="628650" lvl="1" indent="-171450" algn="l" rtl="0">
              <a:lnSpc>
                <a:spcPct val="100000"/>
              </a:lnSpc>
              <a:spcBef>
                <a:spcPts val="0"/>
              </a:spcBef>
              <a:spcAft>
                <a:spcPts val="0"/>
              </a:spcAft>
              <a:buClr>
                <a:schemeClr val="dk1"/>
              </a:buClr>
              <a:buSzPts val="1200"/>
              <a:buFont typeface="Arial"/>
              <a:buChar char="•"/>
            </a:pPr>
            <a:r>
              <a:rPr lang="en-US"/>
              <a:t>Use the colour G1 for X and Y axis </a:t>
            </a:r>
            <a:endParaRPr/>
          </a:p>
          <a:p>
            <a:pPr marL="628650" lvl="1" indent="-171450" algn="l" rtl="0">
              <a:lnSpc>
                <a:spcPct val="100000"/>
              </a:lnSpc>
              <a:spcBef>
                <a:spcPts val="0"/>
              </a:spcBef>
              <a:spcAft>
                <a:spcPts val="0"/>
              </a:spcAft>
              <a:buClr>
                <a:schemeClr val="dk1"/>
              </a:buClr>
              <a:buSzPts val="1200"/>
              <a:buFont typeface="Arial"/>
              <a:buChar char="•"/>
            </a:pPr>
            <a:r>
              <a:rPr lang="en-US"/>
              <a:t>Use the colour G2 for showing bars</a:t>
            </a:r>
            <a:endParaRPr/>
          </a:p>
          <a:p>
            <a:pPr marL="628650" lvl="1" indent="-171450" algn="l" rtl="0">
              <a:lnSpc>
                <a:spcPct val="100000"/>
              </a:lnSpc>
              <a:spcBef>
                <a:spcPts val="0"/>
              </a:spcBef>
              <a:spcAft>
                <a:spcPts val="0"/>
              </a:spcAft>
              <a:buClr>
                <a:schemeClr val="dk1"/>
              </a:buClr>
              <a:buSzPts val="1200"/>
              <a:buFont typeface="Arial"/>
              <a:buChar char="•"/>
            </a:pPr>
            <a:r>
              <a:rPr lang="en-US"/>
              <a:t>Use colours G2-G4 for histograms</a:t>
            </a:r>
            <a:endParaRPr/>
          </a:p>
          <a:p>
            <a:pPr marL="628650" lvl="1" indent="-171450" algn="l" rtl="0">
              <a:lnSpc>
                <a:spcPct val="100000"/>
              </a:lnSpc>
              <a:spcBef>
                <a:spcPts val="0"/>
              </a:spcBef>
              <a:spcAft>
                <a:spcPts val="0"/>
              </a:spcAft>
              <a:buClr>
                <a:schemeClr val="dk1"/>
              </a:buClr>
              <a:buSzPts val="1200"/>
              <a:buFont typeface="Arial"/>
              <a:buChar char="•"/>
            </a:pPr>
            <a:r>
              <a:rPr lang="en-US"/>
              <a:t>Use the first row to show different segments in a pie chart</a:t>
            </a:r>
            <a:endParaRPr/>
          </a:p>
        </p:txBody>
      </p:sp>
      <p:sp>
        <p:nvSpPr>
          <p:cNvPr id="119" name="Google Shape;11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Lato"/>
                <a:ea typeface="Lato"/>
                <a:cs typeface="Lato"/>
                <a:sym typeface="Lato"/>
              </a:rPr>
              <a:t>3</a:t>
            </a:fld>
            <a:endParaRPr>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For Content Strategists:</a:t>
            </a:r>
            <a:br>
              <a:rPr lang="en-US"/>
            </a:br>
            <a:r>
              <a:rPr lang="en-US"/>
              <a:t>1. OG 9 </a:t>
            </a:r>
            <a:endParaRPr/>
          </a:p>
          <a:p>
            <a:pPr marL="0" lvl="0" indent="0" algn="l" rtl="0">
              <a:lnSpc>
                <a:spcPct val="100000"/>
              </a:lnSpc>
              <a:spcBef>
                <a:spcPts val="0"/>
              </a:spcBef>
              <a:spcAft>
                <a:spcPts val="0"/>
              </a:spcAft>
              <a:buSzPts val="1400"/>
              <a:buNone/>
            </a:pPr>
            <a:r>
              <a:rPr lang="en-US"/>
              <a:t>2. Use for creating graphs</a:t>
            </a:r>
            <a:endParaRPr/>
          </a:p>
          <a:p>
            <a:pPr marL="0" lvl="0" indent="0" algn="l" rtl="0">
              <a:lnSpc>
                <a:spcPct val="100000"/>
              </a:lnSpc>
              <a:spcBef>
                <a:spcPts val="0"/>
              </a:spcBef>
              <a:spcAft>
                <a:spcPts val="0"/>
              </a:spcAft>
              <a:buSzPts val="1400"/>
              <a:buNone/>
            </a:pPr>
            <a:r>
              <a:rPr lang="en-US"/>
              <a:t>3. Use the eyedropper to pick the colour from the box provided. The colour scheme to be used are as follows:</a:t>
            </a:r>
            <a:endParaRPr/>
          </a:p>
          <a:p>
            <a:pPr marL="628650" lvl="1" indent="-171450" algn="l" rtl="0">
              <a:lnSpc>
                <a:spcPct val="100000"/>
              </a:lnSpc>
              <a:spcBef>
                <a:spcPts val="0"/>
              </a:spcBef>
              <a:spcAft>
                <a:spcPts val="0"/>
              </a:spcAft>
              <a:buClr>
                <a:schemeClr val="dk1"/>
              </a:buClr>
              <a:buSzPts val="1200"/>
              <a:buFont typeface="Arial"/>
              <a:buChar char="•"/>
            </a:pPr>
            <a:r>
              <a:rPr lang="en-US"/>
              <a:t>Use the colour G1 for X and Y axis </a:t>
            </a:r>
            <a:endParaRPr/>
          </a:p>
          <a:p>
            <a:pPr marL="628650" lvl="1" indent="-171450" algn="l" rtl="0">
              <a:lnSpc>
                <a:spcPct val="100000"/>
              </a:lnSpc>
              <a:spcBef>
                <a:spcPts val="0"/>
              </a:spcBef>
              <a:spcAft>
                <a:spcPts val="0"/>
              </a:spcAft>
              <a:buClr>
                <a:schemeClr val="dk1"/>
              </a:buClr>
              <a:buSzPts val="1200"/>
              <a:buFont typeface="Arial"/>
              <a:buChar char="•"/>
            </a:pPr>
            <a:r>
              <a:rPr lang="en-US"/>
              <a:t>Use the colour G2 for showing bars</a:t>
            </a:r>
            <a:endParaRPr/>
          </a:p>
          <a:p>
            <a:pPr marL="628650" lvl="1" indent="-171450" algn="l" rtl="0">
              <a:lnSpc>
                <a:spcPct val="100000"/>
              </a:lnSpc>
              <a:spcBef>
                <a:spcPts val="0"/>
              </a:spcBef>
              <a:spcAft>
                <a:spcPts val="0"/>
              </a:spcAft>
              <a:buClr>
                <a:schemeClr val="dk1"/>
              </a:buClr>
              <a:buSzPts val="1200"/>
              <a:buFont typeface="Arial"/>
              <a:buChar char="•"/>
            </a:pPr>
            <a:r>
              <a:rPr lang="en-US"/>
              <a:t>Use colours G2-G4 for histograms</a:t>
            </a:r>
            <a:endParaRPr/>
          </a:p>
          <a:p>
            <a:pPr marL="628650" lvl="1" indent="-171450" algn="l" rtl="0">
              <a:lnSpc>
                <a:spcPct val="100000"/>
              </a:lnSpc>
              <a:spcBef>
                <a:spcPts val="0"/>
              </a:spcBef>
              <a:spcAft>
                <a:spcPts val="0"/>
              </a:spcAft>
              <a:buClr>
                <a:schemeClr val="dk1"/>
              </a:buClr>
              <a:buSzPts val="1200"/>
              <a:buFont typeface="Arial"/>
              <a:buChar char="•"/>
            </a:pPr>
            <a:r>
              <a:rPr lang="en-US"/>
              <a:t>Use the first row to show different segments in a pie chart</a:t>
            </a:r>
            <a:endParaRPr/>
          </a:p>
        </p:txBody>
      </p:sp>
      <p:sp>
        <p:nvSpPr>
          <p:cNvPr id="152" name="Google Shape;15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Lato"/>
                <a:ea typeface="Lato"/>
                <a:cs typeface="Lato"/>
                <a:sym typeface="Lato"/>
              </a:rPr>
              <a:t>4</a:t>
            </a:fld>
            <a:endParaRPr>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For Content Strategists:</a:t>
            </a:r>
            <a:br>
              <a:rPr lang="en-US"/>
            </a:br>
            <a:r>
              <a:rPr lang="en-US"/>
              <a:t>1. OG 9 </a:t>
            </a:r>
            <a:endParaRPr/>
          </a:p>
          <a:p>
            <a:pPr marL="0" lvl="0" indent="0" algn="l" rtl="0">
              <a:lnSpc>
                <a:spcPct val="100000"/>
              </a:lnSpc>
              <a:spcBef>
                <a:spcPts val="0"/>
              </a:spcBef>
              <a:spcAft>
                <a:spcPts val="0"/>
              </a:spcAft>
              <a:buSzPts val="1400"/>
              <a:buNone/>
            </a:pPr>
            <a:r>
              <a:rPr lang="en-US"/>
              <a:t>2. Use for creating graphs</a:t>
            </a:r>
            <a:endParaRPr/>
          </a:p>
          <a:p>
            <a:pPr marL="0" lvl="0" indent="0" algn="l" rtl="0">
              <a:lnSpc>
                <a:spcPct val="100000"/>
              </a:lnSpc>
              <a:spcBef>
                <a:spcPts val="0"/>
              </a:spcBef>
              <a:spcAft>
                <a:spcPts val="0"/>
              </a:spcAft>
              <a:buSzPts val="1400"/>
              <a:buNone/>
            </a:pPr>
            <a:r>
              <a:rPr lang="en-US"/>
              <a:t>3. Use the eyedropper to pick the colour from the box provided. The colour scheme to be used are as follows:</a:t>
            </a:r>
            <a:endParaRPr/>
          </a:p>
          <a:p>
            <a:pPr marL="628650" lvl="1" indent="-171450" algn="l" rtl="0">
              <a:lnSpc>
                <a:spcPct val="100000"/>
              </a:lnSpc>
              <a:spcBef>
                <a:spcPts val="0"/>
              </a:spcBef>
              <a:spcAft>
                <a:spcPts val="0"/>
              </a:spcAft>
              <a:buClr>
                <a:schemeClr val="dk1"/>
              </a:buClr>
              <a:buSzPts val="1200"/>
              <a:buFont typeface="Arial"/>
              <a:buChar char="•"/>
            </a:pPr>
            <a:r>
              <a:rPr lang="en-US"/>
              <a:t>Use the colour G1 for X and Y axis </a:t>
            </a:r>
            <a:endParaRPr/>
          </a:p>
          <a:p>
            <a:pPr marL="628650" lvl="1" indent="-171450" algn="l" rtl="0">
              <a:lnSpc>
                <a:spcPct val="100000"/>
              </a:lnSpc>
              <a:spcBef>
                <a:spcPts val="0"/>
              </a:spcBef>
              <a:spcAft>
                <a:spcPts val="0"/>
              </a:spcAft>
              <a:buClr>
                <a:schemeClr val="dk1"/>
              </a:buClr>
              <a:buSzPts val="1200"/>
              <a:buFont typeface="Arial"/>
              <a:buChar char="•"/>
            </a:pPr>
            <a:r>
              <a:rPr lang="en-US"/>
              <a:t>Use the colour G2 for showing bars</a:t>
            </a:r>
            <a:endParaRPr/>
          </a:p>
          <a:p>
            <a:pPr marL="628650" lvl="1" indent="-171450" algn="l" rtl="0">
              <a:lnSpc>
                <a:spcPct val="100000"/>
              </a:lnSpc>
              <a:spcBef>
                <a:spcPts val="0"/>
              </a:spcBef>
              <a:spcAft>
                <a:spcPts val="0"/>
              </a:spcAft>
              <a:buClr>
                <a:schemeClr val="dk1"/>
              </a:buClr>
              <a:buSzPts val="1200"/>
              <a:buFont typeface="Arial"/>
              <a:buChar char="•"/>
            </a:pPr>
            <a:r>
              <a:rPr lang="en-US"/>
              <a:t>Use colours G2-G4 for histograms</a:t>
            </a:r>
            <a:endParaRPr/>
          </a:p>
          <a:p>
            <a:pPr marL="628650" lvl="1" indent="-171450" algn="l" rtl="0">
              <a:lnSpc>
                <a:spcPct val="100000"/>
              </a:lnSpc>
              <a:spcBef>
                <a:spcPts val="0"/>
              </a:spcBef>
              <a:spcAft>
                <a:spcPts val="0"/>
              </a:spcAft>
              <a:buClr>
                <a:schemeClr val="dk1"/>
              </a:buClr>
              <a:buSzPts val="1200"/>
              <a:buFont typeface="Arial"/>
              <a:buChar char="•"/>
            </a:pPr>
            <a:r>
              <a:rPr lang="en-US"/>
              <a:t>Use the first row to show different segments in a pie chart</a:t>
            </a:r>
            <a:endParaRPr/>
          </a:p>
        </p:txBody>
      </p:sp>
      <p:sp>
        <p:nvSpPr>
          <p:cNvPr id="185" name="Google Shape;18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Lato"/>
                <a:ea typeface="Lato"/>
                <a:cs typeface="Lato"/>
                <a:sym typeface="Lato"/>
              </a:rPr>
              <a:t>5</a:t>
            </a:fld>
            <a:endParaRPr>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For Content Strategists:</a:t>
            </a:r>
            <a:br>
              <a:rPr lang="en-US"/>
            </a:br>
            <a:r>
              <a:rPr lang="en-US"/>
              <a:t>1. OG 9 </a:t>
            </a:r>
            <a:endParaRPr/>
          </a:p>
          <a:p>
            <a:pPr marL="0" lvl="0" indent="0" algn="l" rtl="0">
              <a:lnSpc>
                <a:spcPct val="100000"/>
              </a:lnSpc>
              <a:spcBef>
                <a:spcPts val="0"/>
              </a:spcBef>
              <a:spcAft>
                <a:spcPts val="0"/>
              </a:spcAft>
              <a:buSzPts val="1400"/>
              <a:buNone/>
            </a:pPr>
            <a:r>
              <a:rPr lang="en-US"/>
              <a:t>2. Use for creating graphs</a:t>
            </a:r>
            <a:endParaRPr/>
          </a:p>
          <a:p>
            <a:pPr marL="0" lvl="0" indent="0" algn="l" rtl="0">
              <a:lnSpc>
                <a:spcPct val="100000"/>
              </a:lnSpc>
              <a:spcBef>
                <a:spcPts val="0"/>
              </a:spcBef>
              <a:spcAft>
                <a:spcPts val="0"/>
              </a:spcAft>
              <a:buSzPts val="1400"/>
              <a:buNone/>
            </a:pPr>
            <a:r>
              <a:rPr lang="en-US"/>
              <a:t>3. Use the eyedropper to pick the colour from the box provided. The colour scheme to be used are as follows:</a:t>
            </a:r>
            <a:endParaRPr/>
          </a:p>
          <a:p>
            <a:pPr marL="628650" lvl="1" indent="-171450" algn="l" rtl="0">
              <a:lnSpc>
                <a:spcPct val="100000"/>
              </a:lnSpc>
              <a:spcBef>
                <a:spcPts val="0"/>
              </a:spcBef>
              <a:spcAft>
                <a:spcPts val="0"/>
              </a:spcAft>
              <a:buClr>
                <a:schemeClr val="dk1"/>
              </a:buClr>
              <a:buSzPts val="1200"/>
              <a:buFont typeface="Arial"/>
              <a:buChar char="•"/>
            </a:pPr>
            <a:r>
              <a:rPr lang="en-US"/>
              <a:t>Use the colour G1 for X and Y axis </a:t>
            </a:r>
            <a:endParaRPr/>
          </a:p>
          <a:p>
            <a:pPr marL="628650" lvl="1" indent="-171450" algn="l" rtl="0">
              <a:lnSpc>
                <a:spcPct val="100000"/>
              </a:lnSpc>
              <a:spcBef>
                <a:spcPts val="0"/>
              </a:spcBef>
              <a:spcAft>
                <a:spcPts val="0"/>
              </a:spcAft>
              <a:buClr>
                <a:schemeClr val="dk1"/>
              </a:buClr>
              <a:buSzPts val="1200"/>
              <a:buFont typeface="Arial"/>
              <a:buChar char="•"/>
            </a:pPr>
            <a:r>
              <a:rPr lang="en-US"/>
              <a:t>Use the colour G2 for showing bars</a:t>
            </a:r>
            <a:endParaRPr/>
          </a:p>
          <a:p>
            <a:pPr marL="628650" lvl="1" indent="-171450" algn="l" rtl="0">
              <a:lnSpc>
                <a:spcPct val="100000"/>
              </a:lnSpc>
              <a:spcBef>
                <a:spcPts val="0"/>
              </a:spcBef>
              <a:spcAft>
                <a:spcPts val="0"/>
              </a:spcAft>
              <a:buClr>
                <a:schemeClr val="dk1"/>
              </a:buClr>
              <a:buSzPts val="1200"/>
              <a:buFont typeface="Arial"/>
              <a:buChar char="•"/>
            </a:pPr>
            <a:r>
              <a:rPr lang="en-US"/>
              <a:t>Use colours G2-G4 for histograms</a:t>
            </a:r>
            <a:endParaRPr/>
          </a:p>
          <a:p>
            <a:pPr marL="628650" lvl="1" indent="-171450" algn="l" rtl="0">
              <a:lnSpc>
                <a:spcPct val="100000"/>
              </a:lnSpc>
              <a:spcBef>
                <a:spcPts val="0"/>
              </a:spcBef>
              <a:spcAft>
                <a:spcPts val="0"/>
              </a:spcAft>
              <a:buClr>
                <a:schemeClr val="dk1"/>
              </a:buClr>
              <a:buSzPts val="1200"/>
              <a:buFont typeface="Arial"/>
              <a:buChar char="•"/>
            </a:pPr>
            <a:r>
              <a:rPr lang="en-US"/>
              <a:t>Use the first row to show different segments in a pie chart</a:t>
            </a:r>
            <a:endParaRPr/>
          </a:p>
        </p:txBody>
      </p:sp>
      <p:sp>
        <p:nvSpPr>
          <p:cNvPr id="218" name="Google Shape;21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Lato"/>
                <a:ea typeface="Lato"/>
                <a:cs typeface="Lato"/>
                <a:sym typeface="Lato"/>
              </a:rPr>
              <a:t>6</a:t>
            </a:fld>
            <a:endParaRPr>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For Content Strategists:</a:t>
            </a:r>
            <a:br>
              <a:rPr lang="en-US"/>
            </a:br>
            <a:r>
              <a:rPr lang="en-US"/>
              <a:t>1. OG 9 </a:t>
            </a:r>
            <a:endParaRPr/>
          </a:p>
          <a:p>
            <a:pPr marL="0" lvl="0" indent="0" algn="l" rtl="0">
              <a:lnSpc>
                <a:spcPct val="100000"/>
              </a:lnSpc>
              <a:spcBef>
                <a:spcPts val="0"/>
              </a:spcBef>
              <a:spcAft>
                <a:spcPts val="0"/>
              </a:spcAft>
              <a:buSzPts val="1400"/>
              <a:buNone/>
            </a:pPr>
            <a:r>
              <a:rPr lang="en-US"/>
              <a:t>2. Use for creating graphs</a:t>
            </a:r>
            <a:endParaRPr/>
          </a:p>
          <a:p>
            <a:pPr marL="0" lvl="0" indent="0" algn="l" rtl="0">
              <a:lnSpc>
                <a:spcPct val="100000"/>
              </a:lnSpc>
              <a:spcBef>
                <a:spcPts val="0"/>
              </a:spcBef>
              <a:spcAft>
                <a:spcPts val="0"/>
              </a:spcAft>
              <a:buSzPts val="1400"/>
              <a:buNone/>
            </a:pPr>
            <a:r>
              <a:rPr lang="en-US"/>
              <a:t>3. Use the eyedropper to pick the colour from the box provided. The colour scheme to be used are as follows:</a:t>
            </a:r>
            <a:endParaRPr/>
          </a:p>
          <a:p>
            <a:pPr marL="628650" lvl="1" indent="-171450" algn="l" rtl="0">
              <a:lnSpc>
                <a:spcPct val="100000"/>
              </a:lnSpc>
              <a:spcBef>
                <a:spcPts val="0"/>
              </a:spcBef>
              <a:spcAft>
                <a:spcPts val="0"/>
              </a:spcAft>
              <a:buClr>
                <a:schemeClr val="dk1"/>
              </a:buClr>
              <a:buSzPts val="1200"/>
              <a:buFont typeface="Arial"/>
              <a:buChar char="•"/>
            </a:pPr>
            <a:r>
              <a:rPr lang="en-US"/>
              <a:t>Use the colour G1 for X and Y axis </a:t>
            </a:r>
            <a:endParaRPr/>
          </a:p>
          <a:p>
            <a:pPr marL="628650" lvl="1" indent="-171450" algn="l" rtl="0">
              <a:lnSpc>
                <a:spcPct val="100000"/>
              </a:lnSpc>
              <a:spcBef>
                <a:spcPts val="0"/>
              </a:spcBef>
              <a:spcAft>
                <a:spcPts val="0"/>
              </a:spcAft>
              <a:buClr>
                <a:schemeClr val="dk1"/>
              </a:buClr>
              <a:buSzPts val="1200"/>
              <a:buFont typeface="Arial"/>
              <a:buChar char="•"/>
            </a:pPr>
            <a:r>
              <a:rPr lang="en-US"/>
              <a:t>Use the colour G2 for showing bars</a:t>
            </a:r>
            <a:endParaRPr/>
          </a:p>
          <a:p>
            <a:pPr marL="628650" lvl="1" indent="-171450" algn="l" rtl="0">
              <a:lnSpc>
                <a:spcPct val="100000"/>
              </a:lnSpc>
              <a:spcBef>
                <a:spcPts val="0"/>
              </a:spcBef>
              <a:spcAft>
                <a:spcPts val="0"/>
              </a:spcAft>
              <a:buClr>
                <a:schemeClr val="dk1"/>
              </a:buClr>
              <a:buSzPts val="1200"/>
              <a:buFont typeface="Arial"/>
              <a:buChar char="•"/>
            </a:pPr>
            <a:r>
              <a:rPr lang="en-US"/>
              <a:t>Use colours G2-G4 for histograms</a:t>
            </a:r>
            <a:endParaRPr/>
          </a:p>
          <a:p>
            <a:pPr marL="628650" lvl="1" indent="-171450" algn="l" rtl="0">
              <a:lnSpc>
                <a:spcPct val="100000"/>
              </a:lnSpc>
              <a:spcBef>
                <a:spcPts val="0"/>
              </a:spcBef>
              <a:spcAft>
                <a:spcPts val="0"/>
              </a:spcAft>
              <a:buClr>
                <a:schemeClr val="dk1"/>
              </a:buClr>
              <a:buSzPts val="1200"/>
              <a:buFont typeface="Arial"/>
              <a:buChar char="•"/>
            </a:pPr>
            <a:r>
              <a:rPr lang="en-US"/>
              <a:t>Use the first row to show different segments in a pie chart</a:t>
            </a:r>
            <a:endParaRPr/>
          </a:p>
        </p:txBody>
      </p:sp>
      <p:sp>
        <p:nvSpPr>
          <p:cNvPr id="251" name="Google Shape;25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Lato"/>
                <a:ea typeface="Lato"/>
                <a:cs typeface="Lato"/>
                <a:sym typeface="Lato"/>
              </a:rPr>
              <a:t>7</a:t>
            </a:fld>
            <a:endParaRPr>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For Content Strategists:</a:t>
            </a:r>
            <a:br>
              <a:rPr lang="en-US"/>
            </a:br>
            <a:r>
              <a:rPr lang="en-US"/>
              <a:t>1. OG 9 </a:t>
            </a:r>
            <a:endParaRPr/>
          </a:p>
          <a:p>
            <a:pPr marL="0" lvl="0" indent="0" algn="l" rtl="0">
              <a:lnSpc>
                <a:spcPct val="100000"/>
              </a:lnSpc>
              <a:spcBef>
                <a:spcPts val="0"/>
              </a:spcBef>
              <a:spcAft>
                <a:spcPts val="0"/>
              </a:spcAft>
              <a:buSzPts val="1400"/>
              <a:buNone/>
            </a:pPr>
            <a:r>
              <a:rPr lang="en-US"/>
              <a:t>2. Use for creating graphs</a:t>
            </a:r>
            <a:endParaRPr/>
          </a:p>
          <a:p>
            <a:pPr marL="0" lvl="0" indent="0" algn="l" rtl="0">
              <a:lnSpc>
                <a:spcPct val="100000"/>
              </a:lnSpc>
              <a:spcBef>
                <a:spcPts val="0"/>
              </a:spcBef>
              <a:spcAft>
                <a:spcPts val="0"/>
              </a:spcAft>
              <a:buSzPts val="1400"/>
              <a:buNone/>
            </a:pPr>
            <a:r>
              <a:rPr lang="en-US"/>
              <a:t>3. Use the eyedropper to pick the colour from the box provided. The colour scheme to be used are as follows:</a:t>
            </a:r>
            <a:endParaRPr/>
          </a:p>
          <a:p>
            <a:pPr marL="628650" lvl="1" indent="-171450" algn="l" rtl="0">
              <a:lnSpc>
                <a:spcPct val="100000"/>
              </a:lnSpc>
              <a:spcBef>
                <a:spcPts val="0"/>
              </a:spcBef>
              <a:spcAft>
                <a:spcPts val="0"/>
              </a:spcAft>
              <a:buClr>
                <a:schemeClr val="dk1"/>
              </a:buClr>
              <a:buSzPts val="1200"/>
              <a:buFont typeface="Arial"/>
              <a:buChar char="•"/>
            </a:pPr>
            <a:r>
              <a:rPr lang="en-US"/>
              <a:t>Use the colour G1 for X and Y axis </a:t>
            </a:r>
            <a:endParaRPr/>
          </a:p>
          <a:p>
            <a:pPr marL="628650" lvl="1" indent="-171450" algn="l" rtl="0">
              <a:lnSpc>
                <a:spcPct val="100000"/>
              </a:lnSpc>
              <a:spcBef>
                <a:spcPts val="0"/>
              </a:spcBef>
              <a:spcAft>
                <a:spcPts val="0"/>
              </a:spcAft>
              <a:buClr>
                <a:schemeClr val="dk1"/>
              </a:buClr>
              <a:buSzPts val="1200"/>
              <a:buFont typeface="Arial"/>
              <a:buChar char="•"/>
            </a:pPr>
            <a:r>
              <a:rPr lang="en-US"/>
              <a:t>Use the colour G2 for showing bars</a:t>
            </a:r>
            <a:endParaRPr/>
          </a:p>
          <a:p>
            <a:pPr marL="628650" lvl="1" indent="-171450" algn="l" rtl="0">
              <a:lnSpc>
                <a:spcPct val="100000"/>
              </a:lnSpc>
              <a:spcBef>
                <a:spcPts val="0"/>
              </a:spcBef>
              <a:spcAft>
                <a:spcPts val="0"/>
              </a:spcAft>
              <a:buClr>
                <a:schemeClr val="dk1"/>
              </a:buClr>
              <a:buSzPts val="1200"/>
              <a:buFont typeface="Arial"/>
              <a:buChar char="•"/>
            </a:pPr>
            <a:r>
              <a:rPr lang="en-US"/>
              <a:t>Use colours G2-G4 for histograms</a:t>
            </a:r>
            <a:endParaRPr/>
          </a:p>
          <a:p>
            <a:pPr marL="628650" lvl="1" indent="-171450" algn="l" rtl="0">
              <a:lnSpc>
                <a:spcPct val="100000"/>
              </a:lnSpc>
              <a:spcBef>
                <a:spcPts val="0"/>
              </a:spcBef>
              <a:spcAft>
                <a:spcPts val="0"/>
              </a:spcAft>
              <a:buClr>
                <a:schemeClr val="dk1"/>
              </a:buClr>
              <a:buSzPts val="1200"/>
              <a:buFont typeface="Arial"/>
              <a:buChar char="•"/>
            </a:pPr>
            <a:r>
              <a:rPr lang="en-US"/>
              <a:t>Use the first row to show different segments in a pie chart</a:t>
            </a:r>
            <a:endParaRPr/>
          </a:p>
        </p:txBody>
      </p:sp>
      <p:sp>
        <p:nvSpPr>
          <p:cNvPr id="284" name="Google Shape;28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Lato"/>
                <a:ea typeface="Lato"/>
                <a:cs typeface="Lato"/>
                <a:sym typeface="Lato"/>
              </a:rPr>
              <a:t>8</a:t>
            </a:fld>
            <a:endParaRPr>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For Content Strategists:</a:t>
            </a:r>
            <a:br>
              <a:rPr lang="en-US"/>
            </a:br>
            <a:r>
              <a:rPr lang="en-US"/>
              <a:t>1. OG 9 </a:t>
            </a:r>
            <a:endParaRPr/>
          </a:p>
          <a:p>
            <a:pPr marL="0" lvl="0" indent="0" algn="l" rtl="0">
              <a:lnSpc>
                <a:spcPct val="100000"/>
              </a:lnSpc>
              <a:spcBef>
                <a:spcPts val="0"/>
              </a:spcBef>
              <a:spcAft>
                <a:spcPts val="0"/>
              </a:spcAft>
              <a:buSzPts val="1400"/>
              <a:buNone/>
            </a:pPr>
            <a:r>
              <a:rPr lang="en-US"/>
              <a:t>2. Use for creating graphs</a:t>
            </a:r>
            <a:endParaRPr/>
          </a:p>
          <a:p>
            <a:pPr marL="0" lvl="0" indent="0" algn="l" rtl="0">
              <a:lnSpc>
                <a:spcPct val="100000"/>
              </a:lnSpc>
              <a:spcBef>
                <a:spcPts val="0"/>
              </a:spcBef>
              <a:spcAft>
                <a:spcPts val="0"/>
              </a:spcAft>
              <a:buSzPts val="1400"/>
              <a:buNone/>
            </a:pPr>
            <a:r>
              <a:rPr lang="en-US"/>
              <a:t>3. Use the eyedropper to pick the colour from the box provided. The colour scheme to be used are as follows:</a:t>
            </a:r>
            <a:endParaRPr/>
          </a:p>
          <a:p>
            <a:pPr marL="628650" lvl="1" indent="-171450" algn="l" rtl="0">
              <a:lnSpc>
                <a:spcPct val="100000"/>
              </a:lnSpc>
              <a:spcBef>
                <a:spcPts val="0"/>
              </a:spcBef>
              <a:spcAft>
                <a:spcPts val="0"/>
              </a:spcAft>
              <a:buClr>
                <a:schemeClr val="dk1"/>
              </a:buClr>
              <a:buSzPts val="1200"/>
              <a:buFont typeface="Arial"/>
              <a:buChar char="•"/>
            </a:pPr>
            <a:r>
              <a:rPr lang="en-US"/>
              <a:t>Use the colour G1 for X and Y axis </a:t>
            </a:r>
            <a:endParaRPr/>
          </a:p>
          <a:p>
            <a:pPr marL="628650" lvl="1" indent="-171450" algn="l" rtl="0">
              <a:lnSpc>
                <a:spcPct val="100000"/>
              </a:lnSpc>
              <a:spcBef>
                <a:spcPts val="0"/>
              </a:spcBef>
              <a:spcAft>
                <a:spcPts val="0"/>
              </a:spcAft>
              <a:buClr>
                <a:schemeClr val="dk1"/>
              </a:buClr>
              <a:buSzPts val="1200"/>
              <a:buFont typeface="Arial"/>
              <a:buChar char="•"/>
            </a:pPr>
            <a:r>
              <a:rPr lang="en-US"/>
              <a:t>Use the colour G2 for showing bars</a:t>
            </a:r>
            <a:endParaRPr/>
          </a:p>
          <a:p>
            <a:pPr marL="628650" lvl="1" indent="-171450" algn="l" rtl="0">
              <a:lnSpc>
                <a:spcPct val="100000"/>
              </a:lnSpc>
              <a:spcBef>
                <a:spcPts val="0"/>
              </a:spcBef>
              <a:spcAft>
                <a:spcPts val="0"/>
              </a:spcAft>
              <a:buClr>
                <a:schemeClr val="dk1"/>
              </a:buClr>
              <a:buSzPts val="1200"/>
              <a:buFont typeface="Arial"/>
              <a:buChar char="•"/>
            </a:pPr>
            <a:r>
              <a:rPr lang="en-US"/>
              <a:t>Use colours G2-G4 for histograms</a:t>
            </a:r>
            <a:endParaRPr/>
          </a:p>
          <a:p>
            <a:pPr marL="628650" lvl="1" indent="-171450" algn="l" rtl="0">
              <a:lnSpc>
                <a:spcPct val="100000"/>
              </a:lnSpc>
              <a:spcBef>
                <a:spcPts val="0"/>
              </a:spcBef>
              <a:spcAft>
                <a:spcPts val="0"/>
              </a:spcAft>
              <a:buClr>
                <a:schemeClr val="dk1"/>
              </a:buClr>
              <a:buSzPts val="1200"/>
              <a:buFont typeface="Arial"/>
              <a:buChar char="•"/>
            </a:pPr>
            <a:r>
              <a:rPr lang="en-US"/>
              <a:t>Use the first row to show different segments in a pie chart</a:t>
            </a:r>
            <a:endParaRPr/>
          </a:p>
        </p:txBody>
      </p:sp>
      <p:sp>
        <p:nvSpPr>
          <p:cNvPr id="317" name="Google Shape;31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Lato"/>
                <a:ea typeface="Lato"/>
                <a:cs typeface="Lato"/>
                <a:sym typeface="Lato"/>
              </a:rPr>
              <a:t>9</a:t>
            </a:fld>
            <a:endParaRPr>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
        <p:cNvGrpSpPr/>
        <p:nvPr/>
      </p:nvGrpSpPr>
      <p:grpSpPr>
        <a:xfrm>
          <a:off x="0" y="0"/>
          <a:ext cx="0" cy="0"/>
          <a:chOff x="0" y="0"/>
          <a:chExt cx="0" cy="0"/>
        </a:xfrm>
      </p:grpSpPr>
      <p:sp>
        <p:nvSpPr>
          <p:cNvPr id="27" name="Google Shape;2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6" name="Google Shape;36;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 name="Google Shape;4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2" name="Google Shape;5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3" name="Google Shape;5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4000" b="1"/>
              <a:t>PROBLEM STATEMENT AND OBJECTIVE</a:t>
            </a:r>
            <a:br>
              <a:rPr lang="en-US" sz="6600"/>
            </a:br>
            <a:r>
              <a:rPr lang="en-US" sz="2400"/>
              <a:t>The main objective revolves around loan lending organisations. </a:t>
            </a:r>
            <a:endParaRPr sz="2400"/>
          </a:p>
        </p:txBody>
      </p:sp>
      <p:pic>
        <p:nvPicPr>
          <p:cNvPr id="74" name="Google Shape;74;p1" descr="Business meeting icon training planning Royalty Free Vector"/>
          <p:cNvPicPr preferRelativeResize="0"/>
          <p:nvPr/>
        </p:nvPicPr>
        <p:blipFill rotWithShape="1">
          <a:blip r:embed="rId3">
            <a:alphaModFix/>
          </a:blip>
          <a:srcRect b="11639"/>
          <a:stretch/>
        </p:blipFill>
        <p:spPr>
          <a:xfrm>
            <a:off x="3603170" y="2815135"/>
            <a:ext cx="3560562" cy="2582975"/>
          </a:xfrm>
          <a:prstGeom prst="rect">
            <a:avLst/>
          </a:prstGeom>
          <a:solidFill>
            <a:schemeClr val="dk1"/>
          </a:solidFill>
          <a:ln>
            <a:noFill/>
          </a:ln>
        </p:spPr>
      </p:pic>
      <p:sp>
        <p:nvSpPr>
          <p:cNvPr id="75" name="Google Shape;75;p1"/>
          <p:cNvSpPr/>
          <p:nvPr/>
        </p:nvSpPr>
        <p:spPr>
          <a:xfrm>
            <a:off x="4394187" y="2096995"/>
            <a:ext cx="3934691" cy="840509"/>
          </a:xfrm>
          <a:prstGeom prst="wedgeEllipseCallout">
            <a:avLst>
              <a:gd name="adj1" fmla="val -20833"/>
              <a:gd name="adj2" fmla="val 62500"/>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lt1"/>
                </a:solidFill>
                <a:latin typeface="Lato"/>
                <a:ea typeface="Lato"/>
                <a:cs typeface="Lato"/>
                <a:sym typeface="Lato"/>
              </a:rPr>
              <a:t>I want to increase sales at the grass root level!</a:t>
            </a:r>
            <a:endParaRPr/>
          </a:p>
        </p:txBody>
      </p:sp>
      <p:sp>
        <p:nvSpPr>
          <p:cNvPr id="76" name="Google Shape;76;p1"/>
          <p:cNvSpPr/>
          <p:nvPr/>
        </p:nvSpPr>
        <p:spPr>
          <a:xfrm>
            <a:off x="1809244" y="2646559"/>
            <a:ext cx="2311339" cy="840509"/>
          </a:xfrm>
          <a:prstGeom prst="wedgeEllipseCallout">
            <a:avLst>
              <a:gd name="adj1" fmla="val 45364"/>
              <a:gd name="adj2" fmla="val 52610"/>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Lato"/>
                <a:ea typeface="Lato"/>
                <a:cs typeface="Lato"/>
                <a:sym typeface="Lato"/>
              </a:rPr>
              <a:t>What is that we do differently?</a:t>
            </a:r>
            <a:endParaRPr/>
          </a:p>
        </p:txBody>
      </p:sp>
      <p:sp>
        <p:nvSpPr>
          <p:cNvPr id="77" name="Google Shape;77;p1"/>
          <p:cNvSpPr/>
          <p:nvPr/>
        </p:nvSpPr>
        <p:spPr>
          <a:xfrm>
            <a:off x="1321243" y="3898085"/>
            <a:ext cx="2447637" cy="840509"/>
          </a:xfrm>
          <a:prstGeom prst="wedgeEllipseCallout">
            <a:avLst>
              <a:gd name="adj1" fmla="val 56489"/>
              <a:gd name="adj2" fmla="val -81456"/>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Lato"/>
                <a:ea typeface="Lato"/>
                <a:cs typeface="Lato"/>
                <a:sym typeface="Lato"/>
              </a:rPr>
              <a:t>How much of that different thing we have to do?</a:t>
            </a:r>
            <a:endParaRPr/>
          </a:p>
        </p:txBody>
      </p:sp>
      <p:sp>
        <p:nvSpPr>
          <p:cNvPr id="78" name="Google Shape;78;p1"/>
          <p:cNvSpPr/>
          <p:nvPr/>
        </p:nvSpPr>
        <p:spPr>
          <a:xfrm>
            <a:off x="6998022" y="2919031"/>
            <a:ext cx="2447637" cy="979054"/>
          </a:xfrm>
          <a:prstGeom prst="wedgeEllipseCallout">
            <a:avLst>
              <a:gd name="adj1" fmla="val -58929"/>
              <a:gd name="adj2" fmla="val 11764"/>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Lato"/>
                <a:ea typeface="Lato"/>
                <a:cs typeface="Lato"/>
                <a:sym typeface="Lato"/>
              </a:rPr>
              <a:t>Can it be done across geographies, branches, domains?</a:t>
            </a:r>
            <a:endParaRPr/>
          </a:p>
        </p:txBody>
      </p:sp>
      <p:sp>
        <p:nvSpPr>
          <p:cNvPr id="79" name="Google Shape;79;p1"/>
          <p:cNvSpPr/>
          <p:nvPr/>
        </p:nvSpPr>
        <p:spPr>
          <a:xfrm>
            <a:off x="838200" y="4936998"/>
            <a:ext cx="2847825" cy="1269280"/>
          </a:xfrm>
          <a:prstGeom prst="wedgeEllipseCallout">
            <a:avLst>
              <a:gd name="adj1" fmla="val 53901"/>
              <a:gd name="adj2" fmla="val -73196"/>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Lato"/>
                <a:ea typeface="Lato"/>
                <a:cs typeface="Lato"/>
                <a:sym typeface="Lato"/>
              </a:rPr>
              <a:t>Then we need to know what’s happening currently in different regions/branches, etc.</a:t>
            </a:r>
            <a:endParaRPr/>
          </a:p>
        </p:txBody>
      </p:sp>
      <p:sp>
        <p:nvSpPr>
          <p:cNvPr id="80" name="Google Shape;80;p1"/>
          <p:cNvSpPr/>
          <p:nvPr/>
        </p:nvSpPr>
        <p:spPr>
          <a:xfrm>
            <a:off x="6889243" y="4256785"/>
            <a:ext cx="3304417" cy="1891338"/>
          </a:xfrm>
          <a:prstGeom prst="wedgeEllipseCallout">
            <a:avLst>
              <a:gd name="adj1" fmla="val -47947"/>
              <a:gd name="adj2" fmla="val -50200"/>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Lato"/>
                <a:ea typeface="Lato"/>
                <a:cs typeface="Lato"/>
                <a:sym typeface="Lato"/>
              </a:rPr>
              <a:t>Earlier we used to take decisions taken by pure business knowledge and other macro-economical factors. To answer these questions we need to look into two aspects.</a:t>
            </a:r>
            <a:endParaRPr/>
          </a:p>
        </p:txBody>
      </p:sp>
      <p:sp>
        <p:nvSpPr>
          <p:cNvPr id="81" name="Google Shape;81;p1"/>
          <p:cNvSpPr/>
          <p:nvPr/>
        </p:nvSpPr>
        <p:spPr>
          <a:xfrm>
            <a:off x="10193660" y="5520051"/>
            <a:ext cx="1288143" cy="628072"/>
          </a:xfrm>
          <a:prstGeom prst="wedgeEllipseCallout">
            <a:avLst>
              <a:gd name="adj1" fmla="val -64645"/>
              <a:gd name="adj2" fmla="val -49812"/>
            </a:avLst>
          </a:prstGeom>
          <a:solidFill>
            <a:srgbClr val="33333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Lato"/>
                <a:ea typeface="Lato"/>
                <a:cs typeface="Lato"/>
                <a:sym typeface="Lato"/>
              </a:rPr>
              <a:t>Data aspect</a:t>
            </a:r>
            <a:endParaRPr/>
          </a:p>
        </p:txBody>
      </p:sp>
      <p:sp>
        <p:nvSpPr>
          <p:cNvPr id="82" name="Google Shape;82;p1"/>
          <p:cNvSpPr/>
          <p:nvPr/>
        </p:nvSpPr>
        <p:spPr>
          <a:xfrm>
            <a:off x="10013551" y="4004303"/>
            <a:ext cx="1288143" cy="628072"/>
          </a:xfrm>
          <a:prstGeom prst="wedgeEllipseCallout">
            <a:avLst>
              <a:gd name="adj1" fmla="val -65362"/>
              <a:gd name="adj2" fmla="val 64894"/>
            </a:avLst>
          </a:prstGeom>
          <a:solidFill>
            <a:srgbClr val="33333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Lato"/>
                <a:ea typeface="Lato"/>
                <a:cs typeface="Lato"/>
                <a:sym typeface="Lato"/>
              </a:rPr>
              <a:t>Business aspect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0"/>
          <p:cNvSpPr txBox="1"/>
          <p:nvPr/>
        </p:nvSpPr>
        <p:spPr>
          <a:xfrm>
            <a:off x="1284263" y="723612"/>
            <a:ext cx="9184954" cy="10291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dk1"/>
                </a:solidFill>
                <a:latin typeface="Lato"/>
                <a:ea typeface="Lato"/>
                <a:cs typeface="Lato"/>
                <a:sym typeface="Lato"/>
              </a:rPr>
              <a:t>ER DIAGRAM</a:t>
            </a:r>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Lato"/>
                <a:ea typeface="Lato"/>
                <a:cs typeface="Lato"/>
                <a:sym typeface="Lato"/>
              </a:rPr>
              <a:t>Entity Relationship Diagram gives a view on how data tables are interrelated</a:t>
            </a:r>
            <a:endParaRPr/>
          </a:p>
        </p:txBody>
      </p:sp>
      <p:graphicFrame>
        <p:nvGraphicFramePr>
          <p:cNvPr id="355" name="Google Shape;355;p10"/>
          <p:cNvGraphicFramePr/>
          <p:nvPr/>
        </p:nvGraphicFramePr>
        <p:xfrm>
          <a:off x="5151599" y="2557414"/>
          <a:ext cx="1884225" cy="2493825"/>
        </p:xfrm>
        <a:graphic>
          <a:graphicData uri="http://schemas.openxmlformats.org/drawingml/2006/table">
            <a:tbl>
              <a:tblPr>
                <a:noFill/>
                <a:tableStyleId>{0DC36078-1599-45EE-A18C-F3E8E0455153}</a:tableStyleId>
              </a:tblPr>
              <a:tblGrid>
                <a:gridCol w="1884225">
                  <a:extLst>
                    <a:ext uri="{9D8B030D-6E8A-4147-A177-3AD203B41FA5}">
                      <a16:colId xmlns:a16="http://schemas.microsoft.com/office/drawing/2014/main" val="20000"/>
                    </a:ext>
                  </a:extLst>
                </a:gridCol>
              </a:tblGrid>
              <a:tr h="2493825">
                <a:tc>
                  <a:txBody>
                    <a:bodyPr/>
                    <a:lstStyle/>
                    <a:p>
                      <a:pPr marL="0" marR="0" lvl="0" indent="0" algn="l" rtl="0">
                        <a:lnSpc>
                          <a:spcPct val="100000"/>
                        </a:lnSpc>
                        <a:spcBef>
                          <a:spcPts val="0"/>
                        </a:spcBef>
                        <a:spcAft>
                          <a:spcPts val="0"/>
                        </a:spcAft>
                        <a:buNone/>
                      </a:pPr>
                      <a:r>
                        <a:rPr lang="en-US" sz="1400" b="1" u="none" strike="noStrike" cap="none"/>
                        <a:t>Customer</a:t>
                      </a:r>
                      <a:br>
                        <a:rPr lang="en-US" sz="1400" b="1" u="none" strike="noStrike" cap="none"/>
                      </a:br>
                      <a:endParaRPr sz="1400" b="1" u="none" strike="noStrike" cap="none"/>
                    </a:p>
                    <a:p>
                      <a:pPr marL="171450" marR="0" lvl="0" indent="-171450" algn="l" rtl="0">
                        <a:lnSpc>
                          <a:spcPct val="100000"/>
                        </a:lnSpc>
                        <a:spcBef>
                          <a:spcPts val="0"/>
                        </a:spcBef>
                        <a:spcAft>
                          <a:spcPts val="0"/>
                        </a:spcAft>
                        <a:buClr>
                          <a:srgbClr val="000000"/>
                        </a:buClr>
                        <a:buSzPts val="900"/>
                        <a:buFont typeface="Noto Sans Symbols"/>
                        <a:buChar char="−"/>
                      </a:pPr>
                      <a:r>
                        <a:rPr lang="en-US" sz="900" b="1" u="none" strike="noStrike" cap="none"/>
                        <a:t>Customer Number (id)</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1" u="none" strike="noStrike" cap="none"/>
                        <a:t>Branch (id)</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1" u="none" strike="noStrike" cap="none"/>
                        <a:t>Channel Id (id)</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1" u="none" strike="noStrike" cap="none"/>
                        <a:t>Product Id (id)</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Applied Loan Amount in Lacs</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Month</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Fin Year</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Month Year</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Gender</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Occupation</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Age</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Salary</a:t>
                      </a:r>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356" name="Google Shape;356;p10"/>
          <p:cNvGraphicFramePr/>
          <p:nvPr/>
        </p:nvGraphicFramePr>
        <p:xfrm>
          <a:off x="1889260" y="2557414"/>
          <a:ext cx="1884225" cy="1330025"/>
        </p:xfrm>
        <a:graphic>
          <a:graphicData uri="http://schemas.openxmlformats.org/drawingml/2006/table">
            <a:tbl>
              <a:tblPr>
                <a:noFill/>
                <a:tableStyleId>{0DC36078-1599-45EE-A18C-F3E8E0455153}</a:tableStyleId>
              </a:tblPr>
              <a:tblGrid>
                <a:gridCol w="1884225">
                  <a:extLst>
                    <a:ext uri="{9D8B030D-6E8A-4147-A177-3AD203B41FA5}">
                      <a16:colId xmlns:a16="http://schemas.microsoft.com/office/drawing/2014/main" val="20000"/>
                    </a:ext>
                  </a:extLst>
                </a:gridCol>
              </a:tblGrid>
              <a:tr h="1330025">
                <a:tc>
                  <a:txBody>
                    <a:bodyPr/>
                    <a:lstStyle/>
                    <a:p>
                      <a:pPr marL="0" marR="0" lvl="0" indent="0" algn="l" rtl="0">
                        <a:lnSpc>
                          <a:spcPct val="100000"/>
                        </a:lnSpc>
                        <a:spcBef>
                          <a:spcPts val="0"/>
                        </a:spcBef>
                        <a:spcAft>
                          <a:spcPts val="0"/>
                        </a:spcAft>
                        <a:buNone/>
                      </a:pPr>
                      <a:r>
                        <a:rPr lang="en-US" sz="1400" b="1" u="none" strike="noStrike" cap="none"/>
                        <a:t>Sanction</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1" u="none" strike="noStrike" cap="none"/>
                        <a:t>Customer Number (id)</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Sanction Amt in Lacs</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Disb Month</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Disb Amt in Lacs</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First Disb Month</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First Disb Amt in Lacs</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SDF Branch</a:t>
                      </a:r>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357" name="Google Shape;357;p10"/>
          <p:cNvGraphicFramePr/>
          <p:nvPr/>
        </p:nvGraphicFramePr>
        <p:xfrm>
          <a:off x="7945599" y="2557414"/>
          <a:ext cx="1884225" cy="1080650"/>
        </p:xfrm>
        <a:graphic>
          <a:graphicData uri="http://schemas.openxmlformats.org/drawingml/2006/table">
            <a:tbl>
              <a:tblPr>
                <a:noFill/>
                <a:tableStyleId>{0DC36078-1599-45EE-A18C-F3E8E0455153}</a:tableStyleId>
              </a:tblPr>
              <a:tblGrid>
                <a:gridCol w="1884225">
                  <a:extLst>
                    <a:ext uri="{9D8B030D-6E8A-4147-A177-3AD203B41FA5}">
                      <a16:colId xmlns:a16="http://schemas.microsoft.com/office/drawing/2014/main" val="20000"/>
                    </a:ext>
                  </a:extLst>
                </a:gridCol>
              </a:tblGrid>
              <a:tr h="1080650">
                <a:tc>
                  <a:txBody>
                    <a:bodyPr/>
                    <a:lstStyle/>
                    <a:p>
                      <a:pPr marL="0" marR="0" lvl="0" indent="0" algn="l" rtl="0">
                        <a:lnSpc>
                          <a:spcPct val="100000"/>
                        </a:lnSpc>
                        <a:spcBef>
                          <a:spcPts val="0"/>
                        </a:spcBef>
                        <a:spcAft>
                          <a:spcPts val="0"/>
                        </a:spcAft>
                        <a:buNone/>
                      </a:pPr>
                      <a:r>
                        <a:rPr lang="en-US" sz="1400" b="1" u="none" strike="noStrike" cap="none"/>
                        <a:t>Recovery</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1" u="none" strike="noStrike" cap="none"/>
                        <a:t>Customer Number(id)</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Portfolio</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Delinquency Months</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Recovery Amount</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Recovery Branch</a:t>
                      </a:r>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358" name="Google Shape;358;p10"/>
          <p:cNvGraphicFramePr/>
          <p:nvPr/>
        </p:nvGraphicFramePr>
        <p:xfrm>
          <a:off x="1889260" y="4581237"/>
          <a:ext cx="1884225" cy="1080650"/>
        </p:xfrm>
        <a:graphic>
          <a:graphicData uri="http://schemas.openxmlformats.org/drawingml/2006/table">
            <a:tbl>
              <a:tblPr>
                <a:noFill/>
                <a:tableStyleId>{0DC36078-1599-45EE-A18C-F3E8E0455153}</a:tableStyleId>
              </a:tblPr>
              <a:tblGrid>
                <a:gridCol w="1884225">
                  <a:extLst>
                    <a:ext uri="{9D8B030D-6E8A-4147-A177-3AD203B41FA5}">
                      <a16:colId xmlns:a16="http://schemas.microsoft.com/office/drawing/2014/main" val="20000"/>
                    </a:ext>
                  </a:extLst>
                </a:gridCol>
              </a:tblGrid>
              <a:tr h="1080650">
                <a:tc>
                  <a:txBody>
                    <a:bodyPr/>
                    <a:lstStyle/>
                    <a:p>
                      <a:pPr marL="0" marR="0" lvl="0" indent="0" algn="l" rtl="0">
                        <a:lnSpc>
                          <a:spcPct val="100000"/>
                        </a:lnSpc>
                        <a:spcBef>
                          <a:spcPts val="0"/>
                        </a:spcBef>
                        <a:spcAft>
                          <a:spcPts val="0"/>
                        </a:spcAft>
                        <a:buNone/>
                      </a:pPr>
                      <a:r>
                        <a:rPr lang="en-US" sz="1400" b="1" u="none" strike="noStrike" cap="none"/>
                        <a:t>Branch</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1" u="none" strike="noStrike" cap="none"/>
                        <a:t>Branch Code (id)</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Branch Name</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Branch Latitude</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Branch Longitude</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Branch Pin code</a:t>
                      </a:r>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359" name="Google Shape;359;p10"/>
          <p:cNvGraphicFramePr/>
          <p:nvPr/>
        </p:nvGraphicFramePr>
        <p:xfrm>
          <a:off x="7945599" y="4336339"/>
          <a:ext cx="1884225" cy="720425"/>
        </p:xfrm>
        <a:graphic>
          <a:graphicData uri="http://schemas.openxmlformats.org/drawingml/2006/table">
            <a:tbl>
              <a:tblPr>
                <a:noFill/>
                <a:tableStyleId>{0DC36078-1599-45EE-A18C-F3E8E0455153}</a:tableStyleId>
              </a:tblPr>
              <a:tblGrid>
                <a:gridCol w="1884225">
                  <a:extLst>
                    <a:ext uri="{9D8B030D-6E8A-4147-A177-3AD203B41FA5}">
                      <a16:colId xmlns:a16="http://schemas.microsoft.com/office/drawing/2014/main" val="20000"/>
                    </a:ext>
                  </a:extLst>
                </a:gridCol>
              </a:tblGrid>
              <a:tr h="720425">
                <a:tc>
                  <a:txBody>
                    <a:bodyPr/>
                    <a:lstStyle/>
                    <a:p>
                      <a:pPr marL="0" marR="0" lvl="0" indent="0" algn="l" rtl="0">
                        <a:lnSpc>
                          <a:spcPct val="100000"/>
                        </a:lnSpc>
                        <a:spcBef>
                          <a:spcPts val="0"/>
                        </a:spcBef>
                        <a:spcAft>
                          <a:spcPts val="0"/>
                        </a:spcAft>
                        <a:buNone/>
                      </a:pPr>
                      <a:r>
                        <a:rPr lang="en-US" sz="1400" b="1" u="none" strike="noStrike" cap="none"/>
                        <a:t>Channel</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1" u="none" strike="noStrike" cap="none"/>
                        <a:t>Channel Id (id)</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Channels</a:t>
                      </a:r>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360" name="Google Shape;360;p10"/>
          <p:cNvGraphicFramePr/>
          <p:nvPr/>
        </p:nvGraphicFramePr>
        <p:xfrm>
          <a:off x="7945599" y="5755045"/>
          <a:ext cx="1884225" cy="720425"/>
        </p:xfrm>
        <a:graphic>
          <a:graphicData uri="http://schemas.openxmlformats.org/drawingml/2006/table">
            <a:tbl>
              <a:tblPr>
                <a:noFill/>
                <a:tableStyleId>{0DC36078-1599-45EE-A18C-F3E8E0455153}</a:tableStyleId>
              </a:tblPr>
              <a:tblGrid>
                <a:gridCol w="1884225">
                  <a:extLst>
                    <a:ext uri="{9D8B030D-6E8A-4147-A177-3AD203B41FA5}">
                      <a16:colId xmlns:a16="http://schemas.microsoft.com/office/drawing/2014/main" val="20000"/>
                    </a:ext>
                  </a:extLst>
                </a:gridCol>
              </a:tblGrid>
              <a:tr h="720425">
                <a:tc>
                  <a:txBody>
                    <a:bodyPr/>
                    <a:lstStyle/>
                    <a:p>
                      <a:pPr marL="0" marR="0" lvl="0" indent="0" algn="l" rtl="0">
                        <a:lnSpc>
                          <a:spcPct val="100000"/>
                        </a:lnSpc>
                        <a:spcBef>
                          <a:spcPts val="0"/>
                        </a:spcBef>
                        <a:spcAft>
                          <a:spcPts val="0"/>
                        </a:spcAft>
                        <a:buNone/>
                      </a:pPr>
                      <a:r>
                        <a:rPr lang="en-US" sz="1400" b="1" u="none" strike="noStrike" cap="none"/>
                        <a:t>Product</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1" u="none" strike="noStrike" cap="none"/>
                        <a:t>Product Id (id)</a:t>
                      </a:r>
                      <a:endParaRPr/>
                    </a:p>
                    <a:p>
                      <a:pPr marL="171450" marR="0" lvl="0" indent="-171450" algn="l" rtl="0">
                        <a:lnSpc>
                          <a:spcPct val="100000"/>
                        </a:lnSpc>
                        <a:spcBef>
                          <a:spcPts val="0"/>
                        </a:spcBef>
                        <a:spcAft>
                          <a:spcPts val="0"/>
                        </a:spcAft>
                        <a:buClr>
                          <a:srgbClr val="000000"/>
                        </a:buClr>
                        <a:buSzPts val="900"/>
                        <a:buFont typeface="Noto Sans Symbols"/>
                        <a:buChar char="−"/>
                      </a:pPr>
                      <a:r>
                        <a:rPr lang="en-US" sz="900" b="0" u="none" strike="noStrike" cap="none"/>
                        <a:t>Products</a:t>
                      </a:r>
                      <a:endParaRPr/>
                    </a:p>
                  </a:txBody>
                  <a:tcPr marL="91450" marR="91450" marT="45725" marB="45725"/>
                </a:tc>
                <a:extLst>
                  <a:ext uri="{0D108BD9-81ED-4DB2-BD59-A6C34878D82A}">
                    <a16:rowId xmlns:a16="http://schemas.microsoft.com/office/drawing/2014/main" val="10000"/>
                  </a:ext>
                </a:extLst>
              </a:tr>
            </a:tbl>
          </a:graphicData>
        </a:graphic>
      </p:graphicFrame>
      <p:cxnSp>
        <p:nvCxnSpPr>
          <p:cNvPr id="361" name="Google Shape;361;p10"/>
          <p:cNvCxnSpPr/>
          <p:nvPr/>
        </p:nvCxnSpPr>
        <p:spPr>
          <a:xfrm flipH="1">
            <a:off x="3773400" y="3804322"/>
            <a:ext cx="1378200" cy="1317300"/>
          </a:xfrm>
          <a:prstGeom prst="bentConnector3">
            <a:avLst>
              <a:gd name="adj1" fmla="val 49997"/>
            </a:avLst>
          </a:prstGeom>
          <a:noFill/>
          <a:ln w="28575" cap="flat" cmpd="sng">
            <a:solidFill>
              <a:srgbClr val="EF423E"/>
            </a:solidFill>
            <a:prstDash val="solid"/>
            <a:round/>
            <a:headEnd type="none" w="sm" len="sm"/>
            <a:tailEnd type="none" w="sm" len="sm"/>
          </a:ln>
        </p:spPr>
      </p:cxnSp>
      <p:cxnSp>
        <p:nvCxnSpPr>
          <p:cNvPr id="362" name="Google Shape;362;p10"/>
          <p:cNvCxnSpPr/>
          <p:nvPr/>
        </p:nvCxnSpPr>
        <p:spPr>
          <a:xfrm rot="10800000">
            <a:off x="3773460" y="3222506"/>
            <a:ext cx="1448700" cy="239100"/>
          </a:xfrm>
          <a:prstGeom prst="bentConnector3">
            <a:avLst>
              <a:gd name="adj1" fmla="val 49999"/>
            </a:avLst>
          </a:prstGeom>
          <a:noFill/>
          <a:ln w="28575" cap="flat" cmpd="sng">
            <a:solidFill>
              <a:srgbClr val="EF423E"/>
            </a:solidFill>
            <a:prstDash val="solid"/>
            <a:round/>
            <a:headEnd type="none" w="sm" len="sm"/>
            <a:tailEnd type="none" w="sm" len="sm"/>
          </a:ln>
        </p:spPr>
      </p:cxnSp>
      <p:cxnSp>
        <p:nvCxnSpPr>
          <p:cNvPr id="363" name="Google Shape;363;p10"/>
          <p:cNvCxnSpPr/>
          <p:nvPr/>
        </p:nvCxnSpPr>
        <p:spPr>
          <a:xfrm rot="10800000">
            <a:off x="7023400" y="2835542"/>
            <a:ext cx="922200" cy="262200"/>
          </a:xfrm>
          <a:prstGeom prst="bentConnector3">
            <a:avLst>
              <a:gd name="adj1" fmla="val 50003"/>
            </a:avLst>
          </a:prstGeom>
          <a:noFill/>
          <a:ln w="28575" cap="flat" cmpd="sng">
            <a:solidFill>
              <a:srgbClr val="EF423E"/>
            </a:solidFill>
            <a:prstDash val="solid"/>
            <a:round/>
            <a:headEnd type="none" w="sm" len="sm"/>
            <a:tailEnd type="none" w="sm" len="sm"/>
          </a:ln>
        </p:spPr>
      </p:cxnSp>
      <p:cxnSp>
        <p:nvCxnSpPr>
          <p:cNvPr id="364" name="Google Shape;364;p10"/>
          <p:cNvCxnSpPr/>
          <p:nvPr/>
        </p:nvCxnSpPr>
        <p:spPr>
          <a:xfrm rot="10800000">
            <a:off x="7035699" y="3804357"/>
            <a:ext cx="909900" cy="892200"/>
          </a:xfrm>
          <a:prstGeom prst="bentConnector3">
            <a:avLst>
              <a:gd name="adj1" fmla="val 49994"/>
            </a:avLst>
          </a:prstGeom>
          <a:noFill/>
          <a:ln w="28575" cap="flat" cmpd="sng">
            <a:solidFill>
              <a:srgbClr val="EF423E"/>
            </a:solidFill>
            <a:prstDash val="solid"/>
            <a:round/>
            <a:headEnd type="none" w="sm" len="sm"/>
            <a:tailEnd type="none" w="sm" len="sm"/>
          </a:ln>
        </p:spPr>
      </p:cxnSp>
      <p:cxnSp>
        <p:nvCxnSpPr>
          <p:cNvPr id="365" name="Google Shape;365;p10"/>
          <p:cNvCxnSpPr/>
          <p:nvPr/>
        </p:nvCxnSpPr>
        <p:spPr>
          <a:xfrm rot="5400000" flipH="1">
            <a:off x="6335199" y="4504863"/>
            <a:ext cx="2310900" cy="909900"/>
          </a:xfrm>
          <a:prstGeom prst="bentConnector3">
            <a:avLst>
              <a:gd name="adj1" fmla="val 0"/>
            </a:avLst>
          </a:prstGeom>
          <a:noFill/>
          <a:ln w="28575" cap="flat" cmpd="sng">
            <a:solidFill>
              <a:srgbClr val="EF423E"/>
            </a:solidFill>
            <a:prstDash val="solid"/>
            <a:round/>
            <a:headEnd type="none" w="sm" len="sm"/>
            <a:tailEnd type="none" w="sm" len="sm"/>
          </a:ln>
        </p:spPr>
      </p:cxnSp>
      <p:cxnSp>
        <p:nvCxnSpPr>
          <p:cNvPr id="366" name="Google Shape;366;p10"/>
          <p:cNvCxnSpPr/>
          <p:nvPr/>
        </p:nvCxnSpPr>
        <p:spPr>
          <a:xfrm rot="5400000">
            <a:off x="4995596" y="3654694"/>
            <a:ext cx="135829" cy="160386"/>
          </a:xfrm>
          <a:prstGeom prst="straightConnector1">
            <a:avLst/>
          </a:prstGeom>
          <a:noFill/>
          <a:ln w="28575" cap="flat" cmpd="sng">
            <a:solidFill>
              <a:srgbClr val="EF423E"/>
            </a:solidFill>
            <a:prstDash val="solid"/>
            <a:round/>
            <a:headEnd type="none" w="sm" len="sm"/>
            <a:tailEnd type="none" w="sm" len="sm"/>
          </a:ln>
        </p:spPr>
      </p:cxnSp>
      <p:cxnSp>
        <p:nvCxnSpPr>
          <p:cNvPr id="367" name="Google Shape;367;p10"/>
          <p:cNvCxnSpPr/>
          <p:nvPr/>
        </p:nvCxnSpPr>
        <p:spPr>
          <a:xfrm rot="10800000">
            <a:off x="4990983" y="3807094"/>
            <a:ext cx="135829" cy="160386"/>
          </a:xfrm>
          <a:prstGeom prst="straightConnector1">
            <a:avLst/>
          </a:prstGeom>
          <a:noFill/>
          <a:ln w="28575" cap="flat" cmpd="sng">
            <a:solidFill>
              <a:srgbClr val="EF423E"/>
            </a:solidFill>
            <a:prstDash val="solid"/>
            <a:round/>
            <a:headEnd type="none" w="sm" len="sm"/>
            <a:tailEnd type="none" w="sm" len="sm"/>
          </a:ln>
        </p:spPr>
      </p:cxnSp>
      <p:cxnSp>
        <p:nvCxnSpPr>
          <p:cNvPr id="368" name="Google Shape;368;p10"/>
          <p:cNvCxnSpPr/>
          <p:nvPr/>
        </p:nvCxnSpPr>
        <p:spPr>
          <a:xfrm>
            <a:off x="7029745" y="3656840"/>
            <a:ext cx="135829" cy="160386"/>
          </a:xfrm>
          <a:prstGeom prst="straightConnector1">
            <a:avLst/>
          </a:prstGeom>
          <a:noFill/>
          <a:ln w="28575" cap="flat" cmpd="sng">
            <a:solidFill>
              <a:srgbClr val="EF423E"/>
            </a:solidFill>
            <a:prstDash val="solid"/>
            <a:round/>
            <a:headEnd type="none" w="sm" len="sm"/>
            <a:tailEnd type="none" w="sm" len="sm"/>
          </a:ln>
        </p:spPr>
      </p:cxnSp>
      <p:cxnSp>
        <p:nvCxnSpPr>
          <p:cNvPr id="369" name="Google Shape;369;p10"/>
          <p:cNvCxnSpPr/>
          <p:nvPr/>
        </p:nvCxnSpPr>
        <p:spPr>
          <a:xfrm rot="5400000">
            <a:off x="7025132" y="3809240"/>
            <a:ext cx="135829" cy="160386"/>
          </a:xfrm>
          <a:prstGeom prst="straightConnector1">
            <a:avLst/>
          </a:prstGeom>
          <a:noFill/>
          <a:ln w="28575" cap="flat" cmpd="sng">
            <a:solidFill>
              <a:srgbClr val="EF423E"/>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txBox="1"/>
          <p:nvPr/>
        </p:nvSpPr>
        <p:spPr>
          <a:xfrm>
            <a:off x="1284263" y="723612"/>
            <a:ext cx="9184954" cy="10291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dk1"/>
                </a:solidFill>
                <a:latin typeface="Lato"/>
                <a:ea typeface="Lato"/>
                <a:cs typeface="Lato"/>
                <a:sym typeface="Lato"/>
              </a:rPr>
              <a:t>BUSINESS ASPECT</a:t>
            </a:r>
            <a:br>
              <a:rPr lang="en-US" sz="3200" b="0" i="0" u="none" strike="noStrike" cap="none">
                <a:solidFill>
                  <a:schemeClr val="dk2"/>
                </a:solidFill>
                <a:latin typeface="Lato"/>
                <a:ea typeface="Lato"/>
                <a:cs typeface="Lato"/>
                <a:sym typeface="Lato"/>
              </a:rPr>
            </a:br>
            <a:r>
              <a:rPr lang="en-US" sz="2400" b="0" i="0" u="none" strike="noStrike" cap="none">
                <a:solidFill>
                  <a:schemeClr val="dk1"/>
                </a:solidFill>
                <a:latin typeface="Lato"/>
                <a:ea typeface="Lato"/>
                <a:cs typeface="Lato"/>
                <a:sym typeface="Lato"/>
              </a:rPr>
              <a:t>The loan application and Re-payment/Recovery process explained </a:t>
            </a:r>
            <a:endParaRPr/>
          </a:p>
        </p:txBody>
      </p:sp>
      <p:grpSp>
        <p:nvGrpSpPr>
          <p:cNvPr id="89" name="Google Shape;89;p2"/>
          <p:cNvGrpSpPr/>
          <p:nvPr/>
        </p:nvGrpSpPr>
        <p:grpSpPr>
          <a:xfrm>
            <a:off x="1710898" y="3209410"/>
            <a:ext cx="785091" cy="720436"/>
            <a:chOff x="1657889" y="3458283"/>
            <a:chExt cx="785091" cy="720436"/>
          </a:xfrm>
        </p:grpSpPr>
        <p:sp>
          <p:nvSpPr>
            <p:cNvPr id="90" name="Google Shape;90;p2"/>
            <p:cNvSpPr/>
            <p:nvPr/>
          </p:nvSpPr>
          <p:spPr>
            <a:xfrm>
              <a:off x="1657889" y="3458283"/>
              <a:ext cx="785091" cy="720436"/>
            </a:xfrm>
            <a:prstGeom prst="ellipse">
              <a:avLst/>
            </a:prstGeom>
            <a:solidFill>
              <a:srgbClr val="EF423E"/>
            </a:solidFill>
            <a:ln w="25400" cap="flat" cmpd="sng">
              <a:solidFill>
                <a:schemeClr val="dk1"/>
              </a:solidFill>
              <a:prstDash val="solid"/>
              <a:round/>
              <a:headEnd type="none" w="sm" len="sm"/>
              <a:tailEnd type="none" w="sm" len="sm"/>
            </a:ln>
            <a:effectLst>
              <a:outerShdw blurRad="50800" dist="50800" dir="5400000" sx="200000" sy="200000" algn="ctr"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91" name="Google Shape;91;p2" descr="Datei:Home-icon.svg – Wikipedia"/>
            <p:cNvPicPr preferRelativeResize="0"/>
            <p:nvPr/>
          </p:nvPicPr>
          <p:blipFill rotWithShape="1">
            <a:blip r:embed="rId3">
              <a:alphaModFix/>
            </a:blip>
            <a:srcRect/>
            <a:stretch/>
          </p:blipFill>
          <p:spPr>
            <a:xfrm>
              <a:off x="1740504" y="3643557"/>
              <a:ext cx="619860" cy="349888"/>
            </a:xfrm>
            <a:prstGeom prst="rect">
              <a:avLst/>
            </a:prstGeom>
            <a:noFill/>
            <a:ln w="9525" cap="flat" cmpd="sng">
              <a:solidFill>
                <a:schemeClr val="dk1"/>
              </a:solidFill>
              <a:prstDash val="solid"/>
              <a:round/>
              <a:headEnd type="none" w="sm" len="sm"/>
              <a:tailEnd type="none" w="sm" len="sm"/>
            </a:ln>
          </p:spPr>
        </p:pic>
      </p:grpSp>
      <p:sp>
        <p:nvSpPr>
          <p:cNvPr id="92" name="Google Shape;92;p2"/>
          <p:cNvSpPr/>
          <p:nvPr/>
        </p:nvSpPr>
        <p:spPr>
          <a:xfrm>
            <a:off x="3305710"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3" name="Google Shape;93;p2"/>
          <p:cNvSpPr/>
          <p:nvPr/>
        </p:nvSpPr>
        <p:spPr>
          <a:xfrm>
            <a:off x="4900522"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4" name="Google Shape;94;p2"/>
          <p:cNvSpPr/>
          <p:nvPr/>
        </p:nvSpPr>
        <p:spPr>
          <a:xfrm>
            <a:off x="6495334"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5" name="Google Shape;95;p2"/>
          <p:cNvSpPr/>
          <p:nvPr/>
        </p:nvSpPr>
        <p:spPr>
          <a:xfrm>
            <a:off x="8090146"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6" name="Google Shape;96;p2"/>
          <p:cNvSpPr/>
          <p:nvPr/>
        </p:nvSpPr>
        <p:spPr>
          <a:xfrm>
            <a:off x="9483894" y="2145743"/>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7" name="Google Shape;97;p2"/>
          <p:cNvSpPr/>
          <p:nvPr/>
        </p:nvSpPr>
        <p:spPr>
          <a:xfrm>
            <a:off x="9478269" y="420509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98" name="Google Shape;98;p2" descr="Visitor Icons - Download Free Vector Icons | Noun Project"/>
          <p:cNvPicPr preferRelativeResize="0"/>
          <p:nvPr/>
        </p:nvPicPr>
        <p:blipFill rotWithShape="1">
          <a:blip r:embed="rId4">
            <a:alphaModFix/>
          </a:blip>
          <a:srcRect/>
          <a:stretch/>
        </p:blipFill>
        <p:spPr>
          <a:xfrm>
            <a:off x="3440719" y="3344316"/>
            <a:ext cx="530480" cy="429351"/>
          </a:xfrm>
          <a:prstGeom prst="rect">
            <a:avLst/>
          </a:prstGeom>
          <a:solidFill>
            <a:srgbClr val="EF423E"/>
          </a:solidFill>
          <a:ln w="9525" cap="flat" cmpd="sng">
            <a:solidFill>
              <a:srgbClr val="EF423E"/>
            </a:solidFill>
            <a:prstDash val="solid"/>
            <a:round/>
            <a:headEnd type="none" w="sm" len="sm"/>
            <a:tailEnd type="none" w="sm" len="sm"/>
          </a:ln>
        </p:spPr>
      </p:pic>
      <p:pic>
        <p:nvPicPr>
          <p:cNvPr id="99" name="Google Shape;99;p2" descr="Lead Generation Icons - Download Free Vector Icons | Noun Project"/>
          <p:cNvPicPr preferRelativeResize="0"/>
          <p:nvPr/>
        </p:nvPicPr>
        <p:blipFill rotWithShape="1">
          <a:blip r:embed="rId5">
            <a:alphaModFix/>
          </a:blip>
          <a:srcRect/>
          <a:stretch/>
        </p:blipFill>
        <p:spPr>
          <a:xfrm>
            <a:off x="5071879" y="3320216"/>
            <a:ext cx="499314" cy="499314"/>
          </a:xfrm>
          <a:prstGeom prst="rect">
            <a:avLst/>
          </a:prstGeom>
          <a:solidFill>
            <a:srgbClr val="EF423E"/>
          </a:solidFill>
          <a:ln w="9525" cap="flat" cmpd="sng">
            <a:solidFill>
              <a:srgbClr val="EF423E"/>
            </a:solidFill>
            <a:prstDash val="solid"/>
            <a:round/>
            <a:headEnd type="none" w="sm" len="sm"/>
            <a:tailEnd type="none" w="sm" len="sm"/>
          </a:ln>
        </p:spPr>
      </p:pic>
      <p:pic>
        <p:nvPicPr>
          <p:cNvPr id="100" name="Google Shape;100;p2" descr="Datei:Home-icon.svg – Wikipedia"/>
          <p:cNvPicPr preferRelativeResize="0"/>
          <p:nvPr/>
        </p:nvPicPr>
        <p:blipFill rotWithShape="1">
          <a:blip r:embed="rId3">
            <a:alphaModFix/>
          </a:blip>
          <a:srcRect/>
          <a:stretch/>
        </p:blipFill>
        <p:spPr>
          <a:xfrm>
            <a:off x="6577949" y="3367285"/>
            <a:ext cx="619860" cy="349888"/>
          </a:xfrm>
          <a:prstGeom prst="rect">
            <a:avLst/>
          </a:prstGeom>
          <a:solidFill>
            <a:srgbClr val="EF423E"/>
          </a:solidFill>
          <a:ln w="9525" cap="flat" cmpd="sng">
            <a:solidFill>
              <a:srgbClr val="EF423E"/>
            </a:solidFill>
            <a:prstDash val="solid"/>
            <a:round/>
            <a:headEnd type="none" w="sm" len="sm"/>
            <a:tailEnd type="none" w="sm" len="sm"/>
          </a:ln>
        </p:spPr>
      </p:pic>
      <p:pic>
        <p:nvPicPr>
          <p:cNvPr id="101" name="Google Shape;101;p2" descr="Cash Icon Png #301491 - Free Icons Library"/>
          <p:cNvPicPr preferRelativeResize="0"/>
          <p:nvPr/>
        </p:nvPicPr>
        <p:blipFill rotWithShape="1">
          <a:blip r:embed="rId6">
            <a:alphaModFix/>
          </a:blip>
          <a:srcRect/>
          <a:stretch/>
        </p:blipFill>
        <p:spPr>
          <a:xfrm>
            <a:off x="8210424" y="3320216"/>
            <a:ext cx="456498" cy="456498"/>
          </a:xfrm>
          <a:prstGeom prst="rect">
            <a:avLst/>
          </a:prstGeom>
          <a:solidFill>
            <a:srgbClr val="EF423E"/>
          </a:solidFill>
          <a:ln w="9525" cap="flat" cmpd="sng">
            <a:solidFill>
              <a:srgbClr val="EF423E"/>
            </a:solidFill>
            <a:prstDash val="solid"/>
            <a:round/>
            <a:headEnd type="none" w="sm" len="sm"/>
            <a:tailEnd type="none" w="sm" len="sm"/>
          </a:ln>
        </p:spPr>
      </p:pic>
      <p:pic>
        <p:nvPicPr>
          <p:cNvPr id="102" name="Google Shape;102;p2" descr="Auction, document, law, legal document, notice icon"/>
          <p:cNvPicPr preferRelativeResize="0"/>
          <p:nvPr/>
        </p:nvPicPr>
        <p:blipFill rotWithShape="1">
          <a:blip r:embed="rId7">
            <a:alphaModFix/>
          </a:blip>
          <a:srcRect/>
          <a:stretch/>
        </p:blipFill>
        <p:spPr>
          <a:xfrm>
            <a:off x="9657582" y="4331492"/>
            <a:ext cx="441103" cy="441103"/>
          </a:xfrm>
          <a:prstGeom prst="rect">
            <a:avLst/>
          </a:prstGeom>
          <a:solidFill>
            <a:srgbClr val="EF423E"/>
          </a:solidFill>
          <a:ln w="9525" cap="flat" cmpd="sng">
            <a:solidFill>
              <a:srgbClr val="EF423E"/>
            </a:solidFill>
            <a:prstDash val="solid"/>
            <a:round/>
            <a:headEnd type="none" w="sm" len="sm"/>
            <a:tailEnd type="none" w="sm" len="sm"/>
          </a:ln>
        </p:spPr>
      </p:pic>
      <p:sp>
        <p:nvSpPr>
          <p:cNvPr id="103" name="Google Shape;103;p2"/>
          <p:cNvSpPr/>
          <p:nvPr/>
        </p:nvSpPr>
        <p:spPr>
          <a:xfrm>
            <a:off x="2546355" y="3455861"/>
            <a:ext cx="723007" cy="235974"/>
          </a:xfrm>
          <a:prstGeom prst="rightArrow">
            <a:avLst>
              <a:gd name="adj1" fmla="val 50000"/>
              <a:gd name="adj2" fmla="val 50000"/>
            </a:avLst>
          </a:prstGeom>
          <a:solidFill>
            <a:srgbClr val="EF423E"/>
          </a:solidFill>
          <a:ln w="25400" cap="flat" cmpd="sng">
            <a:solidFill>
              <a:srgbClr val="EF42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 name="Google Shape;104;p2"/>
          <p:cNvSpPr/>
          <p:nvPr/>
        </p:nvSpPr>
        <p:spPr>
          <a:xfrm>
            <a:off x="4164302" y="3451640"/>
            <a:ext cx="723007" cy="235974"/>
          </a:xfrm>
          <a:prstGeom prst="rightArrow">
            <a:avLst>
              <a:gd name="adj1" fmla="val 50000"/>
              <a:gd name="adj2" fmla="val 50000"/>
            </a:avLst>
          </a:prstGeom>
          <a:solidFill>
            <a:srgbClr val="EF423E"/>
          </a:solidFill>
          <a:ln w="25400" cap="flat" cmpd="sng">
            <a:solidFill>
              <a:srgbClr val="EF42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5" name="Google Shape;105;p2"/>
          <p:cNvSpPr/>
          <p:nvPr/>
        </p:nvSpPr>
        <p:spPr>
          <a:xfrm>
            <a:off x="5733748"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6" name="Google Shape;106;p2"/>
          <p:cNvSpPr/>
          <p:nvPr/>
        </p:nvSpPr>
        <p:spPr>
          <a:xfrm>
            <a:off x="7342305"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7" name="Google Shape;107;p2"/>
          <p:cNvSpPr/>
          <p:nvPr/>
        </p:nvSpPr>
        <p:spPr>
          <a:xfrm rot="2700000">
            <a:off x="8877618" y="3898808"/>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8" name="Google Shape;108;p2"/>
          <p:cNvSpPr/>
          <p:nvPr/>
        </p:nvSpPr>
        <p:spPr>
          <a:xfrm rot="-2700000">
            <a:off x="8873159" y="2971962"/>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 name="Google Shape;109;p2"/>
          <p:cNvSpPr txBox="1"/>
          <p:nvPr/>
        </p:nvSpPr>
        <p:spPr>
          <a:xfrm>
            <a:off x="802640" y="5384800"/>
            <a:ext cx="10617200" cy="83099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Lato"/>
                <a:ea typeface="Lato"/>
                <a:cs typeface="Lato"/>
                <a:sym typeface="Lato"/>
              </a:rPr>
              <a:t>A person wants to buy a </a:t>
            </a:r>
            <a:r>
              <a:rPr lang="en-US" sz="1600" b="1" i="0" u="none" strike="noStrike" cap="none">
                <a:solidFill>
                  <a:srgbClr val="000000"/>
                </a:solidFill>
                <a:latin typeface="Lato"/>
                <a:ea typeface="Lato"/>
                <a:cs typeface="Lato"/>
                <a:sym typeface="Lato"/>
              </a:rPr>
              <a:t>home/property</a:t>
            </a:r>
            <a:r>
              <a:rPr lang="en-US" sz="1600" b="0" i="0" u="none" strike="noStrike" cap="none">
                <a:solidFill>
                  <a:srgbClr val="000000"/>
                </a:solidFill>
                <a:latin typeface="Lato"/>
                <a:ea typeface="Lato"/>
                <a:cs typeface="Lato"/>
                <a:sym typeface="Lato"/>
              </a:rPr>
              <a:t>. For any reason, person would want to take loan from a lending institution. </a:t>
            </a:r>
            <a:endParaRPr/>
          </a:p>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Lato"/>
                <a:ea typeface="Lato"/>
                <a:cs typeface="Lato"/>
                <a:sym typeface="Lato"/>
              </a:rPr>
              <a:t>There are many lending institutions which he/she evaluates on the basis of Interest rate, Tenure and most importantly Brand before approaching.</a:t>
            </a:r>
            <a:endParaRPr/>
          </a:p>
        </p:txBody>
      </p:sp>
      <p:pic>
        <p:nvPicPr>
          <p:cNvPr id="110" name="Google Shape;110;p2" descr="Check, circle, correct, mark, success, tick, yes icon"/>
          <p:cNvPicPr preferRelativeResize="0"/>
          <p:nvPr/>
        </p:nvPicPr>
        <p:blipFill rotWithShape="1">
          <a:blip r:embed="rId8">
            <a:alphaModFix/>
          </a:blip>
          <a:srcRect/>
          <a:stretch/>
        </p:blipFill>
        <p:spPr>
          <a:xfrm>
            <a:off x="6887879" y="3506537"/>
            <a:ext cx="325005" cy="421272"/>
          </a:xfrm>
          <a:prstGeom prst="rect">
            <a:avLst/>
          </a:prstGeom>
          <a:noFill/>
          <a:ln>
            <a:noFill/>
          </a:ln>
        </p:spPr>
      </p:pic>
      <p:sp>
        <p:nvSpPr>
          <p:cNvPr id="111" name="Google Shape;111;p2"/>
          <p:cNvSpPr/>
          <p:nvPr/>
        </p:nvSpPr>
        <p:spPr>
          <a:xfrm>
            <a:off x="1707588" y="3208941"/>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12" name="Google Shape;112;p2" descr="Datei:Home-icon.svg – Wikipedia"/>
          <p:cNvPicPr preferRelativeResize="0"/>
          <p:nvPr/>
        </p:nvPicPr>
        <p:blipFill rotWithShape="1">
          <a:blip r:embed="rId3">
            <a:alphaModFix/>
          </a:blip>
          <a:srcRect/>
          <a:stretch/>
        </p:blipFill>
        <p:spPr>
          <a:xfrm>
            <a:off x="1790203" y="3366816"/>
            <a:ext cx="619860" cy="349888"/>
          </a:xfrm>
          <a:prstGeom prst="rect">
            <a:avLst/>
          </a:prstGeom>
          <a:solidFill>
            <a:srgbClr val="EF423E"/>
          </a:solidFill>
          <a:ln w="9525" cap="flat" cmpd="sng">
            <a:solidFill>
              <a:srgbClr val="EF423E"/>
            </a:solidFill>
            <a:prstDash val="solid"/>
            <a:round/>
            <a:headEnd type="none" w="sm" len="sm"/>
            <a:tailEnd type="none" w="sm" len="sm"/>
          </a:ln>
        </p:spPr>
      </p:pic>
      <p:sp>
        <p:nvSpPr>
          <p:cNvPr id="113" name="Google Shape;113;p2"/>
          <p:cNvSpPr/>
          <p:nvPr/>
        </p:nvSpPr>
        <p:spPr>
          <a:xfrm>
            <a:off x="2546811" y="3449666"/>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4" name="Google Shape;114;p2"/>
          <p:cNvSpPr/>
          <p:nvPr/>
        </p:nvSpPr>
        <p:spPr>
          <a:xfrm>
            <a:off x="4164758"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15" name="Google Shape;115;p2" descr="Cash Icon Png #301491 - Free Icons Library"/>
          <p:cNvPicPr preferRelativeResize="0"/>
          <p:nvPr/>
        </p:nvPicPr>
        <p:blipFill rotWithShape="1">
          <a:blip r:embed="rId6">
            <a:alphaModFix/>
          </a:blip>
          <a:srcRect/>
          <a:stretch/>
        </p:blipFill>
        <p:spPr>
          <a:xfrm flipH="1">
            <a:off x="9656438" y="2280138"/>
            <a:ext cx="428752" cy="392454"/>
          </a:xfrm>
          <a:prstGeom prst="rect">
            <a:avLst/>
          </a:prstGeom>
          <a:solidFill>
            <a:srgbClr val="EF423E"/>
          </a:solidFill>
          <a:ln w="9525" cap="flat" cmpd="sng">
            <a:solidFill>
              <a:srgbClr val="EF423E"/>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p:nvPr/>
        </p:nvSpPr>
        <p:spPr>
          <a:xfrm>
            <a:off x="1284263" y="723612"/>
            <a:ext cx="9184954" cy="10291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dk1"/>
                </a:solidFill>
                <a:latin typeface="Lato"/>
                <a:ea typeface="Lato"/>
                <a:cs typeface="Lato"/>
                <a:sym typeface="Lato"/>
              </a:rPr>
              <a:t>BUSINESS ASPECT</a:t>
            </a:r>
            <a:br>
              <a:rPr lang="en-US" sz="3200" b="0" i="0" u="none" strike="noStrike" cap="none">
                <a:solidFill>
                  <a:schemeClr val="dk2"/>
                </a:solidFill>
                <a:latin typeface="Lato"/>
                <a:ea typeface="Lato"/>
                <a:cs typeface="Lato"/>
                <a:sym typeface="Lato"/>
              </a:rPr>
            </a:br>
            <a:r>
              <a:rPr lang="en-US" sz="2400" b="0" i="0" u="none" strike="noStrike" cap="none">
                <a:solidFill>
                  <a:schemeClr val="dk1"/>
                </a:solidFill>
                <a:latin typeface="Lato"/>
                <a:ea typeface="Lato"/>
                <a:cs typeface="Lato"/>
                <a:sym typeface="Lato"/>
              </a:rPr>
              <a:t>The loan application and Re-payment/Recovery process explained </a:t>
            </a:r>
            <a:endParaRPr/>
          </a:p>
        </p:txBody>
      </p:sp>
      <p:grpSp>
        <p:nvGrpSpPr>
          <p:cNvPr id="122" name="Google Shape;122;p3"/>
          <p:cNvGrpSpPr/>
          <p:nvPr/>
        </p:nvGrpSpPr>
        <p:grpSpPr>
          <a:xfrm>
            <a:off x="3312126" y="3207746"/>
            <a:ext cx="785091" cy="720436"/>
            <a:chOff x="1657889" y="3458283"/>
            <a:chExt cx="785091" cy="720436"/>
          </a:xfrm>
        </p:grpSpPr>
        <p:sp>
          <p:nvSpPr>
            <p:cNvPr id="123" name="Google Shape;123;p3"/>
            <p:cNvSpPr/>
            <p:nvPr/>
          </p:nvSpPr>
          <p:spPr>
            <a:xfrm>
              <a:off x="1657889" y="3458283"/>
              <a:ext cx="785091" cy="720436"/>
            </a:xfrm>
            <a:prstGeom prst="ellipse">
              <a:avLst/>
            </a:prstGeom>
            <a:solidFill>
              <a:srgbClr val="EF423E"/>
            </a:solidFill>
            <a:ln w="25400" cap="flat" cmpd="sng">
              <a:solidFill>
                <a:schemeClr val="dk1"/>
              </a:solidFill>
              <a:prstDash val="solid"/>
              <a:round/>
              <a:headEnd type="none" w="sm" len="sm"/>
              <a:tailEnd type="none" w="sm" len="sm"/>
            </a:ln>
            <a:effectLst>
              <a:outerShdw blurRad="50800" dist="50800" dir="5400000" sx="200000" sy="200000" algn="ctr"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24" name="Google Shape;124;p3" descr="Datei:Home-icon.svg – Wikipedia"/>
            <p:cNvPicPr preferRelativeResize="0"/>
            <p:nvPr/>
          </p:nvPicPr>
          <p:blipFill rotWithShape="1">
            <a:blip r:embed="rId3">
              <a:alphaModFix/>
            </a:blip>
            <a:srcRect/>
            <a:stretch/>
          </p:blipFill>
          <p:spPr>
            <a:xfrm>
              <a:off x="1740504" y="3643557"/>
              <a:ext cx="619860" cy="349888"/>
            </a:xfrm>
            <a:prstGeom prst="rect">
              <a:avLst/>
            </a:prstGeom>
            <a:noFill/>
            <a:ln w="9525" cap="flat" cmpd="sng">
              <a:solidFill>
                <a:schemeClr val="dk1"/>
              </a:solidFill>
              <a:prstDash val="solid"/>
              <a:round/>
              <a:headEnd type="none" w="sm" len="sm"/>
              <a:tailEnd type="none" w="sm" len="sm"/>
            </a:ln>
          </p:spPr>
        </p:pic>
      </p:grpSp>
      <p:sp>
        <p:nvSpPr>
          <p:cNvPr id="125" name="Google Shape;125;p3"/>
          <p:cNvSpPr/>
          <p:nvPr/>
        </p:nvSpPr>
        <p:spPr>
          <a:xfrm>
            <a:off x="3305710"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6" name="Google Shape;126;p3"/>
          <p:cNvSpPr/>
          <p:nvPr/>
        </p:nvSpPr>
        <p:spPr>
          <a:xfrm>
            <a:off x="4900522"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7" name="Google Shape;127;p3"/>
          <p:cNvSpPr/>
          <p:nvPr/>
        </p:nvSpPr>
        <p:spPr>
          <a:xfrm>
            <a:off x="6495334"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8" name="Google Shape;128;p3"/>
          <p:cNvSpPr/>
          <p:nvPr/>
        </p:nvSpPr>
        <p:spPr>
          <a:xfrm>
            <a:off x="8090146"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9" name="Google Shape;129;p3"/>
          <p:cNvSpPr/>
          <p:nvPr/>
        </p:nvSpPr>
        <p:spPr>
          <a:xfrm>
            <a:off x="9483894" y="2145743"/>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0" name="Google Shape;130;p3"/>
          <p:cNvSpPr/>
          <p:nvPr/>
        </p:nvSpPr>
        <p:spPr>
          <a:xfrm>
            <a:off x="9478269" y="420509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31" name="Google Shape;131;p3" descr="Visitor Icons - Download Free Vector Icons | Noun Project"/>
          <p:cNvPicPr preferRelativeResize="0"/>
          <p:nvPr/>
        </p:nvPicPr>
        <p:blipFill rotWithShape="1">
          <a:blip r:embed="rId4">
            <a:alphaModFix/>
          </a:blip>
          <a:srcRect/>
          <a:stretch/>
        </p:blipFill>
        <p:spPr>
          <a:xfrm>
            <a:off x="3440719" y="3344316"/>
            <a:ext cx="530480" cy="429351"/>
          </a:xfrm>
          <a:prstGeom prst="rect">
            <a:avLst/>
          </a:prstGeom>
          <a:solidFill>
            <a:srgbClr val="EF423E"/>
          </a:solidFill>
          <a:ln w="9525" cap="flat" cmpd="sng">
            <a:solidFill>
              <a:srgbClr val="EF423E"/>
            </a:solidFill>
            <a:prstDash val="solid"/>
            <a:round/>
            <a:headEnd type="none" w="sm" len="sm"/>
            <a:tailEnd type="none" w="sm" len="sm"/>
          </a:ln>
        </p:spPr>
      </p:pic>
      <p:pic>
        <p:nvPicPr>
          <p:cNvPr id="132" name="Google Shape;132;p3" descr="Lead Generation Icons - Download Free Vector Icons | Noun Project"/>
          <p:cNvPicPr preferRelativeResize="0"/>
          <p:nvPr/>
        </p:nvPicPr>
        <p:blipFill rotWithShape="1">
          <a:blip r:embed="rId5">
            <a:alphaModFix/>
          </a:blip>
          <a:srcRect/>
          <a:stretch/>
        </p:blipFill>
        <p:spPr>
          <a:xfrm>
            <a:off x="5071879" y="3320216"/>
            <a:ext cx="499314" cy="499314"/>
          </a:xfrm>
          <a:prstGeom prst="rect">
            <a:avLst/>
          </a:prstGeom>
          <a:solidFill>
            <a:srgbClr val="EF423E"/>
          </a:solidFill>
          <a:ln w="9525" cap="flat" cmpd="sng">
            <a:solidFill>
              <a:srgbClr val="EF423E"/>
            </a:solidFill>
            <a:prstDash val="solid"/>
            <a:round/>
            <a:headEnd type="none" w="sm" len="sm"/>
            <a:tailEnd type="none" w="sm" len="sm"/>
          </a:ln>
        </p:spPr>
      </p:pic>
      <p:pic>
        <p:nvPicPr>
          <p:cNvPr id="133" name="Google Shape;133;p3" descr="Datei:Home-icon.svg – Wikipedia"/>
          <p:cNvPicPr preferRelativeResize="0"/>
          <p:nvPr/>
        </p:nvPicPr>
        <p:blipFill rotWithShape="1">
          <a:blip r:embed="rId3">
            <a:alphaModFix/>
          </a:blip>
          <a:srcRect/>
          <a:stretch/>
        </p:blipFill>
        <p:spPr>
          <a:xfrm>
            <a:off x="6577949" y="3367285"/>
            <a:ext cx="619860" cy="349888"/>
          </a:xfrm>
          <a:prstGeom prst="rect">
            <a:avLst/>
          </a:prstGeom>
          <a:solidFill>
            <a:srgbClr val="EF423E"/>
          </a:solidFill>
          <a:ln w="9525" cap="flat" cmpd="sng">
            <a:solidFill>
              <a:srgbClr val="EF423E"/>
            </a:solidFill>
            <a:prstDash val="solid"/>
            <a:round/>
            <a:headEnd type="none" w="sm" len="sm"/>
            <a:tailEnd type="none" w="sm" len="sm"/>
          </a:ln>
        </p:spPr>
      </p:pic>
      <p:pic>
        <p:nvPicPr>
          <p:cNvPr id="134" name="Google Shape;134;p3" descr="Cash Icon Png #301491 - Free Icons Library"/>
          <p:cNvPicPr preferRelativeResize="0"/>
          <p:nvPr/>
        </p:nvPicPr>
        <p:blipFill rotWithShape="1">
          <a:blip r:embed="rId6">
            <a:alphaModFix/>
          </a:blip>
          <a:srcRect/>
          <a:stretch/>
        </p:blipFill>
        <p:spPr>
          <a:xfrm>
            <a:off x="8210424" y="3320216"/>
            <a:ext cx="456498" cy="456498"/>
          </a:xfrm>
          <a:prstGeom prst="rect">
            <a:avLst/>
          </a:prstGeom>
          <a:solidFill>
            <a:srgbClr val="EF423E"/>
          </a:solidFill>
          <a:ln w="9525" cap="flat" cmpd="sng">
            <a:solidFill>
              <a:srgbClr val="EF423E"/>
            </a:solidFill>
            <a:prstDash val="solid"/>
            <a:round/>
            <a:headEnd type="none" w="sm" len="sm"/>
            <a:tailEnd type="none" w="sm" len="sm"/>
          </a:ln>
        </p:spPr>
      </p:pic>
      <p:pic>
        <p:nvPicPr>
          <p:cNvPr id="135" name="Google Shape;135;p3" descr="Auction, document, law, legal document, notice icon"/>
          <p:cNvPicPr preferRelativeResize="0"/>
          <p:nvPr/>
        </p:nvPicPr>
        <p:blipFill rotWithShape="1">
          <a:blip r:embed="rId7">
            <a:alphaModFix/>
          </a:blip>
          <a:srcRect/>
          <a:stretch/>
        </p:blipFill>
        <p:spPr>
          <a:xfrm>
            <a:off x="9657582" y="4331492"/>
            <a:ext cx="441103" cy="441103"/>
          </a:xfrm>
          <a:prstGeom prst="rect">
            <a:avLst/>
          </a:prstGeom>
          <a:solidFill>
            <a:srgbClr val="EF423E"/>
          </a:solidFill>
          <a:ln w="9525" cap="flat" cmpd="sng">
            <a:solidFill>
              <a:srgbClr val="EF423E"/>
            </a:solidFill>
            <a:prstDash val="solid"/>
            <a:round/>
            <a:headEnd type="none" w="sm" len="sm"/>
            <a:tailEnd type="none" w="sm" len="sm"/>
          </a:ln>
        </p:spPr>
      </p:pic>
      <p:sp>
        <p:nvSpPr>
          <p:cNvPr id="136" name="Google Shape;136;p3"/>
          <p:cNvSpPr/>
          <p:nvPr/>
        </p:nvSpPr>
        <p:spPr>
          <a:xfrm>
            <a:off x="2546355" y="3455861"/>
            <a:ext cx="723007" cy="235974"/>
          </a:xfrm>
          <a:prstGeom prst="rightArrow">
            <a:avLst>
              <a:gd name="adj1" fmla="val 50000"/>
              <a:gd name="adj2" fmla="val 50000"/>
            </a:avLst>
          </a:prstGeom>
          <a:solidFill>
            <a:srgbClr val="EF423E"/>
          </a:solidFill>
          <a:ln w="25400" cap="flat" cmpd="sng">
            <a:solidFill>
              <a:srgbClr val="EF42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7" name="Google Shape;137;p3"/>
          <p:cNvSpPr/>
          <p:nvPr/>
        </p:nvSpPr>
        <p:spPr>
          <a:xfrm>
            <a:off x="4164302" y="3451640"/>
            <a:ext cx="723007" cy="235974"/>
          </a:xfrm>
          <a:prstGeom prst="rightArrow">
            <a:avLst>
              <a:gd name="adj1" fmla="val 50000"/>
              <a:gd name="adj2" fmla="val 50000"/>
            </a:avLst>
          </a:prstGeom>
          <a:solidFill>
            <a:srgbClr val="EF423E"/>
          </a:solidFill>
          <a:ln w="25400" cap="flat" cmpd="sng">
            <a:solidFill>
              <a:srgbClr val="EF42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8" name="Google Shape;138;p3"/>
          <p:cNvSpPr/>
          <p:nvPr/>
        </p:nvSpPr>
        <p:spPr>
          <a:xfrm>
            <a:off x="5733748"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9" name="Google Shape;139;p3"/>
          <p:cNvSpPr/>
          <p:nvPr/>
        </p:nvSpPr>
        <p:spPr>
          <a:xfrm>
            <a:off x="7342305"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0" name="Google Shape;140;p3"/>
          <p:cNvSpPr/>
          <p:nvPr/>
        </p:nvSpPr>
        <p:spPr>
          <a:xfrm rot="2700000">
            <a:off x="8877618" y="3898808"/>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1" name="Google Shape;141;p3"/>
          <p:cNvSpPr/>
          <p:nvPr/>
        </p:nvSpPr>
        <p:spPr>
          <a:xfrm rot="-2700000">
            <a:off x="8873159" y="2971962"/>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2" name="Google Shape;142;p3"/>
          <p:cNvSpPr txBox="1"/>
          <p:nvPr/>
        </p:nvSpPr>
        <p:spPr>
          <a:xfrm>
            <a:off x="802640" y="5384800"/>
            <a:ext cx="10617200" cy="83099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Lato"/>
                <a:ea typeface="Lato"/>
                <a:cs typeface="Lato"/>
                <a:sym typeface="Lato"/>
              </a:rPr>
              <a:t>After evaluating, one approaches a lending institution as a </a:t>
            </a:r>
            <a:r>
              <a:rPr lang="en-US" sz="1600" b="1" i="0" u="none" strike="noStrike" cap="none">
                <a:solidFill>
                  <a:srgbClr val="000000"/>
                </a:solidFill>
                <a:latin typeface="Lato"/>
                <a:ea typeface="Lato"/>
                <a:cs typeface="Lato"/>
                <a:sym typeface="Lato"/>
              </a:rPr>
              <a:t>“visitor”.</a:t>
            </a:r>
            <a:endParaRPr/>
          </a:p>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Lato"/>
                <a:ea typeface="Lato"/>
                <a:cs typeface="Lato"/>
                <a:sym typeface="Lato"/>
              </a:rPr>
              <a:t>The lending institution would collect information such as Property Information (Location, Builder Information, etc.), Personal Information (Age, Marital Status, Annual Income, etc.) and Loan Application Amount and Tenure.</a:t>
            </a:r>
            <a:endParaRPr/>
          </a:p>
        </p:txBody>
      </p:sp>
      <p:pic>
        <p:nvPicPr>
          <p:cNvPr id="143" name="Google Shape;143;p3" descr="Check, circle, correct, mark, success, tick, yes icon"/>
          <p:cNvPicPr preferRelativeResize="0"/>
          <p:nvPr/>
        </p:nvPicPr>
        <p:blipFill rotWithShape="1">
          <a:blip r:embed="rId8">
            <a:alphaModFix/>
          </a:blip>
          <a:srcRect/>
          <a:stretch/>
        </p:blipFill>
        <p:spPr>
          <a:xfrm>
            <a:off x="6887879" y="3506537"/>
            <a:ext cx="325005" cy="421272"/>
          </a:xfrm>
          <a:prstGeom prst="rect">
            <a:avLst/>
          </a:prstGeom>
          <a:noFill/>
          <a:ln>
            <a:noFill/>
          </a:ln>
        </p:spPr>
      </p:pic>
      <p:sp>
        <p:nvSpPr>
          <p:cNvPr id="144" name="Google Shape;144;p3"/>
          <p:cNvSpPr/>
          <p:nvPr/>
        </p:nvSpPr>
        <p:spPr>
          <a:xfrm>
            <a:off x="1707588" y="3208941"/>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45" name="Google Shape;145;p3" descr="Datei:Home-icon.svg – Wikipedia"/>
          <p:cNvPicPr preferRelativeResize="0"/>
          <p:nvPr/>
        </p:nvPicPr>
        <p:blipFill rotWithShape="1">
          <a:blip r:embed="rId3">
            <a:alphaModFix/>
          </a:blip>
          <a:srcRect/>
          <a:stretch/>
        </p:blipFill>
        <p:spPr>
          <a:xfrm>
            <a:off x="1790203" y="3366816"/>
            <a:ext cx="619860" cy="349888"/>
          </a:xfrm>
          <a:prstGeom prst="rect">
            <a:avLst/>
          </a:prstGeom>
          <a:solidFill>
            <a:srgbClr val="EF423E"/>
          </a:solidFill>
          <a:ln w="9525" cap="flat" cmpd="sng">
            <a:solidFill>
              <a:srgbClr val="EF423E"/>
            </a:solidFill>
            <a:prstDash val="solid"/>
            <a:round/>
            <a:headEnd type="none" w="sm" len="sm"/>
            <a:tailEnd type="none" w="sm" len="sm"/>
          </a:ln>
        </p:spPr>
      </p:pic>
      <p:sp>
        <p:nvSpPr>
          <p:cNvPr id="146" name="Google Shape;146;p3"/>
          <p:cNvSpPr/>
          <p:nvPr/>
        </p:nvSpPr>
        <p:spPr>
          <a:xfrm>
            <a:off x="2546811" y="3449666"/>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7" name="Google Shape;147;p3"/>
          <p:cNvSpPr/>
          <p:nvPr/>
        </p:nvSpPr>
        <p:spPr>
          <a:xfrm>
            <a:off x="4164758"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48" name="Google Shape;148;p3" descr="Cash Icon Png #301491 - Free Icons Library"/>
          <p:cNvPicPr preferRelativeResize="0"/>
          <p:nvPr/>
        </p:nvPicPr>
        <p:blipFill rotWithShape="1">
          <a:blip r:embed="rId6">
            <a:alphaModFix/>
          </a:blip>
          <a:srcRect/>
          <a:stretch/>
        </p:blipFill>
        <p:spPr>
          <a:xfrm flipH="1">
            <a:off x="9656438" y="2280138"/>
            <a:ext cx="428752" cy="392454"/>
          </a:xfrm>
          <a:prstGeom prst="rect">
            <a:avLst/>
          </a:prstGeom>
          <a:solidFill>
            <a:srgbClr val="EF423E"/>
          </a:solidFill>
          <a:ln w="9525" cap="flat" cmpd="sng">
            <a:solidFill>
              <a:srgbClr val="EF423E"/>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p:nvPr/>
        </p:nvSpPr>
        <p:spPr>
          <a:xfrm>
            <a:off x="1284263" y="723612"/>
            <a:ext cx="9184954" cy="10291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dk1"/>
                </a:solidFill>
                <a:latin typeface="Lato"/>
                <a:ea typeface="Lato"/>
                <a:cs typeface="Lato"/>
                <a:sym typeface="Lato"/>
              </a:rPr>
              <a:t>BUSINESS ASPECT</a:t>
            </a:r>
            <a:br>
              <a:rPr lang="en-US" sz="3200" b="0" i="0" u="none" strike="noStrike" cap="none">
                <a:solidFill>
                  <a:schemeClr val="dk2"/>
                </a:solidFill>
                <a:latin typeface="Lato"/>
                <a:ea typeface="Lato"/>
                <a:cs typeface="Lato"/>
                <a:sym typeface="Lato"/>
              </a:rPr>
            </a:br>
            <a:r>
              <a:rPr lang="en-US" sz="2400" b="0" i="0" u="none" strike="noStrike" cap="none">
                <a:solidFill>
                  <a:schemeClr val="dk1"/>
                </a:solidFill>
                <a:latin typeface="Lato"/>
                <a:ea typeface="Lato"/>
                <a:cs typeface="Lato"/>
                <a:sym typeface="Lato"/>
              </a:rPr>
              <a:t>The loan application and Re-payment/Recovery process explained </a:t>
            </a:r>
            <a:endParaRPr/>
          </a:p>
        </p:txBody>
      </p:sp>
      <p:grpSp>
        <p:nvGrpSpPr>
          <p:cNvPr id="155" name="Google Shape;155;p4"/>
          <p:cNvGrpSpPr/>
          <p:nvPr/>
        </p:nvGrpSpPr>
        <p:grpSpPr>
          <a:xfrm>
            <a:off x="4906824" y="3207746"/>
            <a:ext cx="785091" cy="720436"/>
            <a:chOff x="1657889" y="3458283"/>
            <a:chExt cx="785091" cy="720436"/>
          </a:xfrm>
        </p:grpSpPr>
        <p:sp>
          <p:nvSpPr>
            <p:cNvPr id="156" name="Google Shape;156;p4"/>
            <p:cNvSpPr/>
            <p:nvPr/>
          </p:nvSpPr>
          <p:spPr>
            <a:xfrm>
              <a:off x="1657889" y="3458283"/>
              <a:ext cx="785091" cy="720436"/>
            </a:xfrm>
            <a:prstGeom prst="ellipse">
              <a:avLst/>
            </a:prstGeom>
            <a:solidFill>
              <a:srgbClr val="EF423E"/>
            </a:solidFill>
            <a:ln w="25400" cap="flat" cmpd="sng">
              <a:solidFill>
                <a:schemeClr val="dk1"/>
              </a:solidFill>
              <a:prstDash val="solid"/>
              <a:round/>
              <a:headEnd type="none" w="sm" len="sm"/>
              <a:tailEnd type="none" w="sm" len="sm"/>
            </a:ln>
            <a:effectLst>
              <a:outerShdw blurRad="50800" dist="50800" dir="5400000" sx="200000" sy="200000" algn="ctr"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57" name="Google Shape;157;p4" descr="Datei:Home-icon.svg – Wikipedia"/>
            <p:cNvPicPr preferRelativeResize="0"/>
            <p:nvPr/>
          </p:nvPicPr>
          <p:blipFill rotWithShape="1">
            <a:blip r:embed="rId3">
              <a:alphaModFix/>
            </a:blip>
            <a:srcRect/>
            <a:stretch/>
          </p:blipFill>
          <p:spPr>
            <a:xfrm>
              <a:off x="1740504" y="3643557"/>
              <a:ext cx="619860" cy="349888"/>
            </a:xfrm>
            <a:prstGeom prst="rect">
              <a:avLst/>
            </a:prstGeom>
            <a:noFill/>
            <a:ln w="9525" cap="flat" cmpd="sng">
              <a:solidFill>
                <a:schemeClr val="dk1"/>
              </a:solidFill>
              <a:prstDash val="solid"/>
              <a:round/>
              <a:headEnd type="none" w="sm" len="sm"/>
              <a:tailEnd type="none" w="sm" len="sm"/>
            </a:ln>
          </p:spPr>
        </p:pic>
      </p:grpSp>
      <p:sp>
        <p:nvSpPr>
          <p:cNvPr id="158" name="Google Shape;158;p4"/>
          <p:cNvSpPr/>
          <p:nvPr/>
        </p:nvSpPr>
        <p:spPr>
          <a:xfrm>
            <a:off x="3305710"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9" name="Google Shape;159;p4"/>
          <p:cNvSpPr/>
          <p:nvPr/>
        </p:nvSpPr>
        <p:spPr>
          <a:xfrm>
            <a:off x="4900522"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0" name="Google Shape;160;p4"/>
          <p:cNvSpPr/>
          <p:nvPr/>
        </p:nvSpPr>
        <p:spPr>
          <a:xfrm>
            <a:off x="6495334"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1" name="Google Shape;161;p4"/>
          <p:cNvSpPr/>
          <p:nvPr/>
        </p:nvSpPr>
        <p:spPr>
          <a:xfrm>
            <a:off x="8090146"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2" name="Google Shape;162;p4"/>
          <p:cNvSpPr/>
          <p:nvPr/>
        </p:nvSpPr>
        <p:spPr>
          <a:xfrm>
            <a:off x="9483894" y="2145743"/>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3" name="Google Shape;163;p4"/>
          <p:cNvSpPr/>
          <p:nvPr/>
        </p:nvSpPr>
        <p:spPr>
          <a:xfrm>
            <a:off x="9478269" y="420509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64" name="Google Shape;164;p4" descr="Visitor Icons - Download Free Vector Icons | Noun Project"/>
          <p:cNvPicPr preferRelativeResize="0"/>
          <p:nvPr/>
        </p:nvPicPr>
        <p:blipFill rotWithShape="1">
          <a:blip r:embed="rId4">
            <a:alphaModFix/>
          </a:blip>
          <a:srcRect/>
          <a:stretch/>
        </p:blipFill>
        <p:spPr>
          <a:xfrm>
            <a:off x="3440719" y="3344316"/>
            <a:ext cx="530480" cy="429351"/>
          </a:xfrm>
          <a:prstGeom prst="rect">
            <a:avLst/>
          </a:prstGeom>
          <a:solidFill>
            <a:srgbClr val="EF423E"/>
          </a:solidFill>
          <a:ln w="9525" cap="flat" cmpd="sng">
            <a:solidFill>
              <a:srgbClr val="EF423E"/>
            </a:solidFill>
            <a:prstDash val="solid"/>
            <a:round/>
            <a:headEnd type="none" w="sm" len="sm"/>
            <a:tailEnd type="none" w="sm" len="sm"/>
          </a:ln>
        </p:spPr>
      </p:pic>
      <p:pic>
        <p:nvPicPr>
          <p:cNvPr id="165" name="Google Shape;165;p4" descr="Lead Generation Icons - Download Free Vector Icons | Noun Project"/>
          <p:cNvPicPr preferRelativeResize="0"/>
          <p:nvPr/>
        </p:nvPicPr>
        <p:blipFill rotWithShape="1">
          <a:blip r:embed="rId5">
            <a:alphaModFix/>
          </a:blip>
          <a:srcRect/>
          <a:stretch/>
        </p:blipFill>
        <p:spPr>
          <a:xfrm>
            <a:off x="5071879" y="3320216"/>
            <a:ext cx="499314" cy="499314"/>
          </a:xfrm>
          <a:prstGeom prst="rect">
            <a:avLst/>
          </a:prstGeom>
          <a:solidFill>
            <a:srgbClr val="EF423E"/>
          </a:solidFill>
          <a:ln w="9525" cap="flat" cmpd="sng">
            <a:solidFill>
              <a:srgbClr val="EF423E"/>
            </a:solidFill>
            <a:prstDash val="solid"/>
            <a:round/>
            <a:headEnd type="none" w="sm" len="sm"/>
            <a:tailEnd type="none" w="sm" len="sm"/>
          </a:ln>
        </p:spPr>
      </p:pic>
      <p:pic>
        <p:nvPicPr>
          <p:cNvPr id="166" name="Google Shape;166;p4" descr="Datei:Home-icon.svg – Wikipedia"/>
          <p:cNvPicPr preferRelativeResize="0"/>
          <p:nvPr/>
        </p:nvPicPr>
        <p:blipFill rotWithShape="1">
          <a:blip r:embed="rId3">
            <a:alphaModFix/>
          </a:blip>
          <a:srcRect/>
          <a:stretch/>
        </p:blipFill>
        <p:spPr>
          <a:xfrm>
            <a:off x="6577949" y="3367285"/>
            <a:ext cx="619860" cy="349888"/>
          </a:xfrm>
          <a:prstGeom prst="rect">
            <a:avLst/>
          </a:prstGeom>
          <a:solidFill>
            <a:srgbClr val="EF423E"/>
          </a:solidFill>
          <a:ln w="9525" cap="flat" cmpd="sng">
            <a:solidFill>
              <a:srgbClr val="EF423E"/>
            </a:solidFill>
            <a:prstDash val="solid"/>
            <a:round/>
            <a:headEnd type="none" w="sm" len="sm"/>
            <a:tailEnd type="none" w="sm" len="sm"/>
          </a:ln>
        </p:spPr>
      </p:pic>
      <p:pic>
        <p:nvPicPr>
          <p:cNvPr id="167" name="Google Shape;167;p4" descr="Cash Icon Png #301491 - Free Icons Library"/>
          <p:cNvPicPr preferRelativeResize="0"/>
          <p:nvPr/>
        </p:nvPicPr>
        <p:blipFill rotWithShape="1">
          <a:blip r:embed="rId6">
            <a:alphaModFix/>
          </a:blip>
          <a:srcRect/>
          <a:stretch/>
        </p:blipFill>
        <p:spPr>
          <a:xfrm>
            <a:off x="8210424" y="3320216"/>
            <a:ext cx="456498" cy="456498"/>
          </a:xfrm>
          <a:prstGeom prst="rect">
            <a:avLst/>
          </a:prstGeom>
          <a:solidFill>
            <a:srgbClr val="EF423E"/>
          </a:solidFill>
          <a:ln w="9525" cap="flat" cmpd="sng">
            <a:solidFill>
              <a:srgbClr val="EF423E"/>
            </a:solidFill>
            <a:prstDash val="solid"/>
            <a:round/>
            <a:headEnd type="none" w="sm" len="sm"/>
            <a:tailEnd type="none" w="sm" len="sm"/>
          </a:ln>
        </p:spPr>
      </p:pic>
      <p:pic>
        <p:nvPicPr>
          <p:cNvPr id="168" name="Google Shape;168;p4" descr="Auction, document, law, legal document, notice icon"/>
          <p:cNvPicPr preferRelativeResize="0"/>
          <p:nvPr/>
        </p:nvPicPr>
        <p:blipFill rotWithShape="1">
          <a:blip r:embed="rId7">
            <a:alphaModFix/>
          </a:blip>
          <a:srcRect/>
          <a:stretch/>
        </p:blipFill>
        <p:spPr>
          <a:xfrm>
            <a:off x="9657582" y="4331492"/>
            <a:ext cx="441103" cy="441103"/>
          </a:xfrm>
          <a:prstGeom prst="rect">
            <a:avLst/>
          </a:prstGeom>
          <a:solidFill>
            <a:srgbClr val="EF423E"/>
          </a:solidFill>
          <a:ln w="9525" cap="flat" cmpd="sng">
            <a:solidFill>
              <a:srgbClr val="EF423E"/>
            </a:solidFill>
            <a:prstDash val="solid"/>
            <a:round/>
            <a:headEnd type="none" w="sm" len="sm"/>
            <a:tailEnd type="none" w="sm" len="sm"/>
          </a:ln>
        </p:spPr>
      </p:pic>
      <p:sp>
        <p:nvSpPr>
          <p:cNvPr id="169" name="Google Shape;169;p4"/>
          <p:cNvSpPr/>
          <p:nvPr/>
        </p:nvSpPr>
        <p:spPr>
          <a:xfrm>
            <a:off x="2546355" y="3455861"/>
            <a:ext cx="723007" cy="235974"/>
          </a:xfrm>
          <a:prstGeom prst="rightArrow">
            <a:avLst>
              <a:gd name="adj1" fmla="val 50000"/>
              <a:gd name="adj2" fmla="val 50000"/>
            </a:avLst>
          </a:prstGeom>
          <a:solidFill>
            <a:srgbClr val="EF423E"/>
          </a:solidFill>
          <a:ln w="25400" cap="flat" cmpd="sng">
            <a:solidFill>
              <a:srgbClr val="EF42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0" name="Google Shape;170;p4"/>
          <p:cNvSpPr/>
          <p:nvPr/>
        </p:nvSpPr>
        <p:spPr>
          <a:xfrm>
            <a:off x="4164302" y="3451640"/>
            <a:ext cx="723007" cy="235974"/>
          </a:xfrm>
          <a:prstGeom prst="rightArrow">
            <a:avLst>
              <a:gd name="adj1" fmla="val 50000"/>
              <a:gd name="adj2" fmla="val 50000"/>
            </a:avLst>
          </a:prstGeom>
          <a:solidFill>
            <a:srgbClr val="EF423E"/>
          </a:solidFill>
          <a:ln w="25400" cap="flat" cmpd="sng">
            <a:solidFill>
              <a:srgbClr val="EF42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1" name="Google Shape;171;p4"/>
          <p:cNvSpPr/>
          <p:nvPr/>
        </p:nvSpPr>
        <p:spPr>
          <a:xfrm>
            <a:off x="5733748"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2" name="Google Shape;172;p4"/>
          <p:cNvSpPr/>
          <p:nvPr/>
        </p:nvSpPr>
        <p:spPr>
          <a:xfrm>
            <a:off x="7342305"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3" name="Google Shape;173;p4"/>
          <p:cNvSpPr/>
          <p:nvPr/>
        </p:nvSpPr>
        <p:spPr>
          <a:xfrm rot="2700000">
            <a:off x="8877618" y="3898808"/>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4" name="Google Shape;174;p4"/>
          <p:cNvSpPr/>
          <p:nvPr/>
        </p:nvSpPr>
        <p:spPr>
          <a:xfrm rot="-2700000">
            <a:off x="8873159" y="2971962"/>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5" name="Google Shape;175;p4"/>
          <p:cNvSpPr txBox="1"/>
          <p:nvPr/>
        </p:nvSpPr>
        <p:spPr>
          <a:xfrm>
            <a:off x="802640" y="5371548"/>
            <a:ext cx="10617200" cy="83099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Lato"/>
                <a:ea typeface="Lato"/>
                <a:cs typeface="Lato"/>
                <a:sym typeface="Lato"/>
              </a:rPr>
              <a:t>Once the lending Institution has all the data, one becomes a “</a:t>
            </a:r>
            <a:r>
              <a:rPr lang="en-US" sz="1600" b="1" i="0" u="none" strike="noStrike" cap="none">
                <a:solidFill>
                  <a:srgbClr val="000000"/>
                </a:solidFill>
                <a:latin typeface="Lato"/>
                <a:ea typeface="Lato"/>
                <a:cs typeface="Lato"/>
                <a:sym typeface="Lato"/>
              </a:rPr>
              <a:t>Customer”</a:t>
            </a:r>
            <a:r>
              <a:rPr lang="en-US" sz="1600" b="0" i="0" u="none" strike="noStrike" cap="none">
                <a:solidFill>
                  <a:srgbClr val="000000"/>
                </a:solidFill>
                <a:latin typeface="Lato"/>
                <a:ea typeface="Lato"/>
                <a:cs typeface="Lato"/>
                <a:sym typeface="Lato"/>
              </a:rPr>
              <a:t>.</a:t>
            </a:r>
            <a:endParaRPr/>
          </a:p>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Lato"/>
                <a:ea typeface="Lato"/>
                <a:cs typeface="Lato"/>
                <a:sym typeface="Lato"/>
              </a:rPr>
              <a:t>The lending institution now evaluates the person on the basis of many metrics like CIBIL Score (Score generated by CIBIL based on Credit Information), Property Information, Annual Income, Age, etc.`</a:t>
            </a:r>
            <a:endParaRPr/>
          </a:p>
        </p:txBody>
      </p:sp>
      <p:pic>
        <p:nvPicPr>
          <p:cNvPr id="176" name="Google Shape;176;p4" descr="Check, circle, correct, mark, success, tick, yes icon"/>
          <p:cNvPicPr preferRelativeResize="0"/>
          <p:nvPr/>
        </p:nvPicPr>
        <p:blipFill rotWithShape="1">
          <a:blip r:embed="rId8">
            <a:alphaModFix/>
          </a:blip>
          <a:srcRect/>
          <a:stretch/>
        </p:blipFill>
        <p:spPr>
          <a:xfrm>
            <a:off x="6887879" y="3506537"/>
            <a:ext cx="325005" cy="421272"/>
          </a:xfrm>
          <a:prstGeom prst="rect">
            <a:avLst/>
          </a:prstGeom>
          <a:noFill/>
          <a:ln>
            <a:noFill/>
          </a:ln>
        </p:spPr>
      </p:pic>
      <p:sp>
        <p:nvSpPr>
          <p:cNvPr id="177" name="Google Shape;177;p4"/>
          <p:cNvSpPr/>
          <p:nvPr/>
        </p:nvSpPr>
        <p:spPr>
          <a:xfrm>
            <a:off x="1707588" y="3208941"/>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78" name="Google Shape;178;p4" descr="Datei:Home-icon.svg – Wikipedia"/>
          <p:cNvPicPr preferRelativeResize="0"/>
          <p:nvPr/>
        </p:nvPicPr>
        <p:blipFill rotWithShape="1">
          <a:blip r:embed="rId3">
            <a:alphaModFix/>
          </a:blip>
          <a:srcRect/>
          <a:stretch/>
        </p:blipFill>
        <p:spPr>
          <a:xfrm>
            <a:off x="1790203" y="3366816"/>
            <a:ext cx="619860" cy="349888"/>
          </a:xfrm>
          <a:prstGeom prst="rect">
            <a:avLst/>
          </a:prstGeom>
          <a:solidFill>
            <a:srgbClr val="EF423E"/>
          </a:solidFill>
          <a:ln w="9525" cap="flat" cmpd="sng">
            <a:solidFill>
              <a:srgbClr val="EF423E"/>
            </a:solidFill>
            <a:prstDash val="solid"/>
            <a:round/>
            <a:headEnd type="none" w="sm" len="sm"/>
            <a:tailEnd type="none" w="sm" len="sm"/>
          </a:ln>
        </p:spPr>
      </p:pic>
      <p:sp>
        <p:nvSpPr>
          <p:cNvPr id="179" name="Google Shape;179;p4"/>
          <p:cNvSpPr/>
          <p:nvPr/>
        </p:nvSpPr>
        <p:spPr>
          <a:xfrm>
            <a:off x="2546811" y="3449666"/>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0" name="Google Shape;180;p4"/>
          <p:cNvSpPr/>
          <p:nvPr/>
        </p:nvSpPr>
        <p:spPr>
          <a:xfrm>
            <a:off x="4164758"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81" name="Google Shape;181;p4" descr="Cash Icon Png #301491 - Free Icons Library"/>
          <p:cNvPicPr preferRelativeResize="0"/>
          <p:nvPr/>
        </p:nvPicPr>
        <p:blipFill rotWithShape="1">
          <a:blip r:embed="rId6">
            <a:alphaModFix/>
          </a:blip>
          <a:srcRect/>
          <a:stretch/>
        </p:blipFill>
        <p:spPr>
          <a:xfrm flipH="1">
            <a:off x="9656438" y="2280138"/>
            <a:ext cx="428752" cy="392454"/>
          </a:xfrm>
          <a:prstGeom prst="rect">
            <a:avLst/>
          </a:prstGeom>
          <a:solidFill>
            <a:srgbClr val="EF423E"/>
          </a:solidFill>
          <a:ln w="9525" cap="flat" cmpd="sng">
            <a:solidFill>
              <a:srgbClr val="EF423E"/>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5"/>
          <p:cNvSpPr txBox="1"/>
          <p:nvPr/>
        </p:nvSpPr>
        <p:spPr>
          <a:xfrm>
            <a:off x="1284263" y="723612"/>
            <a:ext cx="9184954" cy="10291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dk1"/>
                </a:solidFill>
                <a:latin typeface="Lato"/>
                <a:ea typeface="Lato"/>
                <a:cs typeface="Lato"/>
                <a:sym typeface="Lato"/>
              </a:rPr>
              <a:t>BUSINESS ASPECT</a:t>
            </a:r>
            <a:br>
              <a:rPr lang="en-US" sz="3200" b="0" i="0" u="none" strike="noStrike" cap="none">
                <a:solidFill>
                  <a:schemeClr val="dk2"/>
                </a:solidFill>
                <a:latin typeface="Lato"/>
                <a:ea typeface="Lato"/>
                <a:cs typeface="Lato"/>
                <a:sym typeface="Lato"/>
              </a:rPr>
            </a:br>
            <a:r>
              <a:rPr lang="en-US" sz="2400" b="0" i="0" u="none" strike="noStrike" cap="none">
                <a:solidFill>
                  <a:schemeClr val="dk1"/>
                </a:solidFill>
                <a:latin typeface="Lato"/>
                <a:ea typeface="Lato"/>
                <a:cs typeface="Lato"/>
                <a:sym typeface="Lato"/>
              </a:rPr>
              <a:t>The loan application and Re-payment/Recovery process explained </a:t>
            </a:r>
            <a:endParaRPr/>
          </a:p>
        </p:txBody>
      </p:sp>
      <p:grpSp>
        <p:nvGrpSpPr>
          <p:cNvPr id="188" name="Google Shape;188;p5"/>
          <p:cNvGrpSpPr/>
          <p:nvPr/>
        </p:nvGrpSpPr>
        <p:grpSpPr>
          <a:xfrm>
            <a:off x="6481385" y="3207746"/>
            <a:ext cx="785091" cy="720436"/>
            <a:chOff x="1657889" y="3458283"/>
            <a:chExt cx="785091" cy="720436"/>
          </a:xfrm>
        </p:grpSpPr>
        <p:sp>
          <p:nvSpPr>
            <p:cNvPr id="189" name="Google Shape;189;p5"/>
            <p:cNvSpPr/>
            <p:nvPr/>
          </p:nvSpPr>
          <p:spPr>
            <a:xfrm>
              <a:off x="1657889" y="3458283"/>
              <a:ext cx="785091" cy="720436"/>
            </a:xfrm>
            <a:prstGeom prst="ellipse">
              <a:avLst/>
            </a:prstGeom>
            <a:solidFill>
              <a:srgbClr val="EF423E"/>
            </a:solidFill>
            <a:ln w="25400" cap="flat" cmpd="sng">
              <a:solidFill>
                <a:schemeClr val="dk1"/>
              </a:solidFill>
              <a:prstDash val="solid"/>
              <a:round/>
              <a:headEnd type="none" w="sm" len="sm"/>
              <a:tailEnd type="none" w="sm" len="sm"/>
            </a:ln>
            <a:effectLst>
              <a:outerShdw blurRad="50800" dist="50800" dir="5400000" sx="200000" sy="200000" algn="ctr"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90" name="Google Shape;190;p5" descr="Datei:Home-icon.svg – Wikipedia"/>
            <p:cNvPicPr preferRelativeResize="0"/>
            <p:nvPr/>
          </p:nvPicPr>
          <p:blipFill rotWithShape="1">
            <a:blip r:embed="rId3">
              <a:alphaModFix/>
            </a:blip>
            <a:srcRect/>
            <a:stretch/>
          </p:blipFill>
          <p:spPr>
            <a:xfrm>
              <a:off x="1740504" y="3643557"/>
              <a:ext cx="619860" cy="349888"/>
            </a:xfrm>
            <a:prstGeom prst="rect">
              <a:avLst/>
            </a:prstGeom>
            <a:noFill/>
            <a:ln w="9525" cap="flat" cmpd="sng">
              <a:solidFill>
                <a:schemeClr val="dk1"/>
              </a:solidFill>
              <a:prstDash val="solid"/>
              <a:round/>
              <a:headEnd type="none" w="sm" len="sm"/>
              <a:tailEnd type="none" w="sm" len="sm"/>
            </a:ln>
          </p:spPr>
        </p:pic>
      </p:grpSp>
      <p:sp>
        <p:nvSpPr>
          <p:cNvPr id="191" name="Google Shape;191;p5"/>
          <p:cNvSpPr/>
          <p:nvPr/>
        </p:nvSpPr>
        <p:spPr>
          <a:xfrm>
            <a:off x="3305710"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2" name="Google Shape;192;p5"/>
          <p:cNvSpPr/>
          <p:nvPr/>
        </p:nvSpPr>
        <p:spPr>
          <a:xfrm>
            <a:off x="4900522"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3" name="Google Shape;193;p5"/>
          <p:cNvSpPr/>
          <p:nvPr/>
        </p:nvSpPr>
        <p:spPr>
          <a:xfrm>
            <a:off x="6495334"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 name="Google Shape;194;p5"/>
          <p:cNvSpPr/>
          <p:nvPr/>
        </p:nvSpPr>
        <p:spPr>
          <a:xfrm>
            <a:off x="8090146"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5" name="Google Shape;195;p5"/>
          <p:cNvSpPr/>
          <p:nvPr/>
        </p:nvSpPr>
        <p:spPr>
          <a:xfrm>
            <a:off x="9483894" y="2145743"/>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6" name="Google Shape;196;p5"/>
          <p:cNvSpPr/>
          <p:nvPr/>
        </p:nvSpPr>
        <p:spPr>
          <a:xfrm>
            <a:off x="9478269" y="420509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97" name="Google Shape;197;p5" descr="Visitor Icons - Download Free Vector Icons | Noun Project"/>
          <p:cNvPicPr preferRelativeResize="0"/>
          <p:nvPr/>
        </p:nvPicPr>
        <p:blipFill rotWithShape="1">
          <a:blip r:embed="rId4">
            <a:alphaModFix/>
          </a:blip>
          <a:srcRect/>
          <a:stretch/>
        </p:blipFill>
        <p:spPr>
          <a:xfrm>
            <a:off x="3440719" y="3344316"/>
            <a:ext cx="530480" cy="429351"/>
          </a:xfrm>
          <a:prstGeom prst="rect">
            <a:avLst/>
          </a:prstGeom>
          <a:solidFill>
            <a:srgbClr val="EF423E"/>
          </a:solidFill>
          <a:ln w="9525" cap="flat" cmpd="sng">
            <a:solidFill>
              <a:srgbClr val="EF423E"/>
            </a:solidFill>
            <a:prstDash val="solid"/>
            <a:round/>
            <a:headEnd type="none" w="sm" len="sm"/>
            <a:tailEnd type="none" w="sm" len="sm"/>
          </a:ln>
        </p:spPr>
      </p:pic>
      <p:pic>
        <p:nvPicPr>
          <p:cNvPr id="198" name="Google Shape;198;p5" descr="Lead Generation Icons - Download Free Vector Icons | Noun Project"/>
          <p:cNvPicPr preferRelativeResize="0"/>
          <p:nvPr/>
        </p:nvPicPr>
        <p:blipFill rotWithShape="1">
          <a:blip r:embed="rId5">
            <a:alphaModFix/>
          </a:blip>
          <a:srcRect/>
          <a:stretch/>
        </p:blipFill>
        <p:spPr>
          <a:xfrm>
            <a:off x="5071879" y="3320216"/>
            <a:ext cx="499314" cy="499314"/>
          </a:xfrm>
          <a:prstGeom prst="rect">
            <a:avLst/>
          </a:prstGeom>
          <a:solidFill>
            <a:srgbClr val="EF423E"/>
          </a:solidFill>
          <a:ln w="9525" cap="flat" cmpd="sng">
            <a:solidFill>
              <a:srgbClr val="EF423E"/>
            </a:solidFill>
            <a:prstDash val="solid"/>
            <a:round/>
            <a:headEnd type="none" w="sm" len="sm"/>
            <a:tailEnd type="none" w="sm" len="sm"/>
          </a:ln>
        </p:spPr>
      </p:pic>
      <p:pic>
        <p:nvPicPr>
          <p:cNvPr id="199" name="Google Shape;199;p5" descr="Datei:Home-icon.svg – Wikipedia"/>
          <p:cNvPicPr preferRelativeResize="0"/>
          <p:nvPr/>
        </p:nvPicPr>
        <p:blipFill rotWithShape="1">
          <a:blip r:embed="rId3">
            <a:alphaModFix/>
          </a:blip>
          <a:srcRect/>
          <a:stretch/>
        </p:blipFill>
        <p:spPr>
          <a:xfrm>
            <a:off x="6577949" y="3367285"/>
            <a:ext cx="619860" cy="349888"/>
          </a:xfrm>
          <a:prstGeom prst="rect">
            <a:avLst/>
          </a:prstGeom>
          <a:solidFill>
            <a:srgbClr val="EF423E"/>
          </a:solidFill>
          <a:ln w="9525" cap="flat" cmpd="sng">
            <a:solidFill>
              <a:srgbClr val="EF423E"/>
            </a:solidFill>
            <a:prstDash val="solid"/>
            <a:round/>
            <a:headEnd type="none" w="sm" len="sm"/>
            <a:tailEnd type="none" w="sm" len="sm"/>
          </a:ln>
        </p:spPr>
      </p:pic>
      <p:pic>
        <p:nvPicPr>
          <p:cNvPr id="200" name="Google Shape;200;p5" descr="Cash Icon Png #301491 - Free Icons Library"/>
          <p:cNvPicPr preferRelativeResize="0"/>
          <p:nvPr/>
        </p:nvPicPr>
        <p:blipFill rotWithShape="1">
          <a:blip r:embed="rId6">
            <a:alphaModFix/>
          </a:blip>
          <a:srcRect/>
          <a:stretch/>
        </p:blipFill>
        <p:spPr>
          <a:xfrm>
            <a:off x="8210424" y="3320216"/>
            <a:ext cx="456498" cy="456498"/>
          </a:xfrm>
          <a:prstGeom prst="rect">
            <a:avLst/>
          </a:prstGeom>
          <a:solidFill>
            <a:srgbClr val="EF423E"/>
          </a:solidFill>
          <a:ln w="9525" cap="flat" cmpd="sng">
            <a:solidFill>
              <a:srgbClr val="EF423E"/>
            </a:solidFill>
            <a:prstDash val="solid"/>
            <a:round/>
            <a:headEnd type="none" w="sm" len="sm"/>
            <a:tailEnd type="none" w="sm" len="sm"/>
          </a:ln>
        </p:spPr>
      </p:pic>
      <p:pic>
        <p:nvPicPr>
          <p:cNvPr id="201" name="Google Shape;201;p5" descr="Auction, document, law, legal document, notice icon"/>
          <p:cNvPicPr preferRelativeResize="0"/>
          <p:nvPr/>
        </p:nvPicPr>
        <p:blipFill rotWithShape="1">
          <a:blip r:embed="rId7">
            <a:alphaModFix/>
          </a:blip>
          <a:srcRect/>
          <a:stretch/>
        </p:blipFill>
        <p:spPr>
          <a:xfrm>
            <a:off x="9657582" y="4331492"/>
            <a:ext cx="441103" cy="441103"/>
          </a:xfrm>
          <a:prstGeom prst="rect">
            <a:avLst/>
          </a:prstGeom>
          <a:solidFill>
            <a:srgbClr val="EF423E"/>
          </a:solidFill>
          <a:ln w="9525" cap="flat" cmpd="sng">
            <a:solidFill>
              <a:srgbClr val="EF423E"/>
            </a:solidFill>
            <a:prstDash val="solid"/>
            <a:round/>
            <a:headEnd type="none" w="sm" len="sm"/>
            <a:tailEnd type="none" w="sm" len="sm"/>
          </a:ln>
        </p:spPr>
      </p:pic>
      <p:sp>
        <p:nvSpPr>
          <p:cNvPr id="202" name="Google Shape;202;p5"/>
          <p:cNvSpPr/>
          <p:nvPr/>
        </p:nvSpPr>
        <p:spPr>
          <a:xfrm>
            <a:off x="2546355" y="3455861"/>
            <a:ext cx="723007" cy="235974"/>
          </a:xfrm>
          <a:prstGeom prst="rightArrow">
            <a:avLst>
              <a:gd name="adj1" fmla="val 50000"/>
              <a:gd name="adj2" fmla="val 50000"/>
            </a:avLst>
          </a:prstGeom>
          <a:solidFill>
            <a:srgbClr val="EF423E"/>
          </a:solidFill>
          <a:ln w="25400" cap="flat" cmpd="sng">
            <a:solidFill>
              <a:srgbClr val="EF42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3" name="Google Shape;203;p5"/>
          <p:cNvSpPr/>
          <p:nvPr/>
        </p:nvSpPr>
        <p:spPr>
          <a:xfrm>
            <a:off x="4164302" y="3451640"/>
            <a:ext cx="723007" cy="235974"/>
          </a:xfrm>
          <a:prstGeom prst="rightArrow">
            <a:avLst>
              <a:gd name="adj1" fmla="val 50000"/>
              <a:gd name="adj2" fmla="val 50000"/>
            </a:avLst>
          </a:prstGeom>
          <a:solidFill>
            <a:srgbClr val="EF423E"/>
          </a:solidFill>
          <a:ln w="25400" cap="flat" cmpd="sng">
            <a:solidFill>
              <a:srgbClr val="EF42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4" name="Google Shape;204;p5"/>
          <p:cNvSpPr/>
          <p:nvPr/>
        </p:nvSpPr>
        <p:spPr>
          <a:xfrm>
            <a:off x="5733748"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5" name="Google Shape;205;p5"/>
          <p:cNvSpPr/>
          <p:nvPr/>
        </p:nvSpPr>
        <p:spPr>
          <a:xfrm>
            <a:off x="7342305"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6" name="Google Shape;206;p5"/>
          <p:cNvSpPr/>
          <p:nvPr/>
        </p:nvSpPr>
        <p:spPr>
          <a:xfrm rot="2700000">
            <a:off x="8877618" y="3898808"/>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 name="Google Shape;207;p5"/>
          <p:cNvSpPr/>
          <p:nvPr/>
        </p:nvSpPr>
        <p:spPr>
          <a:xfrm rot="-2700000">
            <a:off x="8873159" y="2971962"/>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 name="Google Shape;208;p5"/>
          <p:cNvSpPr txBox="1"/>
          <p:nvPr/>
        </p:nvSpPr>
        <p:spPr>
          <a:xfrm>
            <a:off x="802640" y="5384800"/>
            <a:ext cx="10617200" cy="3385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Lato"/>
                <a:ea typeface="Lato"/>
                <a:cs typeface="Lato"/>
                <a:sym typeface="Lato"/>
              </a:rPr>
              <a:t>If all the criteria is matched, then the person is “</a:t>
            </a:r>
            <a:r>
              <a:rPr lang="en-US" sz="1600" b="1" i="0" u="none" strike="noStrike" cap="none">
                <a:solidFill>
                  <a:srgbClr val="000000"/>
                </a:solidFill>
                <a:latin typeface="Lato"/>
                <a:ea typeface="Lato"/>
                <a:cs typeface="Lato"/>
                <a:sym typeface="Lato"/>
              </a:rPr>
              <a:t>sanctioned”</a:t>
            </a:r>
            <a:r>
              <a:rPr lang="en-US" sz="1600" b="0" i="0" u="none" strike="noStrike" cap="none">
                <a:solidFill>
                  <a:srgbClr val="000000"/>
                </a:solidFill>
                <a:latin typeface="Lato"/>
                <a:ea typeface="Lato"/>
                <a:cs typeface="Lato"/>
                <a:sym typeface="Lato"/>
              </a:rPr>
              <a:t> a loan amount with a specific interest rate and tenure.</a:t>
            </a:r>
            <a:endParaRPr/>
          </a:p>
        </p:txBody>
      </p:sp>
      <p:pic>
        <p:nvPicPr>
          <p:cNvPr id="209" name="Google Shape;209;p5" descr="Check, circle, correct, mark, success, tick, yes icon"/>
          <p:cNvPicPr preferRelativeResize="0"/>
          <p:nvPr/>
        </p:nvPicPr>
        <p:blipFill rotWithShape="1">
          <a:blip r:embed="rId8">
            <a:alphaModFix/>
          </a:blip>
          <a:srcRect/>
          <a:stretch/>
        </p:blipFill>
        <p:spPr>
          <a:xfrm>
            <a:off x="6887879" y="3506537"/>
            <a:ext cx="325005" cy="421272"/>
          </a:xfrm>
          <a:prstGeom prst="rect">
            <a:avLst/>
          </a:prstGeom>
          <a:noFill/>
          <a:ln>
            <a:noFill/>
          </a:ln>
        </p:spPr>
      </p:pic>
      <p:sp>
        <p:nvSpPr>
          <p:cNvPr id="210" name="Google Shape;210;p5"/>
          <p:cNvSpPr/>
          <p:nvPr/>
        </p:nvSpPr>
        <p:spPr>
          <a:xfrm>
            <a:off x="1707588" y="3208941"/>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11" name="Google Shape;211;p5" descr="Datei:Home-icon.svg – Wikipedia"/>
          <p:cNvPicPr preferRelativeResize="0"/>
          <p:nvPr/>
        </p:nvPicPr>
        <p:blipFill rotWithShape="1">
          <a:blip r:embed="rId3">
            <a:alphaModFix/>
          </a:blip>
          <a:srcRect/>
          <a:stretch/>
        </p:blipFill>
        <p:spPr>
          <a:xfrm>
            <a:off x="1790203" y="3366816"/>
            <a:ext cx="619860" cy="349888"/>
          </a:xfrm>
          <a:prstGeom prst="rect">
            <a:avLst/>
          </a:prstGeom>
          <a:solidFill>
            <a:srgbClr val="EF423E"/>
          </a:solidFill>
          <a:ln w="9525" cap="flat" cmpd="sng">
            <a:solidFill>
              <a:srgbClr val="EF423E"/>
            </a:solidFill>
            <a:prstDash val="solid"/>
            <a:round/>
            <a:headEnd type="none" w="sm" len="sm"/>
            <a:tailEnd type="none" w="sm" len="sm"/>
          </a:ln>
        </p:spPr>
      </p:pic>
      <p:sp>
        <p:nvSpPr>
          <p:cNvPr id="212" name="Google Shape;212;p5"/>
          <p:cNvSpPr/>
          <p:nvPr/>
        </p:nvSpPr>
        <p:spPr>
          <a:xfrm>
            <a:off x="2546811" y="3449666"/>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3" name="Google Shape;213;p5"/>
          <p:cNvSpPr/>
          <p:nvPr/>
        </p:nvSpPr>
        <p:spPr>
          <a:xfrm>
            <a:off x="4164758"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14" name="Google Shape;214;p5" descr="Cash Icon Png #301491 - Free Icons Library"/>
          <p:cNvPicPr preferRelativeResize="0"/>
          <p:nvPr/>
        </p:nvPicPr>
        <p:blipFill rotWithShape="1">
          <a:blip r:embed="rId6">
            <a:alphaModFix/>
          </a:blip>
          <a:srcRect/>
          <a:stretch/>
        </p:blipFill>
        <p:spPr>
          <a:xfrm flipH="1">
            <a:off x="9656438" y="2280138"/>
            <a:ext cx="428752" cy="392454"/>
          </a:xfrm>
          <a:prstGeom prst="rect">
            <a:avLst/>
          </a:prstGeom>
          <a:solidFill>
            <a:srgbClr val="EF423E"/>
          </a:solidFill>
          <a:ln w="9525" cap="flat" cmpd="sng">
            <a:solidFill>
              <a:srgbClr val="EF423E"/>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p:nvPr/>
        </p:nvSpPr>
        <p:spPr>
          <a:xfrm>
            <a:off x="1284263" y="723612"/>
            <a:ext cx="9184954" cy="10291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dk1"/>
                </a:solidFill>
                <a:latin typeface="Lato"/>
                <a:ea typeface="Lato"/>
                <a:cs typeface="Lato"/>
                <a:sym typeface="Lato"/>
              </a:rPr>
              <a:t>BUSINESS ASPECT</a:t>
            </a:r>
            <a:br>
              <a:rPr lang="en-US" sz="3200" b="0" i="0" u="none" strike="noStrike" cap="none">
                <a:solidFill>
                  <a:schemeClr val="dk2"/>
                </a:solidFill>
                <a:latin typeface="Lato"/>
                <a:ea typeface="Lato"/>
                <a:cs typeface="Lato"/>
                <a:sym typeface="Lato"/>
              </a:rPr>
            </a:br>
            <a:r>
              <a:rPr lang="en-US" sz="2400" b="0" i="0" u="none" strike="noStrike" cap="none">
                <a:solidFill>
                  <a:schemeClr val="dk1"/>
                </a:solidFill>
                <a:latin typeface="Lato"/>
                <a:ea typeface="Lato"/>
                <a:cs typeface="Lato"/>
                <a:sym typeface="Lato"/>
              </a:rPr>
              <a:t>The loan application and Re-payment/Recovery process explained </a:t>
            </a:r>
            <a:endParaRPr/>
          </a:p>
        </p:txBody>
      </p:sp>
      <p:grpSp>
        <p:nvGrpSpPr>
          <p:cNvPr id="221" name="Google Shape;221;p6"/>
          <p:cNvGrpSpPr/>
          <p:nvPr/>
        </p:nvGrpSpPr>
        <p:grpSpPr>
          <a:xfrm>
            <a:off x="8098103" y="3211897"/>
            <a:ext cx="785091" cy="720436"/>
            <a:chOff x="1657889" y="3458283"/>
            <a:chExt cx="785091" cy="720436"/>
          </a:xfrm>
        </p:grpSpPr>
        <p:sp>
          <p:nvSpPr>
            <p:cNvPr id="222" name="Google Shape;222;p6"/>
            <p:cNvSpPr/>
            <p:nvPr/>
          </p:nvSpPr>
          <p:spPr>
            <a:xfrm>
              <a:off x="1657889" y="3458283"/>
              <a:ext cx="785091" cy="720436"/>
            </a:xfrm>
            <a:prstGeom prst="ellipse">
              <a:avLst/>
            </a:prstGeom>
            <a:solidFill>
              <a:srgbClr val="EF423E"/>
            </a:solidFill>
            <a:ln w="25400" cap="flat" cmpd="sng">
              <a:solidFill>
                <a:schemeClr val="dk1"/>
              </a:solidFill>
              <a:prstDash val="solid"/>
              <a:round/>
              <a:headEnd type="none" w="sm" len="sm"/>
              <a:tailEnd type="none" w="sm" len="sm"/>
            </a:ln>
            <a:effectLst>
              <a:outerShdw blurRad="50800" dist="50800" dir="5400000" sx="200000" sy="200000" algn="ctr"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23" name="Google Shape;223;p6" descr="Datei:Home-icon.svg – Wikipedia"/>
            <p:cNvPicPr preferRelativeResize="0"/>
            <p:nvPr/>
          </p:nvPicPr>
          <p:blipFill rotWithShape="1">
            <a:blip r:embed="rId3">
              <a:alphaModFix/>
            </a:blip>
            <a:srcRect/>
            <a:stretch/>
          </p:blipFill>
          <p:spPr>
            <a:xfrm>
              <a:off x="1740504" y="3643557"/>
              <a:ext cx="619860" cy="349888"/>
            </a:xfrm>
            <a:prstGeom prst="rect">
              <a:avLst/>
            </a:prstGeom>
            <a:noFill/>
            <a:ln w="9525" cap="flat" cmpd="sng">
              <a:solidFill>
                <a:schemeClr val="dk1"/>
              </a:solidFill>
              <a:prstDash val="solid"/>
              <a:round/>
              <a:headEnd type="none" w="sm" len="sm"/>
              <a:tailEnd type="none" w="sm" len="sm"/>
            </a:ln>
          </p:spPr>
        </p:pic>
      </p:grpSp>
      <p:sp>
        <p:nvSpPr>
          <p:cNvPr id="224" name="Google Shape;224;p6"/>
          <p:cNvSpPr/>
          <p:nvPr/>
        </p:nvSpPr>
        <p:spPr>
          <a:xfrm>
            <a:off x="3305710"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5" name="Google Shape;225;p6"/>
          <p:cNvSpPr/>
          <p:nvPr/>
        </p:nvSpPr>
        <p:spPr>
          <a:xfrm>
            <a:off x="4900522"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6" name="Google Shape;226;p6"/>
          <p:cNvSpPr/>
          <p:nvPr/>
        </p:nvSpPr>
        <p:spPr>
          <a:xfrm>
            <a:off x="6495334"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7" name="Google Shape;227;p6"/>
          <p:cNvSpPr/>
          <p:nvPr/>
        </p:nvSpPr>
        <p:spPr>
          <a:xfrm>
            <a:off x="8090146"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8" name="Google Shape;228;p6"/>
          <p:cNvSpPr/>
          <p:nvPr/>
        </p:nvSpPr>
        <p:spPr>
          <a:xfrm>
            <a:off x="9483894" y="2145743"/>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9" name="Google Shape;229;p6"/>
          <p:cNvSpPr/>
          <p:nvPr/>
        </p:nvSpPr>
        <p:spPr>
          <a:xfrm>
            <a:off x="9478269" y="420509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30" name="Google Shape;230;p6" descr="Visitor Icons - Download Free Vector Icons | Noun Project"/>
          <p:cNvPicPr preferRelativeResize="0"/>
          <p:nvPr/>
        </p:nvPicPr>
        <p:blipFill rotWithShape="1">
          <a:blip r:embed="rId4">
            <a:alphaModFix/>
          </a:blip>
          <a:srcRect/>
          <a:stretch/>
        </p:blipFill>
        <p:spPr>
          <a:xfrm>
            <a:off x="3440719" y="3344316"/>
            <a:ext cx="530480" cy="429351"/>
          </a:xfrm>
          <a:prstGeom prst="rect">
            <a:avLst/>
          </a:prstGeom>
          <a:solidFill>
            <a:srgbClr val="EF423E"/>
          </a:solidFill>
          <a:ln w="9525" cap="flat" cmpd="sng">
            <a:solidFill>
              <a:srgbClr val="EF423E"/>
            </a:solidFill>
            <a:prstDash val="solid"/>
            <a:round/>
            <a:headEnd type="none" w="sm" len="sm"/>
            <a:tailEnd type="none" w="sm" len="sm"/>
          </a:ln>
        </p:spPr>
      </p:pic>
      <p:pic>
        <p:nvPicPr>
          <p:cNvPr id="231" name="Google Shape;231;p6" descr="Lead Generation Icons - Download Free Vector Icons | Noun Project"/>
          <p:cNvPicPr preferRelativeResize="0"/>
          <p:nvPr/>
        </p:nvPicPr>
        <p:blipFill rotWithShape="1">
          <a:blip r:embed="rId5">
            <a:alphaModFix/>
          </a:blip>
          <a:srcRect/>
          <a:stretch/>
        </p:blipFill>
        <p:spPr>
          <a:xfrm>
            <a:off x="5071879" y="3320216"/>
            <a:ext cx="499314" cy="499314"/>
          </a:xfrm>
          <a:prstGeom prst="rect">
            <a:avLst/>
          </a:prstGeom>
          <a:solidFill>
            <a:srgbClr val="EF423E"/>
          </a:solidFill>
          <a:ln w="9525" cap="flat" cmpd="sng">
            <a:solidFill>
              <a:srgbClr val="EF423E"/>
            </a:solidFill>
            <a:prstDash val="solid"/>
            <a:round/>
            <a:headEnd type="none" w="sm" len="sm"/>
            <a:tailEnd type="none" w="sm" len="sm"/>
          </a:ln>
        </p:spPr>
      </p:pic>
      <p:pic>
        <p:nvPicPr>
          <p:cNvPr id="232" name="Google Shape;232;p6" descr="Datei:Home-icon.svg – Wikipedia"/>
          <p:cNvPicPr preferRelativeResize="0"/>
          <p:nvPr/>
        </p:nvPicPr>
        <p:blipFill rotWithShape="1">
          <a:blip r:embed="rId3">
            <a:alphaModFix/>
          </a:blip>
          <a:srcRect/>
          <a:stretch/>
        </p:blipFill>
        <p:spPr>
          <a:xfrm>
            <a:off x="6577949" y="3367285"/>
            <a:ext cx="619860" cy="349888"/>
          </a:xfrm>
          <a:prstGeom prst="rect">
            <a:avLst/>
          </a:prstGeom>
          <a:solidFill>
            <a:srgbClr val="EF423E"/>
          </a:solidFill>
          <a:ln w="9525" cap="flat" cmpd="sng">
            <a:solidFill>
              <a:srgbClr val="EF423E"/>
            </a:solidFill>
            <a:prstDash val="solid"/>
            <a:round/>
            <a:headEnd type="none" w="sm" len="sm"/>
            <a:tailEnd type="none" w="sm" len="sm"/>
          </a:ln>
        </p:spPr>
      </p:pic>
      <p:pic>
        <p:nvPicPr>
          <p:cNvPr id="233" name="Google Shape;233;p6" descr="Cash Icon Png #301491 - Free Icons Library"/>
          <p:cNvPicPr preferRelativeResize="0"/>
          <p:nvPr/>
        </p:nvPicPr>
        <p:blipFill rotWithShape="1">
          <a:blip r:embed="rId6">
            <a:alphaModFix/>
          </a:blip>
          <a:srcRect/>
          <a:stretch/>
        </p:blipFill>
        <p:spPr>
          <a:xfrm>
            <a:off x="8210424" y="3320216"/>
            <a:ext cx="456498" cy="456498"/>
          </a:xfrm>
          <a:prstGeom prst="rect">
            <a:avLst/>
          </a:prstGeom>
          <a:solidFill>
            <a:srgbClr val="EF423E"/>
          </a:solidFill>
          <a:ln w="9525" cap="flat" cmpd="sng">
            <a:solidFill>
              <a:srgbClr val="EF423E"/>
            </a:solidFill>
            <a:prstDash val="solid"/>
            <a:round/>
            <a:headEnd type="none" w="sm" len="sm"/>
            <a:tailEnd type="none" w="sm" len="sm"/>
          </a:ln>
        </p:spPr>
      </p:pic>
      <p:pic>
        <p:nvPicPr>
          <p:cNvPr id="234" name="Google Shape;234;p6" descr="Cash Icon Png #301491 - Free Icons Library"/>
          <p:cNvPicPr preferRelativeResize="0"/>
          <p:nvPr/>
        </p:nvPicPr>
        <p:blipFill rotWithShape="1">
          <a:blip r:embed="rId6">
            <a:alphaModFix/>
          </a:blip>
          <a:srcRect/>
          <a:stretch/>
        </p:blipFill>
        <p:spPr>
          <a:xfrm flipH="1">
            <a:off x="9657582" y="2280138"/>
            <a:ext cx="428752" cy="392454"/>
          </a:xfrm>
          <a:prstGeom prst="rect">
            <a:avLst/>
          </a:prstGeom>
          <a:solidFill>
            <a:srgbClr val="EF423E"/>
          </a:solidFill>
          <a:ln w="9525" cap="flat" cmpd="sng">
            <a:solidFill>
              <a:srgbClr val="EF423E"/>
            </a:solidFill>
            <a:prstDash val="solid"/>
            <a:round/>
            <a:headEnd type="none" w="sm" len="sm"/>
            <a:tailEnd type="none" w="sm" len="sm"/>
          </a:ln>
        </p:spPr>
      </p:pic>
      <p:pic>
        <p:nvPicPr>
          <p:cNvPr id="235" name="Google Shape;235;p6" descr="Auction, document, law, legal document, notice icon"/>
          <p:cNvPicPr preferRelativeResize="0"/>
          <p:nvPr/>
        </p:nvPicPr>
        <p:blipFill rotWithShape="1">
          <a:blip r:embed="rId7">
            <a:alphaModFix/>
          </a:blip>
          <a:srcRect/>
          <a:stretch/>
        </p:blipFill>
        <p:spPr>
          <a:xfrm>
            <a:off x="9657582" y="4331492"/>
            <a:ext cx="441103" cy="441103"/>
          </a:xfrm>
          <a:prstGeom prst="rect">
            <a:avLst/>
          </a:prstGeom>
          <a:solidFill>
            <a:srgbClr val="EF423E"/>
          </a:solidFill>
          <a:ln w="9525" cap="flat" cmpd="sng">
            <a:solidFill>
              <a:srgbClr val="EF423E"/>
            </a:solidFill>
            <a:prstDash val="solid"/>
            <a:round/>
            <a:headEnd type="none" w="sm" len="sm"/>
            <a:tailEnd type="none" w="sm" len="sm"/>
          </a:ln>
        </p:spPr>
      </p:pic>
      <p:sp>
        <p:nvSpPr>
          <p:cNvPr id="236" name="Google Shape;236;p6"/>
          <p:cNvSpPr/>
          <p:nvPr/>
        </p:nvSpPr>
        <p:spPr>
          <a:xfrm>
            <a:off x="2546355" y="3455861"/>
            <a:ext cx="723007" cy="235974"/>
          </a:xfrm>
          <a:prstGeom prst="rightArrow">
            <a:avLst>
              <a:gd name="adj1" fmla="val 50000"/>
              <a:gd name="adj2" fmla="val 50000"/>
            </a:avLst>
          </a:prstGeom>
          <a:solidFill>
            <a:srgbClr val="EF423E"/>
          </a:solidFill>
          <a:ln w="25400" cap="flat" cmpd="sng">
            <a:solidFill>
              <a:srgbClr val="EF42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7" name="Google Shape;237;p6"/>
          <p:cNvSpPr/>
          <p:nvPr/>
        </p:nvSpPr>
        <p:spPr>
          <a:xfrm>
            <a:off x="4164302" y="3451640"/>
            <a:ext cx="723007" cy="235974"/>
          </a:xfrm>
          <a:prstGeom prst="rightArrow">
            <a:avLst>
              <a:gd name="adj1" fmla="val 50000"/>
              <a:gd name="adj2" fmla="val 50000"/>
            </a:avLst>
          </a:prstGeom>
          <a:solidFill>
            <a:srgbClr val="EF423E"/>
          </a:solidFill>
          <a:ln w="25400" cap="flat" cmpd="sng">
            <a:solidFill>
              <a:srgbClr val="EF42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8" name="Google Shape;238;p6"/>
          <p:cNvSpPr/>
          <p:nvPr/>
        </p:nvSpPr>
        <p:spPr>
          <a:xfrm>
            <a:off x="5733748"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9" name="Google Shape;239;p6"/>
          <p:cNvSpPr/>
          <p:nvPr/>
        </p:nvSpPr>
        <p:spPr>
          <a:xfrm>
            <a:off x="7342305"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0" name="Google Shape;240;p6"/>
          <p:cNvSpPr/>
          <p:nvPr/>
        </p:nvSpPr>
        <p:spPr>
          <a:xfrm rot="2700000">
            <a:off x="8877618" y="3898808"/>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1" name="Google Shape;241;p6"/>
          <p:cNvSpPr/>
          <p:nvPr/>
        </p:nvSpPr>
        <p:spPr>
          <a:xfrm rot="-2700000">
            <a:off x="8873159" y="2971962"/>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2" name="Google Shape;242;p6"/>
          <p:cNvSpPr txBox="1"/>
          <p:nvPr/>
        </p:nvSpPr>
        <p:spPr>
          <a:xfrm>
            <a:off x="802640" y="5384800"/>
            <a:ext cx="10617200" cy="83099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Lato"/>
                <a:ea typeface="Lato"/>
                <a:cs typeface="Lato"/>
                <a:sym typeface="Lato"/>
              </a:rPr>
              <a:t>Following the loan sanction, the money is </a:t>
            </a:r>
            <a:r>
              <a:rPr lang="en-US" sz="1600" b="1" i="0" u="none" strike="noStrike" cap="none">
                <a:solidFill>
                  <a:srgbClr val="000000"/>
                </a:solidFill>
                <a:latin typeface="Lato"/>
                <a:ea typeface="Lato"/>
                <a:cs typeface="Lato"/>
                <a:sym typeface="Lato"/>
              </a:rPr>
              <a:t>“disbursed” </a:t>
            </a:r>
            <a:r>
              <a:rPr lang="en-US" sz="1600" b="0" i="0" u="none" strike="noStrike" cap="none">
                <a:solidFill>
                  <a:srgbClr val="000000"/>
                </a:solidFill>
                <a:latin typeface="Lato"/>
                <a:ea typeface="Lato"/>
                <a:cs typeface="Lato"/>
                <a:sym typeface="Lato"/>
              </a:rPr>
              <a:t>at the customer’s will. It can be disbursed in parts or the entire sanctioned loan at once.</a:t>
            </a:r>
            <a:endParaRPr/>
          </a:p>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Lato"/>
                <a:ea typeface="Lato"/>
                <a:cs typeface="Lato"/>
                <a:sym typeface="Lato"/>
              </a:rPr>
              <a:t>As soon as the money is disbursed, EMI starts on the total disbursed amount.</a:t>
            </a:r>
            <a:endParaRPr/>
          </a:p>
        </p:txBody>
      </p:sp>
      <p:pic>
        <p:nvPicPr>
          <p:cNvPr id="243" name="Google Shape;243;p6" descr="Check, circle, correct, mark, success, tick, yes icon"/>
          <p:cNvPicPr preferRelativeResize="0"/>
          <p:nvPr/>
        </p:nvPicPr>
        <p:blipFill rotWithShape="1">
          <a:blip r:embed="rId8">
            <a:alphaModFix/>
          </a:blip>
          <a:srcRect/>
          <a:stretch/>
        </p:blipFill>
        <p:spPr>
          <a:xfrm>
            <a:off x="6887879" y="3506537"/>
            <a:ext cx="325005" cy="421272"/>
          </a:xfrm>
          <a:prstGeom prst="rect">
            <a:avLst/>
          </a:prstGeom>
          <a:noFill/>
          <a:ln>
            <a:noFill/>
          </a:ln>
        </p:spPr>
      </p:pic>
      <p:sp>
        <p:nvSpPr>
          <p:cNvPr id="244" name="Google Shape;244;p6"/>
          <p:cNvSpPr/>
          <p:nvPr/>
        </p:nvSpPr>
        <p:spPr>
          <a:xfrm>
            <a:off x="1707588" y="3208941"/>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45" name="Google Shape;245;p6" descr="Datei:Home-icon.svg – Wikipedia"/>
          <p:cNvPicPr preferRelativeResize="0"/>
          <p:nvPr/>
        </p:nvPicPr>
        <p:blipFill rotWithShape="1">
          <a:blip r:embed="rId3">
            <a:alphaModFix/>
          </a:blip>
          <a:srcRect/>
          <a:stretch/>
        </p:blipFill>
        <p:spPr>
          <a:xfrm>
            <a:off x="1790203" y="3366816"/>
            <a:ext cx="619860" cy="349888"/>
          </a:xfrm>
          <a:prstGeom prst="rect">
            <a:avLst/>
          </a:prstGeom>
          <a:solidFill>
            <a:srgbClr val="EF423E"/>
          </a:solidFill>
          <a:ln w="9525" cap="flat" cmpd="sng">
            <a:solidFill>
              <a:srgbClr val="EF423E"/>
            </a:solidFill>
            <a:prstDash val="solid"/>
            <a:round/>
            <a:headEnd type="none" w="sm" len="sm"/>
            <a:tailEnd type="none" w="sm" len="sm"/>
          </a:ln>
        </p:spPr>
      </p:pic>
      <p:sp>
        <p:nvSpPr>
          <p:cNvPr id="246" name="Google Shape;246;p6"/>
          <p:cNvSpPr/>
          <p:nvPr/>
        </p:nvSpPr>
        <p:spPr>
          <a:xfrm>
            <a:off x="2546811" y="3449666"/>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7" name="Google Shape;247;p6"/>
          <p:cNvSpPr/>
          <p:nvPr/>
        </p:nvSpPr>
        <p:spPr>
          <a:xfrm>
            <a:off x="4164758"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7"/>
          <p:cNvSpPr txBox="1"/>
          <p:nvPr/>
        </p:nvSpPr>
        <p:spPr>
          <a:xfrm>
            <a:off x="1284263" y="723612"/>
            <a:ext cx="9184954" cy="10291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dk1"/>
                </a:solidFill>
                <a:latin typeface="Lato"/>
                <a:ea typeface="Lato"/>
                <a:cs typeface="Lato"/>
                <a:sym typeface="Lato"/>
              </a:rPr>
              <a:t>BUSINESS ASPECT</a:t>
            </a:r>
            <a:br>
              <a:rPr lang="en-US" sz="3200" b="0" i="0" u="none" strike="noStrike" cap="none">
                <a:solidFill>
                  <a:schemeClr val="dk2"/>
                </a:solidFill>
                <a:latin typeface="Lato"/>
                <a:ea typeface="Lato"/>
                <a:cs typeface="Lato"/>
                <a:sym typeface="Lato"/>
              </a:rPr>
            </a:br>
            <a:r>
              <a:rPr lang="en-US" sz="2400" b="0" i="0" u="none" strike="noStrike" cap="none">
                <a:solidFill>
                  <a:schemeClr val="dk1"/>
                </a:solidFill>
                <a:latin typeface="Lato"/>
                <a:ea typeface="Lato"/>
                <a:cs typeface="Lato"/>
                <a:sym typeface="Lato"/>
              </a:rPr>
              <a:t>The loan application and Re-payment/Recovery process explained </a:t>
            </a:r>
            <a:endParaRPr/>
          </a:p>
        </p:txBody>
      </p:sp>
      <p:grpSp>
        <p:nvGrpSpPr>
          <p:cNvPr id="254" name="Google Shape;254;p7"/>
          <p:cNvGrpSpPr/>
          <p:nvPr/>
        </p:nvGrpSpPr>
        <p:grpSpPr>
          <a:xfrm>
            <a:off x="9485587" y="2150752"/>
            <a:ext cx="785091" cy="720436"/>
            <a:chOff x="1657889" y="3458283"/>
            <a:chExt cx="785091" cy="720436"/>
          </a:xfrm>
        </p:grpSpPr>
        <p:sp>
          <p:nvSpPr>
            <p:cNvPr id="255" name="Google Shape;255;p7"/>
            <p:cNvSpPr/>
            <p:nvPr/>
          </p:nvSpPr>
          <p:spPr>
            <a:xfrm>
              <a:off x="1657889" y="3458283"/>
              <a:ext cx="785091" cy="720436"/>
            </a:xfrm>
            <a:prstGeom prst="ellipse">
              <a:avLst/>
            </a:prstGeom>
            <a:solidFill>
              <a:srgbClr val="EF423E"/>
            </a:solidFill>
            <a:ln w="25400" cap="flat" cmpd="sng">
              <a:solidFill>
                <a:schemeClr val="dk1"/>
              </a:solidFill>
              <a:prstDash val="solid"/>
              <a:round/>
              <a:headEnd type="none" w="sm" len="sm"/>
              <a:tailEnd type="none" w="sm" len="sm"/>
            </a:ln>
            <a:effectLst>
              <a:outerShdw blurRad="50800" dist="50800" dir="5400000" sx="200000" sy="200000" algn="ctr"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56" name="Google Shape;256;p7" descr="Datei:Home-icon.svg – Wikipedia"/>
            <p:cNvPicPr preferRelativeResize="0"/>
            <p:nvPr/>
          </p:nvPicPr>
          <p:blipFill rotWithShape="1">
            <a:blip r:embed="rId3">
              <a:alphaModFix/>
            </a:blip>
            <a:srcRect/>
            <a:stretch/>
          </p:blipFill>
          <p:spPr>
            <a:xfrm>
              <a:off x="1740504" y="3643557"/>
              <a:ext cx="619860" cy="349888"/>
            </a:xfrm>
            <a:prstGeom prst="rect">
              <a:avLst/>
            </a:prstGeom>
            <a:noFill/>
            <a:ln w="9525" cap="flat" cmpd="sng">
              <a:solidFill>
                <a:schemeClr val="dk1"/>
              </a:solidFill>
              <a:prstDash val="solid"/>
              <a:round/>
              <a:headEnd type="none" w="sm" len="sm"/>
              <a:tailEnd type="none" w="sm" len="sm"/>
            </a:ln>
          </p:spPr>
        </p:pic>
      </p:grpSp>
      <p:sp>
        <p:nvSpPr>
          <p:cNvPr id="257" name="Google Shape;257;p7"/>
          <p:cNvSpPr/>
          <p:nvPr/>
        </p:nvSpPr>
        <p:spPr>
          <a:xfrm>
            <a:off x="3305710"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8" name="Google Shape;258;p7"/>
          <p:cNvSpPr/>
          <p:nvPr/>
        </p:nvSpPr>
        <p:spPr>
          <a:xfrm>
            <a:off x="4900522"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9" name="Google Shape;259;p7"/>
          <p:cNvSpPr/>
          <p:nvPr/>
        </p:nvSpPr>
        <p:spPr>
          <a:xfrm>
            <a:off x="6495334"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0" name="Google Shape;260;p7"/>
          <p:cNvSpPr/>
          <p:nvPr/>
        </p:nvSpPr>
        <p:spPr>
          <a:xfrm>
            <a:off x="8090146"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1" name="Google Shape;261;p7"/>
          <p:cNvSpPr/>
          <p:nvPr/>
        </p:nvSpPr>
        <p:spPr>
          <a:xfrm>
            <a:off x="9483894" y="2145743"/>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2" name="Google Shape;262;p7"/>
          <p:cNvSpPr/>
          <p:nvPr/>
        </p:nvSpPr>
        <p:spPr>
          <a:xfrm>
            <a:off x="9478269" y="420509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63" name="Google Shape;263;p7" descr="Visitor Icons - Download Free Vector Icons | Noun Project"/>
          <p:cNvPicPr preferRelativeResize="0"/>
          <p:nvPr/>
        </p:nvPicPr>
        <p:blipFill rotWithShape="1">
          <a:blip r:embed="rId4">
            <a:alphaModFix/>
          </a:blip>
          <a:srcRect/>
          <a:stretch/>
        </p:blipFill>
        <p:spPr>
          <a:xfrm>
            <a:off x="3440719" y="3344316"/>
            <a:ext cx="530480" cy="429351"/>
          </a:xfrm>
          <a:prstGeom prst="rect">
            <a:avLst/>
          </a:prstGeom>
          <a:solidFill>
            <a:srgbClr val="EF423E"/>
          </a:solidFill>
          <a:ln w="9525" cap="flat" cmpd="sng">
            <a:solidFill>
              <a:srgbClr val="EF423E"/>
            </a:solidFill>
            <a:prstDash val="solid"/>
            <a:round/>
            <a:headEnd type="none" w="sm" len="sm"/>
            <a:tailEnd type="none" w="sm" len="sm"/>
          </a:ln>
        </p:spPr>
      </p:pic>
      <p:pic>
        <p:nvPicPr>
          <p:cNvPr id="264" name="Google Shape;264;p7" descr="Lead Generation Icons - Download Free Vector Icons | Noun Project"/>
          <p:cNvPicPr preferRelativeResize="0"/>
          <p:nvPr/>
        </p:nvPicPr>
        <p:blipFill rotWithShape="1">
          <a:blip r:embed="rId5">
            <a:alphaModFix/>
          </a:blip>
          <a:srcRect/>
          <a:stretch/>
        </p:blipFill>
        <p:spPr>
          <a:xfrm>
            <a:off x="5071879" y="3320216"/>
            <a:ext cx="499314" cy="499314"/>
          </a:xfrm>
          <a:prstGeom prst="rect">
            <a:avLst/>
          </a:prstGeom>
          <a:solidFill>
            <a:srgbClr val="EF423E"/>
          </a:solidFill>
          <a:ln w="9525" cap="flat" cmpd="sng">
            <a:solidFill>
              <a:srgbClr val="EF423E"/>
            </a:solidFill>
            <a:prstDash val="solid"/>
            <a:round/>
            <a:headEnd type="none" w="sm" len="sm"/>
            <a:tailEnd type="none" w="sm" len="sm"/>
          </a:ln>
        </p:spPr>
      </p:pic>
      <p:pic>
        <p:nvPicPr>
          <p:cNvPr id="265" name="Google Shape;265;p7" descr="Datei:Home-icon.svg – Wikipedia"/>
          <p:cNvPicPr preferRelativeResize="0"/>
          <p:nvPr/>
        </p:nvPicPr>
        <p:blipFill rotWithShape="1">
          <a:blip r:embed="rId3">
            <a:alphaModFix/>
          </a:blip>
          <a:srcRect/>
          <a:stretch/>
        </p:blipFill>
        <p:spPr>
          <a:xfrm>
            <a:off x="6577949" y="3367285"/>
            <a:ext cx="619860" cy="349888"/>
          </a:xfrm>
          <a:prstGeom prst="rect">
            <a:avLst/>
          </a:prstGeom>
          <a:solidFill>
            <a:srgbClr val="EF423E"/>
          </a:solidFill>
          <a:ln w="9525" cap="flat" cmpd="sng">
            <a:solidFill>
              <a:srgbClr val="EF423E"/>
            </a:solidFill>
            <a:prstDash val="solid"/>
            <a:round/>
            <a:headEnd type="none" w="sm" len="sm"/>
            <a:tailEnd type="none" w="sm" len="sm"/>
          </a:ln>
        </p:spPr>
      </p:pic>
      <p:pic>
        <p:nvPicPr>
          <p:cNvPr id="266" name="Google Shape;266;p7" descr="Cash Icon Png #301491 - Free Icons Library"/>
          <p:cNvPicPr preferRelativeResize="0"/>
          <p:nvPr/>
        </p:nvPicPr>
        <p:blipFill rotWithShape="1">
          <a:blip r:embed="rId6">
            <a:alphaModFix/>
          </a:blip>
          <a:srcRect/>
          <a:stretch/>
        </p:blipFill>
        <p:spPr>
          <a:xfrm>
            <a:off x="8210424" y="3320216"/>
            <a:ext cx="456498" cy="456498"/>
          </a:xfrm>
          <a:prstGeom prst="rect">
            <a:avLst/>
          </a:prstGeom>
          <a:solidFill>
            <a:srgbClr val="EF423E"/>
          </a:solidFill>
          <a:ln w="9525" cap="flat" cmpd="sng">
            <a:solidFill>
              <a:srgbClr val="EF423E"/>
            </a:solidFill>
            <a:prstDash val="solid"/>
            <a:round/>
            <a:headEnd type="none" w="sm" len="sm"/>
            <a:tailEnd type="none" w="sm" len="sm"/>
          </a:ln>
        </p:spPr>
      </p:pic>
      <p:pic>
        <p:nvPicPr>
          <p:cNvPr id="267" name="Google Shape;267;p7" descr="Auction, document, law, legal document, notice icon"/>
          <p:cNvPicPr preferRelativeResize="0"/>
          <p:nvPr/>
        </p:nvPicPr>
        <p:blipFill rotWithShape="1">
          <a:blip r:embed="rId7">
            <a:alphaModFix/>
          </a:blip>
          <a:srcRect/>
          <a:stretch/>
        </p:blipFill>
        <p:spPr>
          <a:xfrm>
            <a:off x="9657582" y="4331492"/>
            <a:ext cx="441103" cy="441103"/>
          </a:xfrm>
          <a:prstGeom prst="rect">
            <a:avLst/>
          </a:prstGeom>
          <a:solidFill>
            <a:srgbClr val="EF423E"/>
          </a:solidFill>
          <a:ln w="9525" cap="flat" cmpd="sng">
            <a:solidFill>
              <a:srgbClr val="EF423E"/>
            </a:solidFill>
            <a:prstDash val="solid"/>
            <a:round/>
            <a:headEnd type="none" w="sm" len="sm"/>
            <a:tailEnd type="none" w="sm" len="sm"/>
          </a:ln>
        </p:spPr>
      </p:pic>
      <p:sp>
        <p:nvSpPr>
          <p:cNvPr id="268" name="Google Shape;268;p7"/>
          <p:cNvSpPr/>
          <p:nvPr/>
        </p:nvSpPr>
        <p:spPr>
          <a:xfrm>
            <a:off x="2546355" y="3455861"/>
            <a:ext cx="723007" cy="235974"/>
          </a:xfrm>
          <a:prstGeom prst="rightArrow">
            <a:avLst>
              <a:gd name="adj1" fmla="val 50000"/>
              <a:gd name="adj2" fmla="val 50000"/>
            </a:avLst>
          </a:prstGeom>
          <a:solidFill>
            <a:srgbClr val="EF423E"/>
          </a:solidFill>
          <a:ln w="25400" cap="flat" cmpd="sng">
            <a:solidFill>
              <a:srgbClr val="EF42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9" name="Google Shape;269;p7"/>
          <p:cNvSpPr/>
          <p:nvPr/>
        </p:nvSpPr>
        <p:spPr>
          <a:xfrm>
            <a:off x="4164302" y="3451640"/>
            <a:ext cx="723007" cy="235974"/>
          </a:xfrm>
          <a:prstGeom prst="rightArrow">
            <a:avLst>
              <a:gd name="adj1" fmla="val 50000"/>
              <a:gd name="adj2" fmla="val 50000"/>
            </a:avLst>
          </a:prstGeom>
          <a:solidFill>
            <a:srgbClr val="EF423E"/>
          </a:solidFill>
          <a:ln w="25400" cap="flat" cmpd="sng">
            <a:solidFill>
              <a:srgbClr val="EF42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0" name="Google Shape;270;p7"/>
          <p:cNvSpPr/>
          <p:nvPr/>
        </p:nvSpPr>
        <p:spPr>
          <a:xfrm>
            <a:off x="5733748"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1" name="Google Shape;271;p7"/>
          <p:cNvSpPr/>
          <p:nvPr/>
        </p:nvSpPr>
        <p:spPr>
          <a:xfrm>
            <a:off x="7342305"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2" name="Google Shape;272;p7"/>
          <p:cNvSpPr/>
          <p:nvPr/>
        </p:nvSpPr>
        <p:spPr>
          <a:xfrm rot="2700000">
            <a:off x="8877618" y="3898808"/>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3" name="Google Shape;273;p7"/>
          <p:cNvSpPr/>
          <p:nvPr/>
        </p:nvSpPr>
        <p:spPr>
          <a:xfrm rot="-2700000">
            <a:off x="8873159" y="2971962"/>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4" name="Google Shape;274;p7"/>
          <p:cNvSpPr txBox="1"/>
          <p:nvPr/>
        </p:nvSpPr>
        <p:spPr>
          <a:xfrm>
            <a:off x="802640" y="5384800"/>
            <a:ext cx="10617200" cy="58477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Lato"/>
                <a:ea typeface="Lato"/>
                <a:cs typeface="Lato"/>
                <a:sym typeface="Lato"/>
              </a:rPr>
              <a:t>The “</a:t>
            </a:r>
            <a:r>
              <a:rPr lang="en-US" sz="1600" b="1" i="0" u="none" strike="noStrike" cap="none">
                <a:solidFill>
                  <a:srgbClr val="000000"/>
                </a:solidFill>
                <a:latin typeface="Lato"/>
                <a:ea typeface="Lato"/>
                <a:cs typeface="Lato"/>
                <a:sym typeface="Lato"/>
              </a:rPr>
              <a:t>re-payment” </a:t>
            </a:r>
            <a:r>
              <a:rPr lang="en-US" sz="1600" b="0" i="0" u="none" strike="noStrike" cap="none">
                <a:solidFill>
                  <a:srgbClr val="000000"/>
                </a:solidFill>
                <a:latin typeface="Lato"/>
                <a:ea typeface="Lato"/>
                <a:cs typeface="Lato"/>
                <a:sym typeface="Lato"/>
              </a:rPr>
              <a:t>of the loan amount can be done in multiple ways, such as paying all EMIs throughout the tenure or while paying the EMIs, one can pay in bulk to reduce the principle or reduce the tenure.</a:t>
            </a:r>
            <a:endParaRPr/>
          </a:p>
        </p:txBody>
      </p:sp>
      <p:pic>
        <p:nvPicPr>
          <p:cNvPr id="275" name="Google Shape;275;p7" descr="Check, circle, correct, mark, success, tick, yes icon"/>
          <p:cNvPicPr preferRelativeResize="0"/>
          <p:nvPr/>
        </p:nvPicPr>
        <p:blipFill rotWithShape="1">
          <a:blip r:embed="rId8">
            <a:alphaModFix/>
          </a:blip>
          <a:srcRect/>
          <a:stretch/>
        </p:blipFill>
        <p:spPr>
          <a:xfrm>
            <a:off x="6887879" y="3506537"/>
            <a:ext cx="325005" cy="421272"/>
          </a:xfrm>
          <a:prstGeom prst="rect">
            <a:avLst/>
          </a:prstGeom>
          <a:noFill/>
          <a:ln>
            <a:noFill/>
          </a:ln>
        </p:spPr>
      </p:pic>
      <p:sp>
        <p:nvSpPr>
          <p:cNvPr id="276" name="Google Shape;276;p7"/>
          <p:cNvSpPr/>
          <p:nvPr/>
        </p:nvSpPr>
        <p:spPr>
          <a:xfrm>
            <a:off x="1707588" y="3208941"/>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77" name="Google Shape;277;p7" descr="Datei:Home-icon.svg – Wikipedia"/>
          <p:cNvPicPr preferRelativeResize="0"/>
          <p:nvPr/>
        </p:nvPicPr>
        <p:blipFill rotWithShape="1">
          <a:blip r:embed="rId3">
            <a:alphaModFix/>
          </a:blip>
          <a:srcRect/>
          <a:stretch/>
        </p:blipFill>
        <p:spPr>
          <a:xfrm>
            <a:off x="1790203" y="3366816"/>
            <a:ext cx="619860" cy="349888"/>
          </a:xfrm>
          <a:prstGeom prst="rect">
            <a:avLst/>
          </a:prstGeom>
          <a:solidFill>
            <a:srgbClr val="EF423E"/>
          </a:solidFill>
          <a:ln w="9525" cap="flat" cmpd="sng">
            <a:solidFill>
              <a:srgbClr val="EF423E"/>
            </a:solidFill>
            <a:prstDash val="solid"/>
            <a:round/>
            <a:headEnd type="none" w="sm" len="sm"/>
            <a:tailEnd type="none" w="sm" len="sm"/>
          </a:ln>
        </p:spPr>
      </p:pic>
      <p:sp>
        <p:nvSpPr>
          <p:cNvPr id="278" name="Google Shape;278;p7"/>
          <p:cNvSpPr/>
          <p:nvPr/>
        </p:nvSpPr>
        <p:spPr>
          <a:xfrm>
            <a:off x="2546811" y="3449666"/>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9" name="Google Shape;279;p7"/>
          <p:cNvSpPr/>
          <p:nvPr/>
        </p:nvSpPr>
        <p:spPr>
          <a:xfrm>
            <a:off x="4164758"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80" name="Google Shape;280;p7" descr="Cash Icon Png #301491 - Free Icons Library"/>
          <p:cNvPicPr preferRelativeResize="0"/>
          <p:nvPr/>
        </p:nvPicPr>
        <p:blipFill rotWithShape="1">
          <a:blip r:embed="rId6">
            <a:alphaModFix/>
          </a:blip>
          <a:srcRect/>
          <a:stretch/>
        </p:blipFill>
        <p:spPr>
          <a:xfrm flipH="1">
            <a:off x="9656438" y="2280138"/>
            <a:ext cx="428752" cy="392454"/>
          </a:xfrm>
          <a:prstGeom prst="rect">
            <a:avLst/>
          </a:prstGeom>
          <a:solidFill>
            <a:srgbClr val="EF423E"/>
          </a:solidFill>
          <a:ln w="9525" cap="flat" cmpd="sng">
            <a:solidFill>
              <a:srgbClr val="EF423E"/>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8"/>
          <p:cNvSpPr txBox="1"/>
          <p:nvPr/>
        </p:nvSpPr>
        <p:spPr>
          <a:xfrm>
            <a:off x="1284263" y="723612"/>
            <a:ext cx="9184954" cy="10291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dk1"/>
                </a:solidFill>
                <a:latin typeface="Lato"/>
                <a:ea typeface="Lato"/>
                <a:cs typeface="Lato"/>
                <a:sym typeface="Lato"/>
              </a:rPr>
              <a:t>BUSINESS ASPECT</a:t>
            </a:r>
            <a:br>
              <a:rPr lang="en-US" sz="3200" b="0" i="0" u="none" strike="noStrike" cap="none">
                <a:solidFill>
                  <a:schemeClr val="dk2"/>
                </a:solidFill>
                <a:latin typeface="Lato"/>
                <a:ea typeface="Lato"/>
                <a:cs typeface="Lato"/>
                <a:sym typeface="Lato"/>
              </a:rPr>
            </a:br>
            <a:r>
              <a:rPr lang="en-US" sz="2400" b="0" i="0" u="none" strike="noStrike" cap="none">
                <a:solidFill>
                  <a:schemeClr val="dk1"/>
                </a:solidFill>
                <a:latin typeface="Lato"/>
                <a:ea typeface="Lato"/>
                <a:cs typeface="Lato"/>
                <a:sym typeface="Lato"/>
              </a:rPr>
              <a:t>The loan application and Re-payment/Recovery process explained </a:t>
            </a:r>
            <a:endParaRPr/>
          </a:p>
        </p:txBody>
      </p:sp>
      <p:grpSp>
        <p:nvGrpSpPr>
          <p:cNvPr id="287" name="Google Shape;287;p8"/>
          <p:cNvGrpSpPr/>
          <p:nvPr/>
        </p:nvGrpSpPr>
        <p:grpSpPr>
          <a:xfrm>
            <a:off x="9478268" y="4191825"/>
            <a:ext cx="785091" cy="720436"/>
            <a:chOff x="1657889" y="3458283"/>
            <a:chExt cx="785091" cy="720436"/>
          </a:xfrm>
        </p:grpSpPr>
        <p:sp>
          <p:nvSpPr>
            <p:cNvPr id="288" name="Google Shape;288;p8"/>
            <p:cNvSpPr/>
            <p:nvPr/>
          </p:nvSpPr>
          <p:spPr>
            <a:xfrm>
              <a:off x="1657889" y="3458283"/>
              <a:ext cx="785091" cy="720436"/>
            </a:xfrm>
            <a:prstGeom prst="ellipse">
              <a:avLst/>
            </a:prstGeom>
            <a:solidFill>
              <a:srgbClr val="EF423E"/>
            </a:solidFill>
            <a:ln w="25400" cap="flat" cmpd="sng">
              <a:solidFill>
                <a:schemeClr val="dk1"/>
              </a:solidFill>
              <a:prstDash val="solid"/>
              <a:round/>
              <a:headEnd type="none" w="sm" len="sm"/>
              <a:tailEnd type="none" w="sm" len="sm"/>
            </a:ln>
            <a:effectLst>
              <a:outerShdw blurRad="50800" dist="50800" dir="5400000" sx="200000" sy="200000" algn="ctr"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89" name="Google Shape;289;p8" descr="Datei:Home-icon.svg – Wikipedia"/>
            <p:cNvPicPr preferRelativeResize="0"/>
            <p:nvPr/>
          </p:nvPicPr>
          <p:blipFill rotWithShape="1">
            <a:blip r:embed="rId3">
              <a:alphaModFix/>
            </a:blip>
            <a:srcRect/>
            <a:stretch/>
          </p:blipFill>
          <p:spPr>
            <a:xfrm>
              <a:off x="1740504" y="3643557"/>
              <a:ext cx="619860" cy="349888"/>
            </a:xfrm>
            <a:prstGeom prst="rect">
              <a:avLst/>
            </a:prstGeom>
            <a:noFill/>
            <a:ln w="9525" cap="flat" cmpd="sng">
              <a:solidFill>
                <a:schemeClr val="dk1"/>
              </a:solidFill>
              <a:prstDash val="solid"/>
              <a:round/>
              <a:headEnd type="none" w="sm" len="sm"/>
              <a:tailEnd type="none" w="sm" len="sm"/>
            </a:ln>
          </p:spPr>
        </p:pic>
      </p:grpSp>
      <p:sp>
        <p:nvSpPr>
          <p:cNvPr id="290" name="Google Shape;290;p8"/>
          <p:cNvSpPr/>
          <p:nvPr/>
        </p:nvSpPr>
        <p:spPr>
          <a:xfrm>
            <a:off x="3305710"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1" name="Google Shape;291;p8"/>
          <p:cNvSpPr/>
          <p:nvPr/>
        </p:nvSpPr>
        <p:spPr>
          <a:xfrm>
            <a:off x="4900522"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2" name="Google Shape;292;p8"/>
          <p:cNvSpPr/>
          <p:nvPr/>
        </p:nvSpPr>
        <p:spPr>
          <a:xfrm>
            <a:off x="6495334"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3" name="Google Shape;293;p8"/>
          <p:cNvSpPr/>
          <p:nvPr/>
        </p:nvSpPr>
        <p:spPr>
          <a:xfrm>
            <a:off x="8090146"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4" name="Google Shape;294;p8"/>
          <p:cNvSpPr/>
          <p:nvPr/>
        </p:nvSpPr>
        <p:spPr>
          <a:xfrm>
            <a:off x="9483894" y="2145743"/>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5" name="Google Shape;295;p8"/>
          <p:cNvSpPr/>
          <p:nvPr/>
        </p:nvSpPr>
        <p:spPr>
          <a:xfrm>
            <a:off x="9478269" y="420509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96" name="Google Shape;296;p8" descr="Visitor Icons - Download Free Vector Icons | Noun Project"/>
          <p:cNvPicPr preferRelativeResize="0"/>
          <p:nvPr/>
        </p:nvPicPr>
        <p:blipFill rotWithShape="1">
          <a:blip r:embed="rId4">
            <a:alphaModFix/>
          </a:blip>
          <a:srcRect/>
          <a:stretch/>
        </p:blipFill>
        <p:spPr>
          <a:xfrm>
            <a:off x="3440719" y="3344316"/>
            <a:ext cx="530480" cy="429351"/>
          </a:xfrm>
          <a:prstGeom prst="rect">
            <a:avLst/>
          </a:prstGeom>
          <a:solidFill>
            <a:srgbClr val="EF423E"/>
          </a:solidFill>
          <a:ln w="9525" cap="flat" cmpd="sng">
            <a:solidFill>
              <a:srgbClr val="EF423E"/>
            </a:solidFill>
            <a:prstDash val="solid"/>
            <a:round/>
            <a:headEnd type="none" w="sm" len="sm"/>
            <a:tailEnd type="none" w="sm" len="sm"/>
          </a:ln>
        </p:spPr>
      </p:pic>
      <p:pic>
        <p:nvPicPr>
          <p:cNvPr id="297" name="Google Shape;297;p8" descr="Lead Generation Icons - Download Free Vector Icons | Noun Project"/>
          <p:cNvPicPr preferRelativeResize="0"/>
          <p:nvPr/>
        </p:nvPicPr>
        <p:blipFill rotWithShape="1">
          <a:blip r:embed="rId5">
            <a:alphaModFix/>
          </a:blip>
          <a:srcRect/>
          <a:stretch/>
        </p:blipFill>
        <p:spPr>
          <a:xfrm>
            <a:off x="5071879" y="3320216"/>
            <a:ext cx="499314" cy="499314"/>
          </a:xfrm>
          <a:prstGeom prst="rect">
            <a:avLst/>
          </a:prstGeom>
          <a:solidFill>
            <a:srgbClr val="EF423E"/>
          </a:solidFill>
          <a:ln w="9525" cap="flat" cmpd="sng">
            <a:solidFill>
              <a:srgbClr val="EF423E"/>
            </a:solidFill>
            <a:prstDash val="solid"/>
            <a:round/>
            <a:headEnd type="none" w="sm" len="sm"/>
            <a:tailEnd type="none" w="sm" len="sm"/>
          </a:ln>
        </p:spPr>
      </p:pic>
      <p:pic>
        <p:nvPicPr>
          <p:cNvPr id="298" name="Google Shape;298;p8" descr="Datei:Home-icon.svg – Wikipedia"/>
          <p:cNvPicPr preferRelativeResize="0"/>
          <p:nvPr/>
        </p:nvPicPr>
        <p:blipFill rotWithShape="1">
          <a:blip r:embed="rId3">
            <a:alphaModFix/>
          </a:blip>
          <a:srcRect/>
          <a:stretch/>
        </p:blipFill>
        <p:spPr>
          <a:xfrm>
            <a:off x="6577949" y="3367285"/>
            <a:ext cx="619860" cy="349888"/>
          </a:xfrm>
          <a:prstGeom prst="rect">
            <a:avLst/>
          </a:prstGeom>
          <a:solidFill>
            <a:srgbClr val="EF423E"/>
          </a:solidFill>
          <a:ln w="9525" cap="flat" cmpd="sng">
            <a:solidFill>
              <a:srgbClr val="EF423E"/>
            </a:solidFill>
            <a:prstDash val="solid"/>
            <a:round/>
            <a:headEnd type="none" w="sm" len="sm"/>
            <a:tailEnd type="none" w="sm" len="sm"/>
          </a:ln>
        </p:spPr>
      </p:pic>
      <p:pic>
        <p:nvPicPr>
          <p:cNvPr id="299" name="Google Shape;299;p8" descr="Cash Icon Png #301491 - Free Icons Library"/>
          <p:cNvPicPr preferRelativeResize="0"/>
          <p:nvPr/>
        </p:nvPicPr>
        <p:blipFill rotWithShape="1">
          <a:blip r:embed="rId6">
            <a:alphaModFix/>
          </a:blip>
          <a:srcRect/>
          <a:stretch/>
        </p:blipFill>
        <p:spPr>
          <a:xfrm>
            <a:off x="8210424" y="3320216"/>
            <a:ext cx="456498" cy="456498"/>
          </a:xfrm>
          <a:prstGeom prst="rect">
            <a:avLst/>
          </a:prstGeom>
          <a:solidFill>
            <a:srgbClr val="EF423E"/>
          </a:solidFill>
          <a:ln w="9525" cap="flat" cmpd="sng">
            <a:solidFill>
              <a:srgbClr val="EF423E"/>
            </a:solidFill>
            <a:prstDash val="solid"/>
            <a:round/>
            <a:headEnd type="none" w="sm" len="sm"/>
            <a:tailEnd type="none" w="sm" len="sm"/>
          </a:ln>
        </p:spPr>
      </p:pic>
      <p:pic>
        <p:nvPicPr>
          <p:cNvPr id="300" name="Google Shape;300;p8" descr="Auction, document, law, legal document, notice icon"/>
          <p:cNvPicPr preferRelativeResize="0"/>
          <p:nvPr/>
        </p:nvPicPr>
        <p:blipFill rotWithShape="1">
          <a:blip r:embed="rId7">
            <a:alphaModFix/>
          </a:blip>
          <a:srcRect/>
          <a:stretch/>
        </p:blipFill>
        <p:spPr>
          <a:xfrm>
            <a:off x="9657582" y="4331492"/>
            <a:ext cx="441103" cy="441103"/>
          </a:xfrm>
          <a:prstGeom prst="rect">
            <a:avLst/>
          </a:prstGeom>
          <a:solidFill>
            <a:srgbClr val="EF423E"/>
          </a:solidFill>
          <a:ln w="9525" cap="flat" cmpd="sng">
            <a:solidFill>
              <a:srgbClr val="EF423E"/>
            </a:solidFill>
            <a:prstDash val="solid"/>
            <a:round/>
            <a:headEnd type="none" w="sm" len="sm"/>
            <a:tailEnd type="none" w="sm" len="sm"/>
          </a:ln>
        </p:spPr>
      </p:pic>
      <p:sp>
        <p:nvSpPr>
          <p:cNvPr id="301" name="Google Shape;301;p8"/>
          <p:cNvSpPr/>
          <p:nvPr/>
        </p:nvSpPr>
        <p:spPr>
          <a:xfrm>
            <a:off x="2546355" y="3455861"/>
            <a:ext cx="723007" cy="235974"/>
          </a:xfrm>
          <a:prstGeom prst="rightArrow">
            <a:avLst>
              <a:gd name="adj1" fmla="val 50000"/>
              <a:gd name="adj2" fmla="val 50000"/>
            </a:avLst>
          </a:prstGeom>
          <a:solidFill>
            <a:srgbClr val="EF423E"/>
          </a:solidFill>
          <a:ln w="25400" cap="flat" cmpd="sng">
            <a:solidFill>
              <a:srgbClr val="EF42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2" name="Google Shape;302;p8"/>
          <p:cNvSpPr/>
          <p:nvPr/>
        </p:nvSpPr>
        <p:spPr>
          <a:xfrm>
            <a:off x="4164302" y="3451640"/>
            <a:ext cx="723007" cy="235974"/>
          </a:xfrm>
          <a:prstGeom prst="rightArrow">
            <a:avLst>
              <a:gd name="adj1" fmla="val 50000"/>
              <a:gd name="adj2" fmla="val 50000"/>
            </a:avLst>
          </a:prstGeom>
          <a:solidFill>
            <a:srgbClr val="EF423E"/>
          </a:solidFill>
          <a:ln w="25400" cap="flat" cmpd="sng">
            <a:solidFill>
              <a:srgbClr val="EF42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3" name="Google Shape;303;p8"/>
          <p:cNvSpPr/>
          <p:nvPr/>
        </p:nvSpPr>
        <p:spPr>
          <a:xfrm>
            <a:off x="5733748"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4" name="Google Shape;304;p8"/>
          <p:cNvSpPr/>
          <p:nvPr/>
        </p:nvSpPr>
        <p:spPr>
          <a:xfrm>
            <a:off x="7342305"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5" name="Google Shape;305;p8"/>
          <p:cNvSpPr/>
          <p:nvPr/>
        </p:nvSpPr>
        <p:spPr>
          <a:xfrm rot="2700000">
            <a:off x="8877618" y="3898808"/>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6" name="Google Shape;306;p8"/>
          <p:cNvSpPr/>
          <p:nvPr/>
        </p:nvSpPr>
        <p:spPr>
          <a:xfrm rot="-2700000">
            <a:off x="8873159" y="2971962"/>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7" name="Google Shape;307;p8"/>
          <p:cNvSpPr txBox="1"/>
          <p:nvPr/>
        </p:nvSpPr>
        <p:spPr>
          <a:xfrm>
            <a:off x="802640" y="5384800"/>
            <a:ext cx="10617200" cy="83099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Noto Sans Symbols"/>
              <a:buChar char="❑"/>
            </a:pPr>
            <a:r>
              <a:rPr lang="en-US" sz="1600" b="1" i="0" u="none" strike="noStrike" cap="none">
                <a:solidFill>
                  <a:srgbClr val="000000"/>
                </a:solidFill>
                <a:latin typeface="Lato"/>
                <a:ea typeface="Lato"/>
                <a:cs typeface="Lato"/>
                <a:sym typeface="Lato"/>
              </a:rPr>
              <a:t>“Recovery”</a:t>
            </a:r>
            <a:r>
              <a:rPr lang="en-US" sz="1600" b="0" i="0" u="none" strike="noStrike" cap="none">
                <a:solidFill>
                  <a:srgbClr val="000000"/>
                </a:solidFill>
                <a:latin typeface="Lato"/>
                <a:ea typeface="Lato"/>
                <a:cs typeface="Lato"/>
                <a:sym typeface="Lato"/>
              </a:rPr>
              <a:t> is separate function which takes care of collection of amount due.</a:t>
            </a:r>
            <a:endParaRPr/>
          </a:p>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Lato"/>
                <a:ea typeface="Lato"/>
                <a:cs typeface="Lato"/>
                <a:sym typeface="Lato"/>
              </a:rPr>
              <a:t>There are multiple delinquency buckets like 30 days, 60 days, 90 days, 6 months, 12 months, 24 months and 36 months.</a:t>
            </a:r>
            <a:endParaRPr/>
          </a:p>
        </p:txBody>
      </p:sp>
      <p:pic>
        <p:nvPicPr>
          <p:cNvPr id="308" name="Google Shape;308;p8" descr="Check, circle, correct, mark, success, tick, yes icon"/>
          <p:cNvPicPr preferRelativeResize="0"/>
          <p:nvPr/>
        </p:nvPicPr>
        <p:blipFill rotWithShape="1">
          <a:blip r:embed="rId8">
            <a:alphaModFix/>
          </a:blip>
          <a:srcRect/>
          <a:stretch/>
        </p:blipFill>
        <p:spPr>
          <a:xfrm>
            <a:off x="6887879" y="3506537"/>
            <a:ext cx="325005" cy="421272"/>
          </a:xfrm>
          <a:prstGeom prst="rect">
            <a:avLst/>
          </a:prstGeom>
          <a:noFill/>
          <a:ln>
            <a:noFill/>
          </a:ln>
        </p:spPr>
      </p:pic>
      <p:sp>
        <p:nvSpPr>
          <p:cNvPr id="309" name="Google Shape;309;p8"/>
          <p:cNvSpPr/>
          <p:nvPr/>
        </p:nvSpPr>
        <p:spPr>
          <a:xfrm>
            <a:off x="1707588" y="3208941"/>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10" name="Google Shape;310;p8" descr="Datei:Home-icon.svg – Wikipedia"/>
          <p:cNvPicPr preferRelativeResize="0"/>
          <p:nvPr/>
        </p:nvPicPr>
        <p:blipFill rotWithShape="1">
          <a:blip r:embed="rId3">
            <a:alphaModFix/>
          </a:blip>
          <a:srcRect/>
          <a:stretch/>
        </p:blipFill>
        <p:spPr>
          <a:xfrm>
            <a:off x="1790203" y="3366816"/>
            <a:ext cx="619860" cy="349888"/>
          </a:xfrm>
          <a:prstGeom prst="rect">
            <a:avLst/>
          </a:prstGeom>
          <a:solidFill>
            <a:srgbClr val="EF423E"/>
          </a:solidFill>
          <a:ln w="9525" cap="flat" cmpd="sng">
            <a:solidFill>
              <a:srgbClr val="EF423E"/>
            </a:solidFill>
            <a:prstDash val="solid"/>
            <a:round/>
            <a:headEnd type="none" w="sm" len="sm"/>
            <a:tailEnd type="none" w="sm" len="sm"/>
          </a:ln>
        </p:spPr>
      </p:pic>
      <p:sp>
        <p:nvSpPr>
          <p:cNvPr id="311" name="Google Shape;311;p8"/>
          <p:cNvSpPr/>
          <p:nvPr/>
        </p:nvSpPr>
        <p:spPr>
          <a:xfrm>
            <a:off x="2546811" y="3449666"/>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2" name="Google Shape;312;p8"/>
          <p:cNvSpPr/>
          <p:nvPr/>
        </p:nvSpPr>
        <p:spPr>
          <a:xfrm>
            <a:off x="4164758"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13" name="Google Shape;313;p8" descr="Cash Icon Png #301491 - Free Icons Library"/>
          <p:cNvPicPr preferRelativeResize="0"/>
          <p:nvPr/>
        </p:nvPicPr>
        <p:blipFill rotWithShape="1">
          <a:blip r:embed="rId6">
            <a:alphaModFix/>
          </a:blip>
          <a:srcRect/>
          <a:stretch/>
        </p:blipFill>
        <p:spPr>
          <a:xfrm flipH="1">
            <a:off x="9656438" y="2280138"/>
            <a:ext cx="428752" cy="392454"/>
          </a:xfrm>
          <a:prstGeom prst="rect">
            <a:avLst/>
          </a:prstGeom>
          <a:solidFill>
            <a:srgbClr val="EF423E"/>
          </a:solidFill>
          <a:ln w="9525" cap="flat" cmpd="sng">
            <a:solidFill>
              <a:srgbClr val="EF423E"/>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9"/>
          <p:cNvSpPr txBox="1"/>
          <p:nvPr/>
        </p:nvSpPr>
        <p:spPr>
          <a:xfrm>
            <a:off x="1284263" y="723612"/>
            <a:ext cx="9184954" cy="10291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dk1"/>
                </a:solidFill>
                <a:latin typeface="Lato"/>
                <a:ea typeface="Lato"/>
                <a:cs typeface="Lato"/>
                <a:sym typeface="Lato"/>
              </a:rPr>
              <a:t>DATA ASPECT</a:t>
            </a:r>
            <a:br>
              <a:rPr lang="en-US" sz="3200" b="0" i="0" u="none" strike="noStrike" cap="none">
                <a:solidFill>
                  <a:schemeClr val="dk2"/>
                </a:solidFill>
                <a:latin typeface="Lato"/>
                <a:ea typeface="Lato"/>
                <a:cs typeface="Lato"/>
                <a:sym typeface="Lato"/>
              </a:rPr>
            </a:br>
            <a:r>
              <a:rPr lang="en-US" sz="2400" b="0" i="0" u="none" strike="noStrike" cap="none">
                <a:solidFill>
                  <a:schemeClr val="dk1"/>
                </a:solidFill>
                <a:latin typeface="Lato"/>
                <a:ea typeface="Lato"/>
                <a:cs typeface="Lato"/>
                <a:sym typeface="Lato"/>
              </a:rPr>
              <a:t>The loan application and Re-payment/Recovery process explained </a:t>
            </a:r>
            <a:endParaRPr/>
          </a:p>
        </p:txBody>
      </p:sp>
      <p:sp>
        <p:nvSpPr>
          <p:cNvPr id="320" name="Google Shape;320;p9"/>
          <p:cNvSpPr/>
          <p:nvPr/>
        </p:nvSpPr>
        <p:spPr>
          <a:xfrm>
            <a:off x="3305710"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1" name="Google Shape;321;p9"/>
          <p:cNvSpPr/>
          <p:nvPr/>
        </p:nvSpPr>
        <p:spPr>
          <a:xfrm>
            <a:off x="4900522"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2" name="Google Shape;322;p9"/>
          <p:cNvSpPr/>
          <p:nvPr/>
        </p:nvSpPr>
        <p:spPr>
          <a:xfrm>
            <a:off x="6495334"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3" name="Google Shape;323;p9"/>
          <p:cNvSpPr/>
          <p:nvPr/>
        </p:nvSpPr>
        <p:spPr>
          <a:xfrm>
            <a:off x="8090146" y="320941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4" name="Google Shape;324;p9"/>
          <p:cNvSpPr/>
          <p:nvPr/>
        </p:nvSpPr>
        <p:spPr>
          <a:xfrm>
            <a:off x="9483894" y="2145743"/>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5" name="Google Shape;325;p9"/>
          <p:cNvSpPr/>
          <p:nvPr/>
        </p:nvSpPr>
        <p:spPr>
          <a:xfrm>
            <a:off x="9478269" y="4205090"/>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26" name="Google Shape;326;p9" descr="Visitor Icons - Download Free Vector Icons | Noun Project"/>
          <p:cNvPicPr preferRelativeResize="0"/>
          <p:nvPr/>
        </p:nvPicPr>
        <p:blipFill rotWithShape="1">
          <a:blip r:embed="rId3">
            <a:alphaModFix/>
          </a:blip>
          <a:srcRect/>
          <a:stretch/>
        </p:blipFill>
        <p:spPr>
          <a:xfrm>
            <a:off x="3440719" y="3344316"/>
            <a:ext cx="530480" cy="429351"/>
          </a:xfrm>
          <a:prstGeom prst="rect">
            <a:avLst/>
          </a:prstGeom>
          <a:solidFill>
            <a:srgbClr val="EF423E"/>
          </a:solidFill>
          <a:ln w="9525" cap="flat" cmpd="sng">
            <a:solidFill>
              <a:srgbClr val="EF423E"/>
            </a:solidFill>
            <a:prstDash val="solid"/>
            <a:round/>
            <a:headEnd type="none" w="sm" len="sm"/>
            <a:tailEnd type="none" w="sm" len="sm"/>
          </a:ln>
        </p:spPr>
      </p:pic>
      <p:pic>
        <p:nvPicPr>
          <p:cNvPr id="327" name="Google Shape;327;p9" descr="Lead Generation Icons - Download Free Vector Icons | Noun Project"/>
          <p:cNvPicPr preferRelativeResize="0"/>
          <p:nvPr/>
        </p:nvPicPr>
        <p:blipFill rotWithShape="1">
          <a:blip r:embed="rId4">
            <a:alphaModFix/>
          </a:blip>
          <a:srcRect/>
          <a:stretch/>
        </p:blipFill>
        <p:spPr>
          <a:xfrm>
            <a:off x="5071879" y="3320216"/>
            <a:ext cx="499314" cy="499314"/>
          </a:xfrm>
          <a:prstGeom prst="rect">
            <a:avLst/>
          </a:prstGeom>
          <a:solidFill>
            <a:srgbClr val="EF423E"/>
          </a:solidFill>
          <a:ln w="9525" cap="flat" cmpd="sng">
            <a:solidFill>
              <a:srgbClr val="EF423E"/>
            </a:solidFill>
            <a:prstDash val="solid"/>
            <a:round/>
            <a:headEnd type="none" w="sm" len="sm"/>
            <a:tailEnd type="none" w="sm" len="sm"/>
          </a:ln>
        </p:spPr>
      </p:pic>
      <p:pic>
        <p:nvPicPr>
          <p:cNvPr id="328" name="Google Shape;328;p9" descr="Datei:Home-icon.svg – Wikipedia"/>
          <p:cNvPicPr preferRelativeResize="0"/>
          <p:nvPr/>
        </p:nvPicPr>
        <p:blipFill rotWithShape="1">
          <a:blip r:embed="rId5">
            <a:alphaModFix/>
          </a:blip>
          <a:srcRect/>
          <a:stretch/>
        </p:blipFill>
        <p:spPr>
          <a:xfrm>
            <a:off x="6577949" y="3367285"/>
            <a:ext cx="619860" cy="349888"/>
          </a:xfrm>
          <a:prstGeom prst="rect">
            <a:avLst/>
          </a:prstGeom>
          <a:solidFill>
            <a:srgbClr val="EF423E"/>
          </a:solidFill>
          <a:ln w="9525" cap="flat" cmpd="sng">
            <a:solidFill>
              <a:srgbClr val="EF423E"/>
            </a:solidFill>
            <a:prstDash val="solid"/>
            <a:round/>
            <a:headEnd type="none" w="sm" len="sm"/>
            <a:tailEnd type="none" w="sm" len="sm"/>
          </a:ln>
        </p:spPr>
      </p:pic>
      <p:pic>
        <p:nvPicPr>
          <p:cNvPr id="329" name="Google Shape;329;p9" descr="Cash Icon Png #301491 - Free Icons Library"/>
          <p:cNvPicPr preferRelativeResize="0"/>
          <p:nvPr/>
        </p:nvPicPr>
        <p:blipFill rotWithShape="1">
          <a:blip r:embed="rId6">
            <a:alphaModFix/>
          </a:blip>
          <a:srcRect/>
          <a:stretch/>
        </p:blipFill>
        <p:spPr>
          <a:xfrm>
            <a:off x="8210424" y="3320216"/>
            <a:ext cx="456498" cy="456498"/>
          </a:xfrm>
          <a:prstGeom prst="rect">
            <a:avLst/>
          </a:prstGeom>
          <a:solidFill>
            <a:srgbClr val="EF423E"/>
          </a:solidFill>
          <a:ln w="9525" cap="flat" cmpd="sng">
            <a:solidFill>
              <a:srgbClr val="EF423E"/>
            </a:solidFill>
            <a:prstDash val="solid"/>
            <a:round/>
            <a:headEnd type="none" w="sm" len="sm"/>
            <a:tailEnd type="none" w="sm" len="sm"/>
          </a:ln>
        </p:spPr>
      </p:pic>
      <p:pic>
        <p:nvPicPr>
          <p:cNvPr id="330" name="Google Shape;330;p9" descr="Auction, document, law, legal document, notice icon"/>
          <p:cNvPicPr preferRelativeResize="0"/>
          <p:nvPr/>
        </p:nvPicPr>
        <p:blipFill rotWithShape="1">
          <a:blip r:embed="rId7">
            <a:alphaModFix/>
          </a:blip>
          <a:srcRect/>
          <a:stretch/>
        </p:blipFill>
        <p:spPr>
          <a:xfrm>
            <a:off x="9657582" y="4331492"/>
            <a:ext cx="441103" cy="441103"/>
          </a:xfrm>
          <a:prstGeom prst="rect">
            <a:avLst/>
          </a:prstGeom>
          <a:solidFill>
            <a:srgbClr val="EF423E"/>
          </a:solidFill>
          <a:ln w="9525" cap="flat" cmpd="sng">
            <a:solidFill>
              <a:srgbClr val="EF423E"/>
            </a:solidFill>
            <a:prstDash val="solid"/>
            <a:round/>
            <a:headEnd type="none" w="sm" len="sm"/>
            <a:tailEnd type="none" w="sm" len="sm"/>
          </a:ln>
        </p:spPr>
      </p:pic>
      <p:sp>
        <p:nvSpPr>
          <p:cNvPr id="331" name="Google Shape;331;p9"/>
          <p:cNvSpPr/>
          <p:nvPr/>
        </p:nvSpPr>
        <p:spPr>
          <a:xfrm>
            <a:off x="2546355" y="3455861"/>
            <a:ext cx="723007" cy="235974"/>
          </a:xfrm>
          <a:prstGeom prst="rightArrow">
            <a:avLst>
              <a:gd name="adj1" fmla="val 50000"/>
              <a:gd name="adj2" fmla="val 50000"/>
            </a:avLst>
          </a:prstGeom>
          <a:solidFill>
            <a:srgbClr val="EF423E"/>
          </a:solidFill>
          <a:ln w="25400" cap="flat" cmpd="sng">
            <a:solidFill>
              <a:srgbClr val="EF42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2" name="Google Shape;332;p9"/>
          <p:cNvSpPr/>
          <p:nvPr/>
        </p:nvSpPr>
        <p:spPr>
          <a:xfrm>
            <a:off x="4164302" y="3451640"/>
            <a:ext cx="723007" cy="235974"/>
          </a:xfrm>
          <a:prstGeom prst="rightArrow">
            <a:avLst>
              <a:gd name="adj1" fmla="val 50000"/>
              <a:gd name="adj2" fmla="val 50000"/>
            </a:avLst>
          </a:prstGeom>
          <a:solidFill>
            <a:srgbClr val="EF423E"/>
          </a:solidFill>
          <a:ln w="25400" cap="flat" cmpd="sng">
            <a:solidFill>
              <a:srgbClr val="EF42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3" name="Google Shape;333;p9"/>
          <p:cNvSpPr/>
          <p:nvPr/>
        </p:nvSpPr>
        <p:spPr>
          <a:xfrm>
            <a:off x="5733748"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4" name="Google Shape;334;p9"/>
          <p:cNvSpPr/>
          <p:nvPr/>
        </p:nvSpPr>
        <p:spPr>
          <a:xfrm>
            <a:off x="7342305"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5" name="Google Shape;335;p9"/>
          <p:cNvSpPr/>
          <p:nvPr/>
        </p:nvSpPr>
        <p:spPr>
          <a:xfrm rot="2700000">
            <a:off x="8877618" y="3898808"/>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6" name="Google Shape;336;p9"/>
          <p:cNvSpPr/>
          <p:nvPr/>
        </p:nvSpPr>
        <p:spPr>
          <a:xfrm rot="-2700000">
            <a:off x="8873159" y="2971962"/>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37" name="Google Shape;337;p9" descr="Check, circle, correct, mark, success, tick, yes icon"/>
          <p:cNvPicPr preferRelativeResize="0"/>
          <p:nvPr/>
        </p:nvPicPr>
        <p:blipFill rotWithShape="1">
          <a:blip r:embed="rId8">
            <a:alphaModFix/>
          </a:blip>
          <a:srcRect/>
          <a:stretch/>
        </p:blipFill>
        <p:spPr>
          <a:xfrm>
            <a:off x="6887879" y="3506537"/>
            <a:ext cx="325005" cy="421272"/>
          </a:xfrm>
          <a:prstGeom prst="rect">
            <a:avLst/>
          </a:prstGeom>
          <a:noFill/>
          <a:ln>
            <a:noFill/>
          </a:ln>
        </p:spPr>
      </p:pic>
      <p:sp>
        <p:nvSpPr>
          <p:cNvPr id="338" name="Google Shape;338;p9"/>
          <p:cNvSpPr/>
          <p:nvPr/>
        </p:nvSpPr>
        <p:spPr>
          <a:xfrm>
            <a:off x="1707588" y="3208941"/>
            <a:ext cx="785091" cy="720436"/>
          </a:xfrm>
          <a:prstGeom prst="ellipse">
            <a:avLst/>
          </a:prstGeom>
          <a:solidFill>
            <a:srgbClr val="EF423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39" name="Google Shape;339;p9" descr="Datei:Home-icon.svg – Wikipedia"/>
          <p:cNvPicPr preferRelativeResize="0"/>
          <p:nvPr/>
        </p:nvPicPr>
        <p:blipFill rotWithShape="1">
          <a:blip r:embed="rId5">
            <a:alphaModFix/>
          </a:blip>
          <a:srcRect/>
          <a:stretch/>
        </p:blipFill>
        <p:spPr>
          <a:xfrm>
            <a:off x="1790203" y="3366816"/>
            <a:ext cx="619860" cy="349888"/>
          </a:xfrm>
          <a:prstGeom prst="rect">
            <a:avLst/>
          </a:prstGeom>
          <a:solidFill>
            <a:srgbClr val="EF423E"/>
          </a:solidFill>
          <a:ln w="9525" cap="flat" cmpd="sng">
            <a:solidFill>
              <a:srgbClr val="EF423E"/>
            </a:solidFill>
            <a:prstDash val="solid"/>
            <a:round/>
            <a:headEnd type="none" w="sm" len="sm"/>
            <a:tailEnd type="none" w="sm" len="sm"/>
          </a:ln>
        </p:spPr>
      </p:pic>
      <p:sp>
        <p:nvSpPr>
          <p:cNvPr id="340" name="Google Shape;340;p9"/>
          <p:cNvSpPr/>
          <p:nvPr/>
        </p:nvSpPr>
        <p:spPr>
          <a:xfrm>
            <a:off x="2546811" y="3449666"/>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1" name="Google Shape;341;p9"/>
          <p:cNvSpPr/>
          <p:nvPr/>
        </p:nvSpPr>
        <p:spPr>
          <a:xfrm>
            <a:off x="4164758" y="3445445"/>
            <a:ext cx="723007" cy="235974"/>
          </a:xfrm>
          <a:prstGeom prst="rightArrow">
            <a:avLst>
              <a:gd name="adj1" fmla="val 50000"/>
              <a:gd name="adj2" fmla="val 50000"/>
            </a:avLst>
          </a:prstGeom>
          <a:solidFill>
            <a:srgbClr val="CDCDC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2" name="Google Shape;342;p9" descr="Cash Icon Png #301491 - Free Icons Library"/>
          <p:cNvPicPr preferRelativeResize="0"/>
          <p:nvPr/>
        </p:nvPicPr>
        <p:blipFill rotWithShape="1">
          <a:blip r:embed="rId6">
            <a:alphaModFix/>
          </a:blip>
          <a:srcRect/>
          <a:stretch/>
        </p:blipFill>
        <p:spPr>
          <a:xfrm flipH="1">
            <a:off x="9656438" y="2280138"/>
            <a:ext cx="428752" cy="392454"/>
          </a:xfrm>
          <a:prstGeom prst="rect">
            <a:avLst/>
          </a:prstGeom>
          <a:solidFill>
            <a:srgbClr val="EF423E"/>
          </a:solidFill>
          <a:ln w="9525" cap="flat" cmpd="sng">
            <a:solidFill>
              <a:srgbClr val="EF423E"/>
            </a:solidFill>
            <a:prstDash val="solid"/>
            <a:round/>
            <a:headEnd type="none" w="sm" len="sm"/>
            <a:tailEnd type="none" w="sm" len="sm"/>
          </a:ln>
        </p:spPr>
      </p:pic>
      <p:sp>
        <p:nvSpPr>
          <p:cNvPr id="343" name="Google Shape;343;p9"/>
          <p:cNvSpPr/>
          <p:nvPr/>
        </p:nvSpPr>
        <p:spPr>
          <a:xfrm>
            <a:off x="1581429" y="2917395"/>
            <a:ext cx="2566973" cy="3710400"/>
          </a:xfrm>
          <a:prstGeom prst="roundRect">
            <a:avLst>
              <a:gd name="adj" fmla="val 16667"/>
            </a:avLst>
          </a:prstGeom>
          <a:solidFill>
            <a:srgbClr val="C55A11">
              <a:alpha val="3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4" name="Google Shape;344;p9"/>
          <p:cNvSpPr/>
          <p:nvPr/>
        </p:nvSpPr>
        <p:spPr>
          <a:xfrm>
            <a:off x="4884548" y="2816943"/>
            <a:ext cx="4037484" cy="3797724"/>
          </a:xfrm>
          <a:prstGeom prst="roundRect">
            <a:avLst>
              <a:gd name="adj" fmla="val 16667"/>
            </a:avLst>
          </a:prstGeom>
          <a:solidFill>
            <a:srgbClr val="C55A11">
              <a:alpha val="3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 name="Google Shape;345;p9"/>
          <p:cNvSpPr/>
          <p:nvPr/>
        </p:nvSpPr>
        <p:spPr>
          <a:xfrm>
            <a:off x="9293667" y="3769785"/>
            <a:ext cx="1864663" cy="2858010"/>
          </a:xfrm>
          <a:prstGeom prst="roundRect">
            <a:avLst>
              <a:gd name="adj" fmla="val 16667"/>
            </a:avLst>
          </a:prstGeom>
          <a:solidFill>
            <a:srgbClr val="C55A11">
              <a:alpha val="3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6" name="Google Shape;346;p9"/>
          <p:cNvSpPr txBox="1"/>
          <p:nvPr/>
        </p:nvSpPr>
        <p:spPr>
          <a:xfrm>
            <a:off x="9435219" y="4976441"/>
            <a:ext cx="1821832" cy="1600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sng" strike="noStrike" cap="none">
                <a:solidFill>
                  <a:srgbClr val="000000"/>
                </a:solidFill>
                <a:latin typeface="Lato"/>
                <a:ea typeface="Lato"/>
                <a:cs typeface="Lato"/>
                <a:sym typeface="Lato"/>
              </a:rPr>
              <a:t>Recovery Table</a:t>
            </a:r>
            <a:endParaRPr/>
          </a:p>
          <a:p>
            <a:pPr marL="285750" marR="0" lvl="0" indent="-20955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Lato"/>
                <a:ea typeface="Lato"/>
                <a:cs typeface="Lato"/>
                <a:sym typeface="Lato"/>
              </a:rPr>
              <a:t>Loan Account Information</a:t>
            </a:r>
            <a:endParaRPr/>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Lato"/>
                <a:ea typeface="Lato"/>
                <a:cs typeface="Lato"/>
                <a:sym typeface="Lato"/>
              </a:rPr>
              <a:t>Delinquency Months</a:t>
            </a:r>
            <a:endParaRPr/>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Lato"/>
                <a:ea typeface="Lato"/>
                <a:cs typeface="Lato"/>
                <a:sym typeface="Lato"/>
              </a:rPr>
              <a:t>Recovery Amount</a:t>
            </a:r>
            <a:endParaRPr/>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Lato"/>
                <a:ea typeface="Lato"/>
                <a:cs typeface="Lato"/>
                <a:sym typeface="Lato"/>
              </a:rPr>
              <a:t>Recovery Branch</a:t>
            </a:r>
            <a:endParaRPr/>
          </a:p>
        </p:txBody>
      </p:sp>
      <p:sp>
        <p:nvSpPr>
          <p:cNvPr id="347" name="Google Shape;347;p9"/>
          <p:cNvSpPr txBox="1"/>
          <p:nvPr/>
        </p:nvSpPr>
        <p:spPr>
          <a:xfrm>
            <a:off x="1746827" y="3919361"/>
            <a:ext cx="2328000" cy="270843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sng" strike="noStrike" cap="none">
                <a:solidFill>
                  <a:schemeClr val="dk1"/>
                </a:solidFill>
                <a:latin typeface="Lato"/>
                <a:ea typeface="Lato"/>
                <a:cs typeface="Lato"/>
                <a:sym typeface="Lato"/>
              </a:rPr>
              <a:t>Customer Table</a:t>
            </a:r>
            <a:endParaRPr/>
          </a:p>
          <a:p>
            <a:pPr marL="285750" marR="0" lvl="0" indent="-20955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Lato"/>
                <a:ea typeface="Lato"/>
                <a:cs typeface="Lato"/>
                <a:sym typeface="Lato"/>
              </a:rPr>
              <a:t>Visitor Information </a:t>
            </a:r>
            <a:endParaRPr/>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Lato"/>
                <a:ea typeface="Lato"/>
                <a:cs typeface="Lato"/>
                <a:sym typeface="Lato"/>
              </a:rPr>
              <a:t>Lead Information ( Name, Age, Location, Marital Status, Phone number, Gender, Annual Salary, etc.)</a:t>
            </a:r>
            <a:endParaRPr/>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Lato"/>
                <a:ea typeface="Lato"/>
                <a:cs typeface="Lato"/>
                <a:sym typeface="Lato"/>
              </a:rPr>
              <a:t>Loan Application Information (Loan Application Amount, Loan Application Tenure, Application Channel, Application Product, Branch)</a:t>
            </a:r>
            <a:endParaRPr/>
          </a:p>
        </p:txBody>
      </p:sp>
      <p:sp>
        <p:nvSpPr>
          <p:cNvPr id="348" name="Google Shape;348;p9"/>
          <p:cNvSpPr txBox="1"/>
          <p:nvPr/>
        </p:nvSpPr>
        <p:spPr>
          <a:xfrm>
            <a:off x="4932322" y="3919361"/>
            <a:ext cx="3803073" cy="252376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sng" strike="noStrike" cap="none">
                <a:solidFill>
                  <a:srgbClr val="000000"/>
                </a:solidFill>
                <a:latin typeface="Lato"/>
                <a:ea typeface="Lato"/>
                <a:cs typeface="Lato"/>
                <a:sym typeface="Lato"/>
              </a:rPr>
              <a:t>Loan Sanction Table</a:t>
            </a:r>
            <a:endParaRPr/>
          </a:p>
          <a:p>
            <a:pPr marL="285750" marR="0" lvl="0" indent="-20955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Lato"/>
                <a:ea typeface="Lato"/>
                <a:cs typeface="Lato"/>
                <a:sym typeface="Lato"/>
              </a:rPr>
              <a:t>Customer Information</a:t>
            </a:r>
            <a:endParaRPr/>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Lato"/>
                <a:ea typeface="Lato"/>
                <a:cs typeface="Lato"/>
                <a:sym typeface="Lato"/>
              </a:rPr>
              <a:t>Applied Loan and Sanction Loan Information ( Loan Amount, Loan Tenure, Interest rate)</a:t>
            </a:r>
            <a:endParaRPr/>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Lato"/>
                <a:ea typeface="Lato"/>
                <a:cs typeface="Lato"/>
                <a:sym typeface="Lato"/>
              </a:rPr>
              <a:t>Disbursement Information ( First disbursed Amount, Sub sequent disbursed amounts, disbursement month, total disbursed amount, remaining disbursement amount)</a:t>
            </a:r>
            <a:endParaRPr/>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Lato"/>
                <a:ea typeface="Lato"/>
                <a:cs typeface="Lato"/>
                <a:sym typeface="Lato"/>
              </a:rPr>
              <a:t>Loan Sanction Branch, City and State Information</a:t>
            </a:r>
            <a:endParaRPr/>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Lato"/>
                <a:ea typeface="Lato"/>
                <a:cs typeface="Lato"/>
                <a:sym typeface="Lato"/>
              </a:rPr>
              <a:t>Loan Sanctioned Property Information ( Property Location, Property Status, Property Builder Information, Property Completion date, etc.)</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1483</Words>
  <Application>Microsoft Macintosh PowerPoint</Application>
  <PresentationFormat>Widescreen</PresentationFormat>
  <Paragraphs>168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Lato</vt:lpstr>
      <vt:lpstr>Arial</vt:lpstr>
      <vt:lpstr>Noto Sans Symbols</vt:lpstr>
      <vt:lpstr>Office Theme</vt:lpstr>
      <vt:lpstr>PROBLEM STATEMENT AND OBJECTIVE The main objective revolves around loan lending organisations.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AND OBJECTIVE The main objective revolves around loan lending organisations. </dc:title>
  <cp:lastModifiedBy>Akashdeep Makkar</cp:lastModifiedBy>
  <cp:revision>1</cp:revision>
  <dcterms:modified xsi:type="dcterms:W3CDTF">2024-07-14T11:37:07Z</dcterms:modified>
</cp:coreProperties>
</file>